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media/image29.jpg" ContentType="image/jpeg"/>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media/image35.jpg" ContentType="image/jpeg"/>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media/image39.jpg" ContentType="image/jpeg"/>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55"/>
  </p:notesMasterIdLst>
  <p:handoutMasterIdLst>
    <p:handoutMasterId r:id="rId56"/>
  </p:handoutMasterIdLst>
  <p:sldIdLst>
    <p:sldId id="141169004" r:id="rId6"/>
    <p:sldId id="141169013" r:id="rId7"/>
    <p:sldId id="141169018" r:id="rId8"/>
    <p:sldId id="141169016" r:id="rId9"/>
    <p:sldId id="141169015" r:id="rId10"/>
    <p:sldId id="141169014" r:id="rId11"/>
    <p:sldId id="141169050" r:id="rId12"/>
    <p:sldId id="141169049" r:id="rId13"/>
    <p:sldId id="141169051" r:id="rId14"/>
    <p:sldId id="141169052" r:id="rId15"/>
    <p:sldId id="141169048" r:id="rId16"/>
    <p:sldId id="141169012" r:id="rId17"/>
    <p:sldId id="141169011" r:id="rId18"/>
    <p:sldId id="141169029" r:id="rId19"/>
    <p:sldId id="141169056" r:id="rId20"/>
    <p:sldId id="141169057" r:id="rId21"/>
    <p:sldId id="141169067" r:id="rId22"/>
    <p:sldId id="141169068" r:id="rId23"/>
    <p:sldId id="141169069" r:id="rId24"/>
    <p:sldId id="141169027" r:id="rId25"/>
    <p:sldId id="141169026" r:id="rId26"/>
    <p:sldId id="141169070" r:id="rId27"/>
    <p:sldId id="141169071" r:id="rId28"/>
    <p:sldId id="141169073" r:id="rId29"/>
    <p:sldId id="141169074" r:id="rId30"/>
    <p:sldId id="141169075" r:id="rId31"/>
    <p:sldId id="141169024" r:id="rId32"/>
    <p:sldId id="141169023" r:id="rId33"/>
    <p:sldId id="141169080" r:id="rId34"/>
    <p:sldId id="141169059" r:id="rId35"/>
    <p:sldId id="141169061" r:id="rId36"/>
    <p:sldId id="141169062" r:id="rId37"/>
    <p:sldId id="141169063" r:id="rId38"/>
    <p:sldId id="141169064" r:id="rId39"/>
    <p:sldId id="141169022" r:id="rId40"/>
    <p:sldId id="141169032" r:id="rId41"/>
    <p:sldId id="141169030" r:id="rId42"/>
    <p:sldId id="141169021" r:id="rId43"/>
    <p:sldId id="141169076" r:id="rId44"/>
    <p:sldId id="141169077" r:id="rId45"/>
    <p:sldId id="141169078" r:id="rId46"/>
    <p:sldId id="141169079" r:id="rId47"/>
    <p:sldId id="141169054" r:id="rId48"/>
    <p:sldId id="141169055" r:id="rId49"/>
    <p:sldId id="141169009" r:id="rId50"/>
    <p:sldId id="141169008" r:id="rId51"/>
    <p:sldId id="141169019" r:id="rId52"/>
    <p:sldId id="141169005" r:id="rId53"/>
    <p:sldId id="141169007"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0"/>
            <p14:sldId id="141169049"/>
            <p14:sldId id="141169051"/>
            <p14:sldId id="141169052"/>
            <p14:sldId id="141169048"/>
            <p14:sldId id="141169012"/>
            <p14:sldId id="141169011"/>
            <p14:sldId id="141169029"/>
            <p14:sldId id="141169056"/>
            <p14:sldId id="141169057"/>
            <p14:sldId id="141169067"/>
            <p14:sldId id="141169068"/>
            <p14:sldId id="141169069"/>
            <p14:sldId id="141169027"/>
            <p14:sldId id="141169026"/>
            <p14:sldId id="141169070"/>
            <p14:sldId id="141169071"/>
            <p14:sldId id="141169073"/>
            <p14:sldId id="141169074"/>
            <p14:sldId id="141169075"/>
            <p14:sldId id="141169024"/>
            <p14:sldId id="141169023"/>
            <p14:sldId id="141169080"/>
            <p14:sldId id="141169059"/>
            <p14:sldId id="141169061"/>
            <p14:sldId id="141169062"/>
            <p14:sldId id="141169063"/>
            <p14:sldId id="141169064"/>
            <p14:sldId id="141169022"/>
            <p14:sldId id="141169032"/>
            <p14:sldId id="141169030"/>
            <p14:sldId id="141169021"/>
            <p14:sldId id="141169076"/>
            <p14:sldId id="141169077"/>
            <p14:sldId id="141169078"/>
            <p14:sldId id="141169079"/>
            <p14:sldId id="141169054"/>
            <p14:sldId id="141169055"/>
            <p14:sldId id="141169009"/>
            <p14:sldId id="141169008"/>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73"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7F56E-B186-4C58-AF76-038E63467020}" v="228" dt="2026-02-04T14:36:17.378"/>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7020" autoAdjust="0"/>
  </p:normalViewPr>
  <p:slideViewPr>
    <p:cSldViewPr snapToGrid="0" snapToObjects="1" showGuides="1">
      <p:cViewPr varScale="1">
        <p:scale>
          <a:sx n="66" d="100"/>
          <a:sy n="66" d="100"/>
        </p:scale>
        <p:origin x="816" y="272"/>
      </p:cViewPr>
      <p:guideLst>
        <p:guide pos="1708"/>
        <p:guide pos="3182"/>
        <p:guide orient="horz" pos="981"/>
        <p:guide orient="horz" pos="2273"/>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04T14:36:17.378" v="2878"/>
      <pc:docMkLst>
        <pc:docMk/>
      </pc:docMkLst>
      <pc:sldChg chg="addSp modSp mod">
        <pc:chgData name="Mascha Theiler" userId="a0f496a5-efc4-4b52-959d-5e95987cae8c" providerId="ADAL" clId="{46BE184E-840E-48D3-B624-C448522A216F}" dt="2026-02-04T14:36:17.378" v="2878"/>
        <pc:sldMkLst>
          <pc:docMk/>
          <pc:sldMk cId="212893902" sldId="141169004"/>
        </pc:sldMkLst>
        <pc:spChg chg="mod">
          <ac:chgData name="Mascha Theiler" userId="a0f496a5-efc4-4b52-959d-5e95987cae8c" providerId="ADAL" clId="{46BE184E-840E-48D3-B624-C448522A216F}" dt="2026-02-02T15:25:44.264" v="17" actId="20577"/>
          <ac:spMkLst>
            <pc:docMk/>
            <pc:sldMk cId="212893902" sldId="141169004"/>
            <ac:spMk id="3" creationId="{DBBC741F-F36E-AFA0-3CD1-CD890CC4089C}"/>
          </ac:spMkLst>
        </pc:spChg>
        <pc:spChg chg="mod">
          <ac:chgData name="Mascha Theiler" userId="a0f496a5-efc4-4b52-959d-5e95987cae8c" providerId="ADAL" clId="{46BE184E-840E-48D3-B624-C448522A216F}" dt="2026-02-02T15:26:23.157" v="19"/>
          <ac:spMkLst>
            <pc:docMk/>
            <pc:sldMk cId="212893902" sldId="141169004"/>
            <ac:spMk id="5" creationId="{CC410DC2-7478-767E-6704-A9ADE8F66B15}"/>
          </ac:spMkLst>
        </pc:spChg>
        <pc:picChg chg="add mod">
          <ac:chgData name="Mascha Theiler" userId="a0f496a5-efc4-4b52-959d-5e95987cae8c" providerId="ADAL" clId="{46BE184E-840E-48D3-B624-C448522A216F}" dt="2026-02-02T15:26:09.302" v="18"/>
          <ac:picMkLst>
            <pc:docMk/>
            <pc:sldMk cId="212893902" sldId="141169004"/>
            <ac:picMk id="2" creationId="{449601A9-FC85-9353-0166-16DB43C59024}"/>
          </ac:picMkLst>
        </pc:picChg>
        <pc:picChg chg="add mod">
          <ac:chgData name="Mascha Theiler" userId="a0f496a5-efc4-4b52-959d-5e95987cae8c" providerId="ADAL" clId="{46BE184E-840E-48D3-B624-C448522A216F}" dt="2026-02-04T14:36:17.378" v="2878"/>
          <ac:picMkLst>
            <pc:docMk/>
            <pc:sldMk cId="212893902" sldId="141169004"/>
            <ac:picMk id="4" creationId="{6EE1EC5D-B925-23C0-1B21-38B2994FF3FB}"/>
          </ac:picMkLst>
        </pc:picChg>
      </pc:sldChg>
      <pc:sldChg chg="modSp mod">
        <pc:chgData name="Mascha Theiler" userId="a0f496a5-efc4-4b52-959d-5e95987cae8c" providerId="ADAL" clId="{46BE184E-840E-48D3-B624-C448522A216F}" dt="2026-02-04T13:27:43.665" v="2875"/>
        <pc:sldMkLst>
          <pc:docMk/>
          <pc:sldMk cId="806316510" sldId="141169005"/>
        </pc:sldMkLst>
        <pc:spChg chg="mod">
          <ac:chgData name="Mascha Theiler" userId="a0f496a5-efc4-4b52-959d-5e95987cae8c" providerId="ADAL" clId="{46BE184E-840E-48D3-B624-C448522A216F}" dt="2026-02-04T13:27:43.665" v="2875"/>
          <ac:spMkLst>
            <pc:docMk/>
            <pc:sldMk cId="806316510" sldId="141169005"/>
            <ac:spMk id="2" creationId="{C7CFFD2A-3290-0E0C-33BD-371696BE2862}"/>
          </ac:spMkLst>
        </pc:spChg>
        <pc:spChg chg="mod">
          <ac:chgData name="Mascha Theiler" userId="a0f496a5-efc4-4b52-959d-5e95987cae8c" providerId="ADAL" clId="{46BE184E-840E-48D3-B624-C448522A216F}" dt="2026-02-04T13:05:12.281" v="2643"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04T13:28:18.599" v="2877"/>
        <pc:sldMkLst>
          <pc:docMk/>
          <pc:sldMk cId="1631104640" sldId="141169007"/>
        </pc:sldMkLst>
        <pc:spChg chg="mod">
          <ac:chgData name="Mascha Theiler" userId="a0f496a5-efc4-4b52-959d-5e95987cae8c" providerId="ADAL" clId="{46BE184E-840E-48D3-B624-C448522A216F}" dt="2026-02-04T13:28:10.375" v="2876"/>
          <ac:spMkLst>
            <pc:docMk/>
            <pc:sldMk cId="1631104640" sldId="141169007"/>
            <ac:spMk id="2" creationId="{5DF1DF01-7253-5EBE-A127-EEA0E1CB73FC}"/>
          </ac:spMkLst>
        </pc:spChg>
        <pc:spChg chg="mod">
          <ac:chgData name="Mascha Theiler" userId="a0f496a5-efc4-4b52-959d-5e95987cae8c" providerId="ADAL" clId="{46BE184E-840E-48D3-B624-C448522A216F}" dt="2026-02-04T13:28:18.599" v="2877"/>
          <ac:spMkLst>
            <pc:docMk/>
            <pc:sldMk cId="1631104640" sldId="141169007"/>
            <ac:spMk id="3" creationId="{E47E1585-A18C-D362-EBDE-7964974C99B3}"/>
          </ac:spMkLst>
        </pc:spChg>
        <pc:spChg chg="mod">
          <ac:chgData name="Mascha Theiler" userId="a0f496a5-efc4-4b52-959d-5e95987cae8c" providerId="ADAL" clId="{46BE184E-840E-48D3-B624-C448522A216F}" dt="2026-02-04T13:05:22.490" v="2670" actId="20577"/>
          <ac:spMkLst>
            <pc:docMk/>
            <pc:sldMk cId="1631104640" sldId="141169007"/>
            <ac:spMk id="5" creationId="{4AE3D8A9-7D80-96BD-094B-972A478159EF}"/>
          </ac:spMkLst>
        </pc:spChg>
      </pc:sldChg>
      <pc:sldChg chg="modSp mod">
        <pc:chgData name="Mascha Theiler" userId="a0f496a5-efc4-4b52-959d-5e95987cae8c" providerId="ADAL" clId="{46BE184E-840E-48D3-B624-C448522A216F}" dt="2026-02-04T13:04:45.768" v="2567" actId="20577"/>
        <pc:sldMkLst>
          <pc:docMk/>
          <pc:sldMk cId="3272722806" sldId="141169008"/>
        </pc:sldMkLst>
        <pc:spChg chg="mod">
          <ac:chgData name="Mascha Theiler" userId="a0f496a5-efc4-4b52-959d-5e95987cae8c" providerId="ADAL" clId="{46BE184E-840E-48D3-B624-C448522A216F}" dt="2026-02-04T13:04:45.768" v="2567" actId="20577"/>
          <ac:spMkLst>
            <pc:docMk/>
            <pc:sldMk cId="3272722806" sldId="141169008"/>
            <ac:spMk id="2" creationId="{ECFCEDCD-DE5B-D060-6C03-CC7A1E1A7A29}"/>
          </ac:spMkLst>
        </pc:spChg>
        <pc:spChg chg="mod">
          <ac:chgData name="Mascha Theiler" userId="a0f496a5-efc4-4b52-959d-5e95987cae8c" providerId="ADAL" clId="{46BE184E-840E-48D3-B624-C448522A216F}" dt="2026-02-04T13:04:36.905" v="2559" actId="20577"/>
          <ac:spMkLst>
            <pc:docMk/>
            <pc:sldMk cId="3272722806" sldId="141169008"/>
            <ac:spMk id="5" creationId="{0B058973-BE94-6C33-CAC8-171B308BF357}"/>
          </ac:spMkLst>
        </pc:spChg>
      </pc:sldChg>
      <pc:sldChg chg="modSp mod">
        <pc:chgData name="Mascha Theiler" userId="a0f496a5-efc4-4b52-959d-5e95987cae8c" providerId="ADAL" clId="{46BE184E-840E-48D3-B624-C448522A216F}" dt="2026-02-04T13:25:36.869" v="2857" actId="11"/>
        <pc:sldMkLst>
          <pc:docMk/>
          <pc:sldMk cId="3989882371" sldId="141169009"/>
        </pc:sldMkLst>
        <pc:spChg chg="mod">
          <ac:chgData name="Mascha Theiler" userId="a0f496a5-efc4-4b52-959d-5e95987cae8c" providerId="ADAL" clId="{46BE184E-840E-48D3-B624-C448522A216F}" dt="2026-02-04T13:24:46.397" v="2847"/>
          <ac:spMkLst>
            <pc:docMk/>
            <pc:sldMk cId="3989882371" sldId="141169009"/>
            <ac:spMk id="2" creationId="{97374FCA-C95A-8B35-75FE-CA1FD25336B6}"/>
          </ac:spMkLst>
        </pc:spChg>
        <pc:spChg chg="mod">
          <ac:chgData name="Mascha Theiler" userId="a0f496a5-efc4-4b52-959d-5e95987cae8c" providerId="ADAL" clId="{46BE184E-840E-48D3-B624-C448522A216F}" dt="2026-02-04T13:25:36.869" v="2857" actId="11"/>
          <ac:spMkLst>
            <pc:docMk/>
            <pc:sldMk cId="3989882371" sldId="141169009"/>
            <ac:spMk id="3" creationId="{03920B92-2D1F-BF6D-82B0-B2635C50A8F6}"/>
          </ac:spMkLst>
        </pc:spChg>
        <pc:spChg chg="mod">
          <ac:chgData name="Mascha Theiler" userId="a0f496a5-efc4-4b52-959d-5e95987cae8c" providerId="ADAL" clId="{46BE184E-840E-48D3-B624-C448522A216F}" dt="2026-02-04T13:04:31.160" v="2540" actId="20577"/>
          <ac:spMkLst>
            <pc:docMk/>
            <pc:sldMk cId="3989882371" sldId="141169009"/>
            <ac:spMk id="5" creationId="{C0382885-ED17-380D-05A5-D5E665C8636A}"/>
          </ac:spMkLst>
        </pc:spChg>
      </pc:sldChg>
      <pc:sldChg chg="modSp del mod">
        <pc:chgData name="Mascha Theiler" userId="a0f496a5-efc4-4b52-959d-5e95987cae8c" providerId="ADAL" clId="{46BE184E-840E-48D3-B624-C448522A216F}" dt="2026-02-04T13:27:29.758" v="2873" actId="47"/>
        <pc:sldMkLst>
          <pc:docMk/>
          <pc:sldMk cId="3708738666" sldId="141169010"/>
        </pc:sldMkLst>
        <pc:spChg chg="mod">
          <ac:chgData name="Mascha Theiler" userId="a0f496a5-efc4-4b52-959d-5e95987cae8c" providerId="ADAL" clId="{46BE184E-840E-48D3-B624-C448522A216F}" dt="2026-02-04T13:04:52.792" v="2586" actId="20577"/>
          <ac:spMkLst>
            <pc:docMk/>
            <pc:sldMk cId="3708738666" sldId="141169010"/>
            <ac:spMk id="5" creationId="{7B8C50E7-4CC1-9EAD-D383-CF314AE8DC10}"/>
          </ac:spMkLst>
        </pc:spChg>
      </pc:sldChg>
      <pc:sldChg chg="modSp mod">
        <pc:chgData name="Mascha Theiler" userId="a0f496a5-efc4-4b52-959d-5e95987cae8c" providerId="ADAL" clId="{46BE184E-840E-48D3-B624-C448522A216F}" dt="2026-02-02T15:59:39.531" v="736" actId="20577"/>
        <pc:sldMkLst>
          <pc:docMk/>
          <pc:sldMk cId="1744592103" sldId="141169011"/>
        </pc:sldMkLst>
        <pc:spChg chg="mod">
          <ac:chgData name="Mascha Theiler" userId="a0f496a5-efc4-4b52-959d-5e95987cae8c" providerId="ADAL" clId="{46BE184E-840E-48D3-B624-C448522A216F}" dt="2026-02-02T15:57:20.410" v="635" actId="113"/>
          <ac:spMkLst>
            <pc:docMk/>
            <pc:sldMk cId="1744592103" sldId="141169011"/>
            <ac:spMk id="2" creationId="{BF3D0F9A-EF92-E67A-7DE9-06859EB206C7}"/>
          </ac:spMkLst>
        </pc:spChg>
        <pc:spChg chg="mod">
          <ac:chgData name="Mascha Theiler" userId="a0f496a5-efc4-4b52-959d-5e95987cae8c" providerId="ADAL" clId="{46BE184E-840E-48D3-B624-C448522A216F}" dt="2026-02-02T15:59:39.531" v="736" actId="20577"/>
          <ac:spMkLst>
            <pc:docMk/>
            <pc:sldMk cId="1744592103" sldId="141169011"/>
            <ac:spMk id="3" creationId="{FBEC2812-1438-09C8-B7AC-452C8E3708F5}"/>
          </ac:spMkLst>
        </pc:spChg>
        <pc:spChg chg="mod">
          <ac:chgData name="Mascha Theiler" userId="a0f496a5-efc4-4b52-959d-5e95987cae8c" providerId="ADAL" clId="{46BE184E-840E-48D3-B624-C448522A216F}" dt="2026-02-02T15:57:26.058" v="654" actId="20577"/>
          <ac:spMkLst>
            <pc:docMk/>
            <pc:sldMk cId="1744592103" sldId="141169011"/>
            <ac:spMk id="5" creationId="{3E04C794-D213-7E6E-3E65-83C8D4C8722C}"/>
          </ac:spMkLst>
        </pc:spChg>
      </pc:sldChg>
      <pc:sldChg chg="modSp mod">
        <pc:chgData name="Mascha Theiler" userId="a0f496a5-efc4-4b52-959d-5e95987cae8c" providerId="ADAL" clId="{46BE184E-840E-48D3-B624-C448522A216F}" dt="2026-02-02T15:56:49.317" v="631"/>
        <pc:sldMkLst>
          <pc:docMk/>
          <pc:sldMk cId="741183918" sldId="141169012"/>
        </pc:sldMkLst>
        <pc:spChg chg="mod">
          <ac:chgData name="Mascha Theiler" userId="a0f496a5-efc4-4b52-959d-5e95987cae8c" providerId="ADAL" clId="{46BE184E-840E-48D3-B624-C448522A216F}" dt="2026-02-02T15:56:49.317" v="631"/>
          <ac:spMkLst>
            <pc:docMk/>
            <pc:sldMk cId="741183918" sldId="141169012"/>
            <ac:spMk id="2" creationId="{44DDADF5-A384-E805-D55F-2EAF627D0934}"/>
          </ac:spMkLst>
        </pc:spChg>
        <pc:spChg chg="mod">
          <ac:chgData name="Mascha Theiler" userId="a0f496a5-efc4-4b52-959d-5e95987cae8c" providerId="ADAL" clId="{46BE184E-840E-48D3-B624-C448522A216F}" dt="2026-02-02T15:56:30.692" v="630" actId="5793"/>
          <ac:spMkLst>
            <pc:docMk/>
            <pc:sldMk cId="741183918" sldId="141169012"/>
            <ac:spMk id="3" creationId="{6C6A02F9-5689-F798-E8F4-24F2AFE22EAC}"/>
          </ac:spMkLst>
        </pc:spChg>
        <pc:spChg chg="mod">
          <ac:chgData name="Mascha Theiler" userId="a0f496a5-efc4-4b52-959d-5e95987cae8c" providerId="ADAL" clId="{46BE184E-840E-48D3-B624-C448522A216F}" dt="2026-02-02T15:55:55.930" v="628"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02T15:27:38.465" v="77" actId="20577"/>
        <pc:sldMkLst>
          <pc:docMk/>
          <pc:sldMk cId="3171159530" sldId="141169013"/>
        </pc:sldMkLst>
        <pc:spChg chg="mod">
          <ac:chgData name="Mascha Theiler" userId="a0f496a5-efc4-4b52-959d-5e95987cae8c" providerId="ADAL" clId="{46BE184E-840E-48D3-B624-C448522A216F}" dt="2026-02-02T15:26:55.751" v="59" actId="20577"/>
          <ac:spMkLst>
            <pc:docMk/>
            <pc:sldMk cId="3171159530" sldId="141169013"/>
            <ac:spMk id="2" creationId="{C3945439-1C16-BCB2-4C79-260618DAD0B2}"/>
          </ac:spMkLst>
        </pc:spChg>
        <pc:spChg chg="mod">
          <ac:chgData name="Mascha Theiler" userId="a0f496a5-efc4-4b52-959d-5e95987cae8c" providerId="ADAL" clId="{46BE184E-840E-48D3-B624-C448522A216F}" dt="2026-02-02T15:27:38.465" v="77" actId="20577"/>
          <ac:spMkLst>
            <pc:docMk/>
            <pc:sldMk cId="3171159530" sldId="141169013"/>
            <ac:spMk id="3" creationId="{C21A7579-B93C-DD18-A750-BECCE46D9BF0}"/>
          </ac:spMkLst>
        </pc:spChg>
        <pc:spChg chg="mod">
          <ac:chgData name="Mascha Theiler" userId="a0f496a5-efc4-4b52-959d-5e95987cae8c" providerId="ADAL" clId="{46BE184E-840E-48D3-B624-C448522A216F}" dt="2026-02-02T15:26:31.623" v="42" actId="20577"/>
          <ac:spMkLst>
            <pc:docMk/>
            <pc:sldMk cId="3171159530" sldId="141169013"/>
            <ac:spMk id="5" creationId="{AA542CC3-E793-79D5-118B-B5A042425988}"/>
          </ac:spMkLst>
        </pc:spChg>
      </pc:sldChg>
      <pc:sldChg chg="modSp mod">
        <pc:chgData name="Mascha Theiler" userId="a0f496a5-efc4-4b52-959d-5e95987cae8c" providerId="ADAL" clId="{46BE184E-840E-48D3-B624-C448522A216F}" dt="2026-02-02T15:39:37.699" v="345" actId="20577"/>
        <pc:sldMkLst>
          <pc:docMk/>
          <pc:sldMk cId="1358235853" sldId="141169014"/>
        </pc:sldMkLst>
        <pc:spChg chg="mod">
          <ac:chgData name="Mascha Theiler" userId="a0f496a5-efc4-4b52-959d-5e95987cae8c" providerId="ADAL" clId="{46BE184E-840E-48D3-B624-C448522A216F}" dt="2026-02-02T15:35:51.796" v="247"/>
          <ac:spMkLst>
            <pc:docMk/>
            <pc:sldMk cId="1358235853" sldId="141169014"/>
            <ac:spMk id="2" creationId="{B59007A2-46F9-EA65-CDA8-BBCD7F4BB3E4}"/>
          </ac:spMkLst>
        </pc:spChg>
        <pc:spChg chg="mod">
          <ac:chgData name="Mascha Theiler" userId="a0f496a5-efc4-4b52-959d-5e95987cae8c" providerId="ADAL" clId="{46BE184E-840E-48D3-B624-C448522A216F}" dt="2026-02-02T15:39:37.699" v="345" actId="20577"/>
          <ac:spMkLst>
            <pc:docMk/>
            <pc:sldMk cId="1358235853" sldId="141169014"/>
            <ac:spMk id="3" creationId="{2CBDD328-1C4A-DD6E-8EA3-64F054640B9F}"/>
          </ac:spMkLst>
        </pc:spChg>
        <pc:spChg chg="mod">
          <ac:chgData name="Mascha Theiler" userId="a0f496a5-efc4-4b52-959d-5e95987cae8c" providerId="ADAL" clId="{46BE184E-840E-48D3-B624-C448522A216F}" dt="2026-02-02T15:36:02.704" v="266" actId="20577"/>
          <ac:spMkLst>
            <pc:docMk/>
            <pc:sldMk cId="1358235853" sldId="141169014"/>
            <ac:spMk id="5" creationId="{52AD0755-CDBD-5076-9930-4CBF2FAE3031}"/>
          </ac:spMkLst>
        </pc:spChg>
      </pc:sldChg>
      <pc:sldChg chg="addSp delSp modSp mod">
        <pc:chgData name="Mascha Theiler" userId="a0f496a5-efc4-4b52-959d-5e95987cae8c" providerId="ADAL" clId="{46BE184E-840E-48D3-B624-C448522A216F}" dt="2026-02-02T15:35:07.294" v="246" actId="1076"/>
        <pc:sldMkLst>
          <pc:docMk/>
          <pc:sldMk cId="1155642287" sldId="141169015"/>
        </pc:sldMkLst>
        <pc:spChg chg="mod">
          <ac:chgData name="Mascha Theiler" userId="a0f496a5-efc4-4b52-959d-5e95987cae8c" providerId="ADAL" clId="{46BE184E-840E-48D3-B624-C448522A216F}" dt="2026-02-02T15:31:53.830" v="160"/>
          <ac:spMkLst>
            <pc:docMk/>
            <pc:sldMk cId="1155642287" sldId="141169015"/>
            <ac:spMk id="2" creationId="{5E3A953B-6A93-D5AC-34E4-BCFB6FEF7CA6}"/>
          </ac:spMkLst>
        </pc:spChg>
        <pc:spChg chg="mod">
          <ac:chgData name="Mascha Theiler" userId="a0f496a5-efc4-4b52-959d-5e95987cae8c" providerId="ADAL" clId="{46BE184E-840E-48D3-B624-C448522A216F}" dt="2026-02-02T15:32:02.095" v="189" actId="20577"/>
          <ac:spMkLst>
            <pc:docMk/>
            <pc:sldMk cId="1155642287" sldId="141169015"/>
            <ac:spMk id="5" creationId="{F0E250FD-73CD-1BD1-5815-C525C4B0DDE7}"/>
          </ac:spMkLst>
        </pc:spChg>
        <pc:spChg chg="mod">
          <ac:chgData name="Mascha Theiler" userId="a0f496a5-efc4-4b52-959d-5e95987cae8c" providerId="ADAL" clId="{46BE184E-840E-48D3-B624-C448522A216F}" dt="2026-02-02T15:32:08.573" v="205" actId="20577"/>
          <ac:spMkLst>
            <pc:docMk/>
            <pc:sldMk cId="1155642287" sldId="141169015"/>
            <ac:spMk id="23" creationId="{1CB75865-2092-0EF2-63B5-769490E35D50}"/>
          </ac:spMkLst>
        </pc:spChg>
        <pc:picChg chg="add mod">
          <ac:chgData name="Mascha Theiler" userId="a0f496a5-efc4-4b52-959d-5e95987cae8c" providerId="ADAL" clId="{46BE184E-840E-48D3-B624-C448522A216F}" dt="2026-02-02T15:33:02.445" v="225" actId="1076"/>
          <ac:picMkLst>
            <pc:docMk/>
            <pc:sldMk cId="1155642287" sldId="141169015"/>
            <ac:picMk id="3" creationId="{205F7A00-D07A-67CC-E8BB-07438959A5E3}"/>
          </ac:picMkLst>
        </pc:picChg>
        <pc:picChg chg="add mod">
          <ac:chgData name="Mascha Theiler" userId="a0f496a5-efc4-4b52-959d-5e95987cae8c" providerId="ADAL" clId="{46BE184E-840E-48D3-B624-C448522A216F}" dt="2026-02-02T15:32:39.191" v="213" actId="1076"/>
          <ac:picMkLst>
            <pc:docMk/>
            <pc:sldMk cId="1155642287" sldId="141169015"/>
            <ac:picMk id="24" creationId="{8160C2DE-8E12-0BC8-DF95-271F521F6405}"/>
          </ac:picMkLst>
        </pc:picChg>
        <pc:picChg chg="add mod">
          <ac:chgData name="Mascha Theiler" userId="a0f496a5-efc4-4b52-959d-5e95987cae8c" providerId="ADAL" clId="{46BE184E-840E-48D3-B624-C448522A216F}" dt="2026-02-02T15:32:45.638" v="216" actId="1076"/>
          <ac:picMkLst>
            <pc:docMk/>
            <pc:sldMk cId="1155642287" sldId="141169015"/>
            <ac:picMk id="25" creationId="{236C7EF7-F455-90F1-4A02-7108C3D4552C}"/>
          </ac:picMkLst>
        </pc:picChg>
        <pc:picChg chg="add mod">
          <ac:chgData name="Mascha Theiler" userId="a0f496a5-efc4-4b52-959d-5e95987cae8c" providerId="ADAL" clId="{46BE184E-840E-48D3-B624-C448522A216F}" dt="2026-02-02T15:32:53.718" v="220" actId="1076"/>
          <ac:picMkLst>
            <pc:docMk/>
            <pc:sldMk cId="1155642287" sldId="141169015"/>
            <ac:picMk id="26" creationId="{29D28359-D9CA-F67C-C50C-016EA7046191}"/>
          </ac:picMkLst>
        </pc:picChg>
        <pc:picChg chg="add mod">
          <ac:chgData name="Mascha Theiler" userId="a0f496a5-efc4-4b52-959d-5e95987cae8c" providerId="ADAL" clId="{46BE184E-840E-48D3-B624-C448522A216F}" dt="2026-02-02T15:33:00.294" v="224" actId="1076"/>
          <ac:picMkLst>
            <pc:docMk/>
            <pc:sldMk cId="1155642287" sldId="141169015"/>
            <ac:picMk id="27" creationId="{B7FA241F-1182-9B27-3313-239AEDB1C719}"/>
          </ac:picMkLst>
        </pc:picChg>
        <pc:picChg chg="add mod">
          <ac:chgData name="Mascha Theiler" userId="a0f496a5-efc4-4b52-959d-5e95987cae8c" providerId="ADAL" clId="{46BE184E-840E-48D3-B624-C448522A216F}" dt="2026-02-02T15:33:09.551" v="228" actId="1076"/>
          <ac:picMkLst>
            <pc:docMk/>
            <pc:sldMk cId="1155642287" sldId="141169015"/>
            <ac:picMk id="28" creationId="{2436B8A9-A8A2-6378-A7DD-B3AAB7528CE6}"/>
          </ac:picMkLst>
        </pc:picChg>
        <pc:picChg chg="add mod">
          <ac:chgData name="Mascha Theiler" userId="a0f496a5-efc4-4b52-959d-5e95987cae8c" providerId="ADAL" clId="{46BE184E-840E-48D3-B624-C448522A216F}" dt="2026-02-02T15:34:05.757" v="235" actId="1076"/>
          <ac:picMkLst>
            <pc:docMk/>
            <pc:sldMk cId="1155642287" sldId="141169015"/>
            <ac:picMk id="1026" creationId="{BCB02DDF-7C02-C1A3-9FB3-8B969F4AFEE1}"/>
          </ac:picMkLst>
        </pc:picChg>
        <pc:picChg chg="add mod">
          <ac:chgData name="Mascha Theiler" userId="a0f496a5-efc4-4b52-959d-5e95987cae8c" providerId="ADAL" clId="{46BE184E-840E-48D3-B624-C448522A216F}" dt="2026-02-02T15:35:07.294" v="246" actId="1076"/>
          <ac:picMkLst>
            <pc:docMk/>
            <pc:sldMk cId="1155642287" sldId="141169015"/>
            <ac:picMk id="1030" creationId="{FBAB2B25-8908-4888-55F2-B7F5A2F6B89D}"/>
          </ac:picMkLst>
        </pc:picChg>
      </pc:sldChg>
      <pc:sldChg chg="modSp mod">
        <pc:chgData name="Mascha Theiler" userId="a0f496a5-efc4-4b52-959d-5e95987cae8c" providerId="ADAL" clId="{46BE184E-840E-48D3-B624-C448522A216F}" dt="2026-02-02T15:31:38.220" v="159" actId="113"/>
        <pc:sldMkLst>
          <pc:docMk/>
          <pc:sldMk cId="3920161085" sldId="141169016"/>
        </pc:sldMkLst>
        <pc:spChg chg="mod">
          <ac:chgData name="Mascha Theiler" userId="a0f496a5-efc4-4b52-959d-5e95987cae8c" providerId="ADAL" clId="{46BE184E-840E-48D3-B624-C448522A216F}" dt="2026-02-02T15:29:50.822" v="136"/>
          <ac:spMkLst>
            <pc:docMk/>
            <pc:sldMk cId="3920161085" sldId="141169016"/>
            <ac:spMk id="2" creationId="{70798453-C997-95A2-1CE2-DB06558C9443}"/>
          </ac:spMkLst>
        </pc:spChg>
        <pc:spChg chg="mod">
          <ac:chgData name="Mascha Theiler" userId="a0f496a5-efc4-4b52-959d-5e95987cae8c" providerId="ADAL" clId="{46BE184E-840E-48D3-B624-C448522A216F}" dt="2026-02-02T15:31:38.220" v="159" actId="113"/>
          <ac:spMkLst>
            <pc:docMk/>
            <pc:sldMk cId="3920161085" sldId="141169016"/>
            <ac:spMk id="3" creationId="{E1134C37-16BD-2DC0-EB07-DC15D0ECA40D}"/>
          </ac:spMkLst>
        </pc:spChg>
        <pc:spChg chg="mod">
          <ac:chgData name="Mascha Theiler" userId="a0f496a5-efc4-4b52-959d-5e95987cae8c" providerId="ADAL" clId="{46BE184E-840E-48D3-B624-C448522A216F}" dt="2026-02-02T15:29:40.462" v="135" actId="20577"/>
          <ac:spMkLst>
            <pc:docMk/>
            <pc:sldMk cId="3920161085" sldId="141169016"/>
            <ac:spMk id="5" creationId="{E43EBFF0-ABE3-9897-CEBC-1DB5F57EDFEE}"/>
          </ac:spMkLst>
        </pc:spChg>
      </pc:sldChg>
      <pc:sldChg chg="modSp mod">
        <pc:chgData name="Mascha Theiler" userId="a0f496a5-efc4-4b52-959d-5e95987cae8c" providerId="ADAL" clId="{46BE184E-840E-48D3-B624-C448522A216F}" dt="2026-02-02T15:29:29.637" v="116" actId="20577"/>
        <pc:sldMkLst>
          <pc:docMk/>
          <pc:sldMk cId="263958080" sldId="141169018"/>
        </pc:sldMkLst>
        <pc:spChg chg="mod">
          <ac:chgData name="Mascha Theiler" userId="a0f496a5-efc4-4b52-959d-5e95987cae8c" providerId="ADAL" clId="{46BE184E-840E-48D3-B624-C448522A216F}" dt="2026-02-02T15:28:15.626" v="97"/>
          <ac:spMkLst>
            <pc:docMk/>
            <pc:sldMk cId="263958080" sldId="141169018"/>
            <ac:spMk id="2" creationId="{1EC2DDDD-ACAF-61EF-B64D-250214EF3B1E}"/>
          </ac:spMkLst>
        </pc:spChg>
        <pc:spChg chg="mod">
          <ac:chgData name="Mascha Theiler" userId="a0f496a5-efc4-4b52-959d-5e95987cae8c" providerId="ADAL" clId="{46BE184E-840E-48D3-B624-C448522A216F}" dt="2026-02-02T15:29:29.637" v="116" actId="20577"/>
          <ac:spMkLst>
            <pc:docMk/>
            <pc:sldMk cId="263958080" sldId="141169018"/>
            <ac:spMk id="3" creationId="{5CF55C2E-5172-48EC-D8E3-6C4AEC2D483E}"/>
          </ac:spMkLst>
        </pc:spChg>
        <pc:spChg chg="mod">
          <ac:chgData name="Mascha Theiler" userId="a0f496a5-efc4-4b52-959d-5e95987cae8c" providerId="ADAL" clId="{46BE184E-840E-48D3-B624-C448522A216F}" dt="2026-02-02T15:27:59.385" v="96" actId="20577"/>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04T13:27:17.346" v="2872" actId="20577"/>
        <pc:sldMkLst>
          <pc:docMk/>
          <pc:sldMk cId="970333773" sldId="141169019"/>
        </pc:sldMkLst>
        <pc:spChg chg="mod">
          <ac:chgData name="Mascha Theiler" userId="a0f496a5-efc4-4b52-959d-5e95987cae8c" providerId="ADAL" clId="{46BE184E-840E-48D3-B624-C448522A216F}" dt="2026-02-04T13:27:07.056" v="2858"/>
          <ac:spMkLst>
            <pc:docMk/>
            <pc:sldMk cId="970333773" sldId="141169019"/>
            <ac:spMk id="2" creationId="{0FD4C692-C4AE-9B18-53A3-7170A9E02079}"/>
          </ac:spMkLst>
        </pc:spChg>
        <pc:spChg chg="mod">
          <ac:chgData name="Mascha Theiler" userId="a0f496a5-efc4-4b52-959d-5e95987cae8c" providerId="ADAL" clId="{46BE184E-840E-48D3-B624-C448522A216F}" dt="2026-02-04T13:27:17.346" v="2872" actId="20577"/>
          <ac:spMkLst>
            <pc:docMk/>
            <pc:sldMk cId="970333773" sldId="141169019"/>
            <ac:spMk id="3" creationId="{B63E1721-A07C-ED4A-8D78-5B7129364AEB}"/>
          </ac:spMkLst>
        </pc:spChg>
        <pc:spChg chg="mod">
          <ac:chgData name="Mascha Theiler" userId="a0f496a5-efc4-4b52-959d-5e95987cae8c" providerId="ADAL" clId="{46BE184E-840E-48D3-B624-C448522A216F}" dt="2026-02-04T13:05:05.608" v="2624" actId="20577"/>
          <ac:spMkLst>
            <pc:docMk/>
            <pc:sldMk cId="970333773" sldId="141169019"/>
            <ac:spMk id="5" creationId="{42B35813-83D4-01C5-69CD-6825353FCFA1}"/>
          </ac:spMkLst>
        </pc:spChg>
      </pc:sldChg>
      <pc:sldChg chg="modSp del mod">
        <pc:chgData name="Mascha Theiler" userId="a0f496a5-efc4-4b52-959d-5e95987cae8c" providerId="ADAL" clId="{46BE184E-840E-48D3-B624-C448522A216F}" dt="2026-02-04T13:27:32.179" v="2874" actId="47"/>
        <pc:sldMkLst>
          <pc:docMk/>
          <pc:sldMk cId="1363929550" sldId="141169020"/>
        </pc:sldMkLst>
        <pc:spChg chg="mod">
          <ac:chgData name="Mascha Theiler" userId="a0f496a5-efc4-4b52-959d-5e95987cae8c" providerId="ADAL" clId="{46BE184E-840E-48D3-B624-C448522A216F}" dt="2026-02-04T13:04:58.472" v="2605" actId="20577"/>
          <ac:spMkLst>
            <pc:docMk/>
            <pc:sldMk cId="1363929550" sldId="141169020"/>
            <ac:spMk id="5" creationId="{0CA045E8-2CA3-C7B7-A262-920CD13B84B1}"/>
          </ac:spMkLst>
        </pc:spChg>
      </pc:sldChg>
      <pc:sldChg chg="modSp mod">
        <pc:chgData name="Mascha Theiler" userId="a0f496a5-efc4-4b52-959d-5e95987cae8c" providerId="ADAL" clId="{46BE184E-840E-48D3-B624-C448522A216F}" dt="2026-02-04T12:53:45.313" v="2399" actId="20577"/>
        <pc:sldMkLst>
          <pc:docMk/>
          <pc:sldMk cId="3638628448" sldId="141169021"/>
        </pc:sldMkLst>
        <pc:spChg chg="mod">
          <ac:chgData name="Mascha Theiler" userId="a0f496a5-efc4-4b52-959d-5e95987cae8c" providerId="ADAL" clId="{46BE184E-840E-48D3-B624-C448522A216F}" dt="2026-02-04T09:47:46.744" v="2294" actId="20577"/>
          <ac:spMkLst>
            <pc:docMk/>
            <pc:sldMk cId="3638628448" sldId="141169021"/>
            <ac:spMk id="2" creationId="{5E7BC1CE-91F2-183B-E15E-58DAA79D7C37}"/>
          </ac:spMkLst>
        </pc:spChg>
        <pc:spChg chg="mod">
          <ac:chgData name="Mascha Theiler" userId="a0f496a5-efc4-4b52-959d-5e95987cae8c" providerId="ADAL" clId="{46BE184E-840E-48D3-B624-C448522A216F}" dt="2026-02-04T12:53:45.313" v="2399" actId="20577"/>
          <ac:spMkLst>
            <pc:docMk/>
            <pc:sldMk cId="3638628448" sldId="141169021"/>
            <ac:spMk id="3" creationId="{358FAAB0-A686-69DC-9F25-9D6FA260E505}"/>
          </ac:spMkLst>
        </pc:spChg>
        <pc:spChg chg="mod">
          <ac:chgData name="Mascha Theiler" userId="a0f496a5-efc4-4b52-959d-5e95987cae8c" providerId="ADAL" clId="{46BE184E-840E-48D3-B624-C448522A216F}" dt="2026-02-04T09:47:06.212" v="2239" actId="20577"/>
          <ac:spMkLst>
            <pc:docMk/>
            <pc:sldMk cId="3638628448" sldId="141169021"/>
            <ac:spMk id="5" creationId="{B0D3BD62-09DF-4B4A-4BD8-992BD4BA32A8}"/>
          </ac:spMkLst>
        </pc:spChg>
      </pc:sldChg>
      <pc:sldChg chg="addSp delSp modSp mod">
        <pc:chgData name="Mascha Theiler" userId="a0f496a5-efc4-4b52-959d-5e95987cae8c" providerId="ADAL" clId="{46BE184E-840E-48D3-B624-C448522A216F}" dt="2026-02-04T09:46:29.608" v="2199" actId="27636"/>
        <pc:sldMkLst>
          <pc:docMk/>
          <pc:sldMk cId="1458908395" sldId="141169022"/>
        </pc:sldMkLst>
        <pc:spChg chg="mod">
          <ac:chgData name="Mascha Theiler" userId="a0f496a5-efc4-4b52-959d-5e95987cae8c" providerId="ADAL" clId="{46BE184E-840E-48D3-B624-C448522A216F}" dt="2026-02-04T09:45:20.947" v="2184"/>
          <ac:spMkLst>
            <pc:docMk/>
            <pc:sldMk cId="1458908395" sldId="141169022"/>
            <ac:spMk id="2" creationId="{0E468747-DCAA-A25A-EDB7-BB1FD0AEF441}"/>
          </ac:spMkLst>
        </pc:spChg>
        <pc:spChg chg="mod">
          <ac:chgData name="Mascha Theiler" userId="a0f496a5-efc4-4b52-959d-5e95987cae8c" providerId="ADAL" clId="{46BE184E-840E-48D3-B624-C448522A216F}" dt="2026-02-04T09:31:47.714" v="2162" actId="20577"/>
          <ac:spMkLst>
            <pc:docMk/>
            <pc:sldMk cId="1458908395" sldId="141169022"/>
            <ac:spMk id="5" creationId="{41DB4515-C459-CFDE-B803-06F8502CB699}"/>
          </ac:spMkLst>
        </pc:spChg>
        <pc:spChg chg="mod">
          <ac:chgData name="Mascha Theiler" userId="a0f496a5-efc4-4b52-959d-5e95987cae8c" providerId="ADAL" clId="{46BE184E-840E-48D3-B624-C448522A216F}" dt="2026-02-04T09:46:29.608" v="2199" actId="27636"/>
          <ac:spMkLst>
            <pc:docMk/>
            <pc:sldMk cId="1458908395" sldId="141169022"/>
            <ac:spMk id="7" creationId="{4FD54A2C-7967-16B4-6BCC-31AED0B5B0EE}"/>
          </ac:spMkLst>
        </pc:spChg>
        <pc:spChg chg="del">
          <ac:chgData name="Mascha Theiler" userId="a0f496a5-efc4-4b52-959d-5e95987cae8c" providerId="ADAL" clId="{46BE184E-840E-48D3-B624-C448522A216F}" dt="2026-02-04T09:45:43.239" v="2189" actId="478"/>
          <ac:spMkLst>
            <pc:docMk/>
            <pc:sldMk cId="1458908395" sldId="141169022"/>
            <ac:spMk id="8" creationId="{36B7896F-B1F3-F975-8D4A-146D11297916}"/>
          </ac:spMkLst>
        </pc:spChg>
        <pc:picChg chg="del">
          <ac:chgData name="Mascha Theiler" userId="a0f496a5-efc4-4b52-959d-5e95987cae8c" providerId="ADAL" clId="{46BE184E-840E-48D3-B624-C448522A216F}" dt="2026-02-04T09:45:29.347" v="2185" actId="478"/>
          <ac:picMkLst>
            <pc:docMk/>
            <pc:sldMk cId="1458908395" sldId="141169022"/>
            <ac:picMk id="6" creationId="{0FA3E965-7E84-4F1C-50E3-63237BDFD70E}"/>
          </ac:picMkLst>
        </pc:picChg>
        <pc:picChg chg="add mod">
          <ac:chgData name="Mascha Theiler" userId="a0f496a5-efc4-4b52-959d-5e95987cae8c" providerId="ADAL" clId="{46BE184E-840E-48D3-B624-C448522A216F}" dt="2026-02-04T09:45:46.237" v="2191" actId="14100"/>
          <ac:picMkLst>
            <pc:docMk/>
            <pc:sldMk cId="1458908395" sldId="141169022"/>
            <ac:picMk id="9" creationId="{BBE4279F-16AD-EE47-54A0-98EF345AF6FD}"/>
          </ac:picMkLst>
        </pc:picChg>
      </pc:sldChg>
      <pc:sldChg chg="modSp mod">
        <pc:chgData name="Mascha Theiler" userId="a0f496a5-efc4-4b52-959d-5e95987cae8c" providerId="ADAL" clId="{46BE184E-840E-48D3-B624-C448522A216F}" dt="2026-02-04T13:15:58.260" v="2783" actId="20577"/>
        <pc:sldMkLst>
          <pc:docMk/>
          <pc:sldMk cId="1408503561" sldId="141169023"/>
        </pc:sldMkLst>
        <pc:spChg chg="mod">
          <ac:chgData name="Mascha Theiler" userId="a0f496a5-efc4-4b52-959d-5e95987cae8c" providerId="ADAL" clId="{46BE184E-840E-48D3-B624-C448522A216F}" dt="2026-02-03T14:16:11.805" v="1835" actId="20577"/>
          <ac:spMkLst>
            <pc:docMk/>
            <pc:sldMk cId="1408503561" sldId="141169023"/>
            <ac:spMk id="2" creationId="{51416225-4566-5353-426C-78C791055960}"/>
          </ac:spMkLst>
        </pc:spChg>
        <pc:spChg chg="mod">
          <ac:chgData name="Mascha Theiler" userId="a0f496a5-efc4-4b52-959d-5e95987cae8c" providerId="ADAL" clId="{46BE184E-840E-48D3-B624-C448522A216F}" dt="2026-02-04T13:09:59.574" v="2696" actId="113"/>
          <ac:spMkLst>
            <pc:docMk/>
            <pc:sldMk cId="1408503561" sldId="141169023"/>
            <ac:spMk id="3" creationId="{0F28B971-6BD7-81FE-6D43-C1C4921D30B0}"/>
          </ac:spMkLst>
        </pc:spChg>
        <pc:spChg chg="mod">
          <ac:chgData name="Mascha Theiler" userId="a0f496a5-efc4-4b52-959d-5e95987cae8c" providerId="ADAL" clId="{46BE184E-840E-48D3-B624-C448522A216F}" dt="2026-02-03T14:15:54.655" v="1815" actId="20577"/>
          <ac:spMkLst>
            <pc:docMk/>
            <pc:sldMk cId="1408503561" sldId="141169023"/>
            <ac:spMk id="5" creationId="{145B8D57-8B55-3501-5A38-576DFC7ED28A}"/>
          </ac:spMkLst>
        </pc:spChg>
        <pc:spChg chg="mod">
          <ac:chgData name="Mascha Theiler" userId="a0f496a5-efc4-4b52-959d-5e95987cae8c" providerId="ADAL" clId="{46BE184E-840E-48D3-B624-C448522A216F}" dt="2026-02-04T13:15:58.260" v="2783" actId="20577"/>
          <ac:spMkLst>
            <pc:docMk/>
            <pc:sldMk cId="1408503561" sldId="141169023"/>
            <ac:spMk id="10" creationId="{C4614117-471E-A218-8922-00588D9C4212}"/>
          </ac:spMkLst>
        </pc:spChg>
      </pc:sldChg>
      <pc:sldChg chg="modSp mod">
        <pc:chgData name="Mascha Theiler" userId="a0f496a5-efc4-4b52-959d-5e95987cae8c" providerId="ADAL" clId="{46BE184E-840E-48D3-B624-C448522A216F}" dt="2026-02-03T14:15:44.599" v="1782" actId="113"/>
        <pc:sldMkLst>
          <pc:docMk/>
          <pc:sldMk cId="2710737001" sldId="141169024"/>
        </pc:sldMkLst>
        <pc:spChg chg="mod">
          <ac:chgData name="Mascha Theiler" userId="a0f496a5-efc4-4b52-959d-5e95987cae8c" providerId="ADAL" clId="{46BE184E-840E-48D3-B624-C448522A216F}" dt="2026-02-03T14:15:36.418" v="1779" actId="113"/>
          <ac:spMkLst>
            <pc:docMk/>
            <pc:sldMk cId="2710737001" sldId="141169024"/>
            <ac:spMk id="2" creationId="{697CC071-4BA2-CFD0-9106-EB6B2380A3D9}"/>
          </ac:spMkLst>
        </pc:spChg>
        <pc:spChg chg="mod">
          <ac:chgData name="Mascha Theiler" userId="a0f496a5-efc4-4b52-959d-5e95987cae8c" providerId="ADAL" clId="{46BE184E-840E-48D3-B624-C448522A216F}" dt="2026-02-03T14:15:44.599" v="1782" actId="113"/>
          <ac:spMkLst>
            <pc:docMk/>
            <pc:sldMk cId="2710737001" sldId="141169024"/>
            <ac:spMk id="3" creationId="{FF8F663A-99E4-FD5E-C149-3BD844DCB84E}"/>
          </ac:spMkLst>
        </pc:spChg>
        <pc:spChg chg="mod">
          <ac:chgData name="Mascha Theiler" userId="a0f496a5-efc4-4b52-959d-5e95987cae8c" providerId="ADAL" clId="{46BE184E-840E-48D3-B624-C448522A216F}" dt="2026-02-03T14:08:17.567" v="1755" actId="20577"/>
          <ac:spMkLst>
            <pc:docMk/>
            <pc:sldMk cId="2710737001" sldId="141169024"/>
            <ac:spMk id="5" creationId="{4BCCA4C2-4AB8-2B9A-03D4-086D05681492}"/>
          </ac:spMkLst>
        </pc:spChg>
      </pc:sldChg>
      <pc:sldChg chg="modSp mod">
        <pc:chgData name="Mascha Theiler" userId="a0f496a5-efc4-4b52-959d-5e95987cae8c" providerId="ADAL" clId="{46BE184E-840E-48D3-B624-C448522A216F}" dt="2026-02-03T10:55:24.605" v="1506" actId="20577"/>
        <pc:sldMkLst>
          <pc:docMk/>
          <pc:sldMk cId="281484507" sldId="141169026"/>
        </pc:sldMkLst>
        <pc:spChg chg="mod">
          <ac:chgData name="Mascha Theiler" userId="a0f496a5-efc4-4b52-959d-5e95987cae8c" providerId="ADAL" clId="{46BE184E-840E-48D3-B624-C448522A216F}" dt="2026-02-03T08:31:10.588" v="1139" actId="20577"/>
          <ac:spMkLst>
            <pc:docMk/>
            <pc:sldMk cId="281484507" sldId="141169026"/>
            <ac:spMk id="2" creationId="{38803E37-0EB9-8768-7F82-2A7CC5C56F62}"/>
          </ac:spMkLst>
        </pc:spChg>
        <pc:spChg chg="mod">
          <ac:chgData name="Mascha Theiler" userId="a0f496a5-efc4-4b52-959d-5e95987cae8c" providerId="ADAL" clId="{46BE184E-840E-48D3-B624-C448522A216F}" dt="2026-02-03T10:55:24.605" v="1506" actId="20577"/>
          <ac:spMkLst>
            <pc:docMk/>
            <pc:sldMk cId="281484507" sldId="141169026"/>
            <ac:spMk id="3" creationId="{0189F5AB-3A12-6DD9-F8D3-17B683B51813}"/>
          </ac:spMkLst>
        </pc:spChg>
        <pc:spChg chg="mod">
          <ac:chgData name="Mascha Theiler" userId="a0f496a5-efc4-4b52-959d-5e95987cae8c" providerId="ADAL" clId="{46BE184E-840E-48D3-B624-C448522A216F}" dt="2026-02-03T08:35:56.830" v="1283" actId="20577"/>
          <ac:spMkLst>
            <pc:docMk/>
            <pc:sldMk cId="281484507" sldId="141169026"/>
            <ac:spMk id="5" creationId="{8DA70768-A187-E458-1D13-99F567D66725}"/>
          </ac:spMkLst>
        </pc:spChg>
      </pc:sldChg>
      <pc:sldChg chg="modSp mod">
        <pc:chgData name="Mascha Theiler" userId="a0f496a5-efc4-4b52-959d-5e95987cae8c" providerId="ADAL" clId="{46BE184E-840E-48D3-B624-C448522A216F}" dt="2026-02-03T08:35:44.173" v="1264" actId="20577"/>
        <pc:sldMkLst>
          <pc:docMk/>
          <pc:sldMk cId="895166656" sldId="141169027"/>
        </pc:sldMkLst>
        <pc:spChg chg="mod">
          <ac:chgData name="Mascha Theiler" userId="a0f496a5-efc4-4b52-959d-5e95987cae8c" providerId="ADAL" clId="{46BE184E-840E-48D3-B624-C448522A216F}" dt="2026-02-03T08:29:57.229" v="1096" actId="113"/>
          <ac:spMkLst>
            <pc:docMk/>
            <pc:sldMk cId="895166656" sldId="141169027"/>
            <ac:spMk id="2" creationId="{4DD417B4-8FC4-C1F6-592D-B850403B01B4}"/>
          </ac:spMkLst>
        </pc:spChg>
        <pc:spChg chg="mod">
          <ac:chgData name="Mascha Theiler" userId="a0f496a5-efc4-4b52-959d-5e95987cae8c" providerId="ADAL" clId="{46BE184E-840E-48D3-B624-C448522A216F}" dt="2026-02-03T08:35:34.204" v="1223" actId="20577"/>
          <ac:spMkLst>
            <pc:docMk/>
            <pc:sldMk cId="895166656" sldId="141169027"/>
            <ac:spMk id="3" creationId="{7792F34F-A1EC-7C03-0519-4213EBCA33BE}"/>
          </ac:spMkLst>
        </pc:spChg>
        <pc:spChg chg="mod">
          <ac:chgData name="Mascha Theiler" userId="a0f496a5-efc4-4b52-959d-5e95987cae8c" providerId="ADAL" clId="{46BE184E-840E-48D3-B624-C448522A216F}" dt="2026-02-03T08:35:44.173" v="1264" actId="20577"/>
          <ac:spMkLst>
            <pc:docMk/>
            <pc:sldMk cId="895166656" sldId="141169027"/>
            <ac:spMk id="5" creationId="{797A21C6-DF7E-7DF5-F7A1-1FD3AF63B55D}"/>
          </ac:spMkLst>
        </pc:spChg>
      </pc:sldChg>
      <pc:sldChg chg="modSp del mod">
        <pc:chgData name="Mascha Theiler" userId="a0f496a5-efc4-4b52-959d-5e95987cae8c" providerId="ADAL" clId="{46BE184E-840E-48D3-B624-C448522A216F}" dt="2026-02-03T10:55:56.302" v="1507" actId="47"/>
        <pc:sldMkLst>
          <pc:docMk/>
          <pc:sldMk cId="1221455270" sldId="141169028"/>
        </pc:sldMkLst>
      </pc:sldChg>
      <pc:sldChg chg="modSp mod">
        <pc:chgData name="Mascha Theiler" userId="a0f496a5-efc4-4b52-959d-5e95987cae8c" providerId="ADAL" clId="{46BE184E-840E-48D3-B624-C448522A216F}" dt="2026-02-02T16:02:40.714" v="823" actId="1076"/>
        <pc:sldMkLst>
          <pc:docMk/>
          <pc:sldMk cId="1340654296" sldId="141169029"/>
        </pc:sldMkLst>
        <pc:spChg chg="mod">
          <ac:chgData name="Mascha Theiler" userId="a0f496a5-efc4-4b52-959d-5e95987cae8c" providerId="ADAL" clId="{46BE184E-840E-48D3-B624-C448522A216F}" dt="2026-02-02T16:02:40.714" v="823" actId="1076"/>
          <ac:spMkLst>
            <pc:docMk/>
            <pc:sldMk cId="1340654296" sldId="141169029"/>
            <ac:spMk id="2" creationId="{4F832654-2655-E632-ED46-0EA8F3ACF56C}"/>
          </ac:spMkLst>
        </pc:spChg>
        <pc:spChg chg="mod">
          <ac:chgData name="Mascha Theiler" userId="a0f496a5-efc4-4b52-959d-5e95987cae8c" providerId="ADAL" clId="{46BE184E-840E-48D3-B624-C448522A216F}" dt="2026-02-02T16:02:26.557" v="811" actId="20577"/>
          <ac:spMkLst>
            <pc:docMk/>
            <pc:sldMk cId="1340654296" sldId="141169029"/>
            <ac:spMk id="3" creationId="{CEAE166C-610C-E93B-ADF6-1D45526E7384}"/>
          </ac:spMkLst>
        </pc:spChg>
        <pc:spChg chg="mod">
          <ac:chgData name="Mascha Theiler" userId="a0f496a5-efc4-4b52-959d-5e95987cae8c" providerId="ADAL" clId="{46BE184E-840E-48D3-B624-C448522A216F}" dt="2026-02-02T16:00:46.667" v="776" actId="20577"/>
          <ac:spMkLst>
            <pc:docMk/>
            <pc:sldMk cId="1340654296" sldId="141169029"/>
            <ac:spMk id="5" creationId="{0B0908AD-E34B-B2CB-C3BB-C3CF58CBD17C}"/>
          </ac:spMkLst>
        </pc:spChg>
      </pc:sldChg>
      <pc:sldChg chg="modSp mod">
        <pc:chgData name="Mascha Theiler" userId="a0f496a5-efc4-4b52-959d-5e95987cae8c" providerId="ADAL" clId="{46BE184E-840E-48D3-B624-C448522A216F}" dt="2026-02-04T09:50:11.699" v="2362"/>
        <pc:sldMkLst>
          <pc:docMk/>
          <pc:sldMk cId="2689950836" sldId="141169030"/>
        </pc:sldMkLst>
        <pc:spChg chg="mod">
          <ac:chgData name="Mascha Theiler" userId="a0f496a5-efc4-4b52-959d-5e95987cae8c" providerId="ADAL" clId="{46BE184E-840E-48D3-B624-C448522A216F}" dt="2026-02-04T09:47:33.242" v="2279" actId="113"/>
          <ac:spMkLst>
            <pc:docMk/>
            <pc:sldMk cId="2689950836" sldId="141169030"/>
            <ac:spMk id="2" creationId="{2C3604ED-AD1D-C089-E20E-764157661265}"/>
          </ac:spMkLst>
        </pc:spChg>
        <pc:spChg chg="mod">
          <ac:chgData name="Mascha Theiler" userId="a0f496a5-efc4-4b52-959d-5e95987cae8c" providerId="ADAL" clId="{46BE184E-840E-48D3-B624-C448522A216F}" dt="2026-02-04T09:50:11.699" v="2362"/>
          <ac:spMkLst>
            <pc:docMk/>
            <pc:sldMk cId="2689950836" sldId="141169030"/>
            <ac:spMk id="3" creationId="{8CEFCF4A-D30C-5775-A0B1-6D7F815A3922}"/>
          </ac:spMkLst>
        </pc:spChg>
        <pc:spChg chg="mod">
          <ac:chgData name="Mascha Theiler" userId="a0f496a5-efc4-4b52-959d-5e95987cae8c" providerId="ADAL" clId="{46BE184E-840E-48D3-B624-C448522A216F}" dt="2026-02-04T09:46:58.390" v="2220" actId="20577"/>
          <ac:spMkLst>
            <pc:docMk/>
            <pc:sldMk cId="2689950836" sldId="141169030"/>
            <ac:spMk id="5" creationId="{5C19C1CD-B41D-8B3E-9790-A51D260A2FC0}"/>
          </ac:spMkLst>
        </pc:spChg>
      </pc:sldChg>
      <pc:sldChg chg="addSp delSp modSp mod">
        <pc:chgData name="Mascha Theiler" userId="a0f496a5-efc4-4b52-959d-5e95987cae8c" providerId="ADAL" clId="{46BE184E-840E-48D3-B624-C448522A216F}" dt="2026-02-04T09:34:12.844" v="2183"/>
        <pc:sldMkLst>
          <pc:docMk/>
          <pc:sldMk cId="1520121725" sldId="141169032"/>
        </pc:sldMkLst>
        <pc:spChg chg="mod">
          <ac:chgData name="Mascha Theiler" userId="a0f496a5-efc4-4b52-959d-5e95987cae8c" providerId="ADAL" clId="{46BE184E-840E-48D3-B624-C448522A216F}" dt="2026-02-04T09:34:12.844" v="2183"/>
          <ac:spMkLst>
            <pc:docMk/>
            <pc:sldMk cId="1520121725" sldId="141169032"/>
            <ac:spMk id="2" creationId="{F23FD3D5-E3F9-61D7-3B94-3F4EBB9355CF}"/>
          </ac:spMkLst>
        </pc:spChg>
        <pc:spChg chg="mod">
          <ac:chgData name="Mascha Theiler" userId="a0f496a5-efc4-4b52-959d-5e95987cae8c" providerId="ADAL" clId="{46BE184E-840E-48D3-B624-C448522A216F}" dt="2026-02-04T09:31:39.777" v="2141" actId="20577"/>
          <ac:spMkLst>
            <pc:docMk/>
            <pc:sldMk cId="1520121725" sldId="141169032"/>
            <ac:spMk id="5" creationId="{9B4669E9-009D-5EA0-A65D-FD0465ACE952}"/>
          </ac:spMkLst>
        </pc:spChg>
        <pc:spChg chg="mod">
          <ac:chgData name="Mascha Theiler" userId="a0f496a5-efc4-4b52-959d-5e95987cae8c" providerId="ADAL" clId="{46BE184E-840E-48D3-B624-C448522A216F}" dt="2026-02-04T09:32:49.734" v="2182" actId="27636"/>
          <ac:spMkLst>
            <pc:docMk/>
            <pc:sldMk cId="1520121725" sldId="141169032"/>
            <ac:spMk id="7" creationId="{27B77728-FF97-4DCF-FDE1-6E201DA71D0D}"/>
          </ac:spMkLst>
        </pc:spChg>
        <pc:picChg chg="del">
          <ac:chgData name="Mascha Theiler" userId="a0f496a5-efc4-4b52-959d-5e95987cae8c" providerId="ADAL" clId="{46BE184E-840E-48D3-B624-C448522A216F}" dt="2026-02-04T09:31:23.749" v="2115" actId="478"/>
          <ac:picMkLst>
            <pc:docMk/>
            <pc:sldMk cId="1520121725" sldId="141169032"/>
            <ac:picMk id="6" creationId="{3F6A80E7-A091-B332-DB35-F791393D909C}"/>
          </ac:picMkLst>
        </pc:picChg>
        <pc:picChg chg="add mod">
          <ac:chgData name="Mascha Theiler" userId="a0f496a5-efc4-4b52-959d-5e95987cae8c" providerId="ADAL" clId="{46BE184E-840E-48D3-B624-C448522A216F}" dt="2026-02-04T09:31:33.674" v="2122" actId="1076"/>
          <ac:picMkLst>
            <pc:docMk/>
            <pc:sldMk cId="1520121725" sldId="141169032"/>
            <ac:picMk id="8" creationId="{2C161BA9-1A12-2751-4684-A477EB5EF73A}"/>
          </ac:picMkLst>
        </pc:picChg>
      </pc:sldChg>
      <pc:sldChg chg="addSp delSp modSp mod">
        <pc:chgData name="Mascha Theiler" userId="a0f496a5-efc4-4b52-959d-5e95987cae8c" providerId="ADAL" clId="{46BE184E-840E-48D3-B624-C448522A216F}" dt="2026-02-03T08:30:15.217" v="1102" actId="20577"/>
        <pc:sldMkLst>
          <pc:docMk/>
          <pc:sldMk cId="3346738706" sldId="141169048"/>
        </pc:sldMkLst>
        <pc:spChg chg="mod">
          <ac:chgData name="Mascha Theiler" userId="a0f496a5-efc4-4b52-959d-5e95987cae8c" providerId="ADAL" clId="{46BE184E-840E-48D3-B624-C448522A216F}" dt="2026-02-03T08:30:15.217" v="1102" actId="20577"/>
          <ac:spMkLst>
            <pc:docMk/>
            <pc:sldMk cId="3346738706" sldId="141169048"/>
            <ac:spMk id="2" creationId="{1BC09D62-2965-1970-DEC9-5AEDBE161555}"/>
          </ac:spMkLst>
        </pc:spChg>
        <pc:spChg chg="mod">
          <ac:chgData name="Mascha Theiler" userId="a0f496a5-efc4-4b52-959d-5e95987cae8c" providerId="ADAL" clId="{46BE184E-840E-48D3-B624-C448522A216F}" dt="2026-02-02T15:55:07.650" v="573" actId="1076"/>
          <ac:spMkLst>
            <pc:docMk/>
            <pc:sldMk cId="3346738706" sldId="141169048"/>
            <ac:spMk id="3" creationId="{B6795444-C047-1012-F0C2-82304F7E64A2}"/>
          </ac:spMkLst>
        </pc:spChg>
        <pc:spChg chg="mod">
          <ac:chgData name="Mascha Theiler" userId="a0f496a5-efc4-4b52-959d-5e95987cae8c" providerId="ADAL" clId="{46BE184E-840E-48D3-B624-C448522A216F}" dt="2026-02-02T15:46:11.796" v="530" actId="20577"/>
          <ac:spMkLst>
            <pc:docMk/>
            <pc:sldMk cId="3346738706" sldId="141169048"/>
            <ac:spMk id="5" creationId="{0C6E917F-BDEA-EDD0-BC44-46789A1F1F93}"/>
          </ac:spMkLst>
        </pc:spChg>
        <pc:picChg chg="add mod">
          <ac:chgData name="Mascha Theiler" userId="a0f496a5-efc4-4b52-959d-5e95987cae8c" providerId="ADAL" clId="{46BE184E-840E-48D3-B624-C448522A216F}" dt="2026-02-02T15:55:33.378" v="607" actId="1076"/>
          <ac:picMkLst>
            <pc:docMk/>
            <pc:sldMk cId="3346738706" sldId="141169048"/>
            <ac:picMk id="2050" creationId="{D6BA209A-F85D-BEDB-6619-672C74C9C5DD}"/>
          </ac:picMkLst>
        </pc:picChg>
      </pc:sldChg>
      <pc:sldChg chg="modSp mod">
        <pc:chgData name="Mascha Theiler" userId="a0f496a5-efc4-4b52-959d-5e95987cae8c" providerId="ADAL" clId="{46BE184E-840E-48D3-B624-C448522A216F}" dt="2026-02-02T15:58:01.131" v="674" actId="20577"/>
        <pc:sldMkLst>
          <pc:docMk/>
          <pc:sldMk cId="126209837" sldId="141169049"/>
        </pc:sldMkLst>
        <pc:spChg chg="mod">
          <ac:chgData name="Mascha Theiler" userId="a0f496a5-efc4-4b52-959d-5e95987cae8c" providerId="ADAL" clId="{46BE184E-840E-48D3-B624-C448522A216F}" dt="2026-02-02T15:58:01.131" v="674" actId="20577"/>
          <ac:spMkLst>
            <pc:docMk/>
            <pc:sldMk cId="126209837" sldId="141169049"/>
            <ac:spMk id="2" creationId="{2F7BFD48-A15F-1EF0-E394-F9BA55399C7F}"/>
          </ac:spMkLst>
        </pc:spChg>
        <pc:spChg chg="mod">
          <ac:chgData name="Mascha Theiler" userId="a0f496a5-efc4-4b52-959d-5e95987cae8c" providerId="ADAL" clId="{46BE184E-840E-48D3-B624-C448522A216F}" dt="2026-02-02T15:42:11.338" v="402" actId="113"/>
          <ac:spMkLst>
            <pc:docMk/>
            <pc:sldMk cId="126209837" sldId="141169049"/>
            <ac:spMk id="6" creationId="{F3C95D72-668F-0112-46FD-CB24D9E4C813}"/>
          </ac:spMkLst>
        </pc:spChg>
        <pc:spChg chg="mod">
          <ac:chgData name="Mascha Theiler" userId="a0f496a5-efc4-4b52-959d-5e95987cae8c" providerId="ADAL" clId="{46BE184E-840E-48D3-B624-C448522A216F}" dt="2026-02-02T15:40:18.479" v="379" actId="20577"/>
          <ac:spMkLst>
            <pc:docMk/>
            <pc:sldMk cId="126209837" sldId="141169049"/>
            <ac:spMk id="7" creationId="{02C1EAB7-CCA5-94A3-5388-39EB1C28CD72}"/>
          </ac:spMkLst>
        </pc:spChg>
        <pc:spChg chg="mod">
          <ac:chgData name="Mascha Theiler" userId="a0f496a5-efc4-4b52-959d-5e95987cae8c" providerId="ADAL" clId="{46BE184E-840E-48D3-B624-C448522A216F}" dt="2026-02-02T15:42:16.912" v="421" actId="20577"/>
          <ac:spMkLst>
            <pc:docMk/>
            <pc:sldMk cId="126209837" sldId="141169049"/>
            <ac:spMk id="8" creationId="{0BB9D9D0-E150-6493-E079-2A8CAB9C9107}"/>
          </ac:spMkLst>
        </pc:spChg>
      </pc:sldChg>
      <pc:sldChg chg="modSp mod">
        <pc:chgData name="Mascha Theiler" userId="a0f496a5-efc4-4b52-959d-5e95987cae8c" providerId="ADAL" clId="{46BE184E-840E-48D3-B624-C448522A216F}" dt="2026-02-02T15:57:50.812" v="663" actId="20577"/>
        <pc:sldMkLst>
          <pc:docMk/>
          <pc:sldMk cId="3206164988" sldId="141169050"/>
        </pc:sldMkLst>
        <pc:spChg chg="mod">
          <ac:chgData name="Mascha Theiler" userId="a0f496a5-efc4-4b52-959d-5e95987cae8c" providerId="ADAL" clId="{46BE184E-840E-48D3-B624-C448522A216F}" dt="2026-02-02T15:57:50.812" v="663" actId="20577"/>
          <ac:spMkLst>
            <pc:docMk/>
            <pc:sldMk cId="3206164988" sldId="141169050"/>
            <ac:spMk id="2" creationId="{DEDA0FE5-CCBD-D349-5AE0-472B2604C7F2}"/>
          </ac:spMkLst>
        </pc:spChg>
        <pc:spChg chg="mod">
          <ac:chgData name="Mascha Theiler" userId="a0f496a5-efc4-4b52-959d-5e95987cae8c" providerId="ADAL" clId="{46BE184E-840E-48D3-B624-C448522A216F}" dt="2026-02-02T15:43:11.231" v="430" actId="20577"/>
          <ac:spMkLst>
            <pc:docMk/>
            <pc:sldMk cId="3206164988" sldId="141169050"/>
            <ac:spMk id="5" creationId="{FE7DE61B-B451-25F0-3628-C19F3010D37D}"/>
          </ac:spMkLst>
        </pc:spChg>
        <pc:spChg chg="mod">
          <ac:chgData name="Mascha Theiler" userId="a0f496a5-efc4-4b52-959d-5e95987cae8c" providerId="ADAL" clId="{46BE184E-840E-48D3-B624-C448522A216F}" dt="2026-02-02T15:40:14.461" v="376" actId="20577"/>
          <ac:spMkLst>
            <pc:docMk/>
            <pc:sldMk cId="3206164988" sldId="141169050"/>
            <ac:spMk id="6" creationId="{73C34507-8A73-11E0-9FC9-BD7E6DD73DF7}"/>
          </ac:spMkLst>
        </pc:spChg>
        <pc:spChg chg="mod">
          <ac:chgData name="Mascha Theiler" userId="a0f496a5-efc4-4b52-959d-5e95987cae8c" providerId="ADAL" clId="{46BE184E-840E-48D3-B624-C448522A216F}" dt="2026-02-02T15:40:07.599" v="366" actId="20577"/>
          <ac:spMkLst>
            <pc:docMk/>
            <pc:sldMk cId="3206164988" sldId="141169050"/>
            <ac:spMk id="8" creationId="{241627E8-785E-5F99-9DB1-CF65A4749860}"/>
          </ac:spMkLst>
        </pc:spChg>
      </pc:sldChg>
      <pc:sldChg chg="modSp mod">
        <pc:chgData name="Mascha Theiler" userId="a0f496a5-efc4-4b52-959d-5e95987cae8c" providerId="ADAL" clId="{46BE184E-840E-48D3-B624-C448522A216F}" dt="2026-02-02T15:58:15.073" v="678" actId="20577"/>
        <pc:sldMkLst>
          <pc:docMk/>
          <pc:sldMk cId="2513709638" sldId="141169051"/>
        </pc:sldMkLst>
        <pc:spChg chg="mod">
          <ac:chgData name="Mascha Theiler" userId="a0f496a5-efc4-4b52-959d-5e95987cae8c" providerId="ADAL" clId="{46BE184E-840E-48D3-B624-C448522A216F}" dt="2026-02-02T15:58:15.073" v="678" actId="20577"/>
          <ac:spMkLst>
            <pc:docMk/>
            <pc:sldMk cId="2513709638" sldId="141169051"/>
            <ac:spMk id="2" creationId="{D0324DCB-E16F-7AAF-6E66-B353DAAF7216}"/>
          </ac:spMkLst>
        </pc:spChg>
        <pc:spChg chg="mod">
          <ac:chgData name="Mascha Theiler" userId="a0f496a5-efc4-4b52-959d-5e95987cae8c" providerId="ADAL" clId="{46BE184E-840E-48D3-B624-C448522A216F}" dt="2026-02-02T15:50:19.821" v="556" actId="20577"/>
          <ac:spMkLst>
            <pc:docMk/>
            <pc:sldMk cId="2513709638" sldId="141169051"/>
            <ac:spMk id="3" creationId="{889EA72C-BA87-6694-E7CB-6778D3841097}"/>
          </ac:spMkLst>
        </pc:spChg>
        <pc:spChg chg="mod">
          <ac:chgData name="Mascha Theiler" userId="a0f496a5-efc4-4b52-959d-5e95987cae8c" providerId="ADAL" clId="{46BE184E-840E-48D3-B624-C448522A216F}" dt="2026-02-02T15:43:29.506" v="449" actId="20577"/>
          <ac:spMkLst>
            <pc:docMk/>
            <pc:sldMk cId="2513709638" sldId="141169051"/>
            <ac:spMk id="5" creationId="{93D5A845-0DC2-D12E-8076-F1F68C7B4424}"/>
          </ac:spMkLst>
        </pc:spChg>
      </pc:sldChg>
      <pc:sldChg chg="modSp mod">
        <pc:chgData name="Mascha Theiler" userId="a0f496a5-efc4-4b52-959d-5e95987cae8c" providerId="ADAL" clId="{46BE184E-840E-48D3-B624-C448522A216F}" dt="2026-02-02T15:58:13.214" v="677" actId="20577"/>
        <pc:sldMkLst>
          <pc:docMk/>
          <pc:sldMk cId="2137969368" sldId="141169052"/>
        </pc:sldMkLst>
        <pc:spChg chg="mod">
          <ac:chgData name="Mascha Theiler" userId="a0f496a5-efc4-4b52-959d-5e95987cae8c" providerId="ADAL" clId="{46BE184E-840E-48D3-B624-C448522A216F}" dt="2026-02-02T15:58:13.214" v="677" actId="20577"/>
          <ac:spMkLst>
            <pc:docMk/>
            <pc:sldMk cId="2137969368" sldId="141169052"/>
            <ac:spMk id="2" creationId="{41BBCF98-3C56-9460-7A3E-3390424E28D8}"/>
          </ac:spMkLst>
        </pc:spChg>
        <pc:spChg chg="mod">
          <ac:chgData name="Mascha Theiler" userId="a0f496a5-efc4-4b52-959d-5e95987cae8c" providerId="ADAL" clId="{46BE184E-840E-48D3-B624-C448522A216F}" dt="2026-02-02T15:45:38.636" v="502" actId="20577"/>
          <ac:spMkLst>
            <pc:docMk/>
            <pc:sldMk cId="2137969368" sldId="141169052"/>
            <ac:spMk id="3" creationId="{3AD12E01-61A3-682A-56CB-735AF792B1D5}"/>
          </ac:spMkLst>
        </pc:spChg>
        <pc:spChg chg="mod">
          <ac:chgData name="Mascha Theiler" userId="a0f496a5-efc4-4b52-959d-5e95987cae8c" providerId="ADAL" clId="{46BE184E-840E-48D3-B624-C448522A216F}" dt="2026-02-02T15:43:35.955" v="468" actId="20577"/>
          <ac:spMkLst>
            <pc:docMk/>
            <pc:sldMk cId="2137969368" sldId="141169052"/>
            <ac:spMk id="5" creationId="{8DC5434D-199F-3591-9416-285E213DD846}"/>
          </ac:spMkLst>
        </pc:spChg>
      </pc:sldChg>
      <pc:sldChg chg="modSp mod">
        <pc:chgData name="Mascha Theiler" userId="a0f496a5-efc4-4b52-959d-5e95987cae8c" providerId="ADAL" clId="{46BE184E-840E-48D3-B624-C448522A216F}" dt="2026-02-04T13:21:46.976" v="2828" actId="20577"/>
        <pc:sldMkLst>
          <pc:docMk/>
          <pc:sldMk cId="161142585" sldId="141169054"/>
        </pc:sldMkLst>
        <pc:spChg chg="mod">
          <ac:chgData name="Mascha Theiler" userId="a0f496a5-efc4-4b52-959d-5e95987cae8c" providerId="ADAL" clId="{46BE184E-840E-48D3-B624-C448522A216F}" dt="2026-02-04T13:03:48.058" v="2437" actId="20577"/>
          <ac:spMkLst>
            <pc:docMk/>
            <pc:sldMk cId="161142585" sldId="141169054"/>
            <ac:spMk id="2" creationId="{670DE0F5-1347-9C8A-475F-0C240719009E}"/>
          </ac:spMkLst>
        </pc:spChg>
        <pc:spChg chg="mod">
          <ac:chgData name="Mascha Theiler" userId="a0f496a5-efc4-4b52-959d-5e95987cae8c" providerId="ADAL" clId="{46BE184E-840E-48D3-B624-C448522A216F}" dt="2026-02-04T13:21:46.976" v="2828" actId="20577"/>
          <ac:spMkLst>
            <pc:docMk/>
            <pc:sldMk cId="161142585" sldId="141169054"/>
            <ac:spMk id="3" creationId="{E22CFCFA-803A-6AD6-8F59-6D724AC31836}"/>
          </ac:spMkLst>
        </pc:spChg>
        <pc:spChg chg="mod">
          <ac:chgData name="Mascha Theiler" userId="a0f496a5-efc4-4b52-959d-5e95987cae8c" providerId="ADAL" clId="{46BE184E-840E-48D3-B624-C448522A216F}" dt="2026-02-04T13:04:17.191" v="2502" actId="20577"/>
          <ac:spMkLst>
            <pc:docMk/>
            <pc:sldMk cId="161142585" sldId="141169054"/>
            <ac:spMk id="5" creationId="{7434E5B7-689D-7078-FCD6-C36A34C7E293}"/>
          </ac:spMkLst>
        </pc:spChg>
      </pc:sldChg>
      <pc:sldChg chg="modSp mod">
        <pc:chgData name="Mascha Theiler" userId="a0f496a5-efc4-4b52-959d-5e95987cae8c" providerId="ADAL" clId="{46BE184E-840E-48D3-B624-C448522A216F}" dt="2026-02-04T13:24:28.294" v="2846" actId="20577"/>
        <pc:sldMkLst>
          <pc:docMk/>
          <pc:sldMk cId="504357303" sldId="141169055"/>
        </pc:sldMkLst>
        <pc:spChg chg="mod">
          <ac:chgData name="Mascha Theiler" userId="a0f496a5-efc4-4b52-959d-5e95987cae8c" providerId="ADAL" clId="{46BE184E-840E-48D3-B624-C448522A216F}" dt="2026-02-04T13:03:44.602" v="2433" actId="20577"/>
          <ac:spMkLst>
            <pc:docMk/>
            <pc:sldMk cId="504357303" sldId="141169055"/>
            <ac:spMk id="2" creationId="{DAC3B0FD-3E38-DD99-0097-153E18C430B1}"/>
          </ac:spMkLst>
        </pc:spChg>
        <pc:spChg chg="mod">
          <ac:chgData name="Mascha Theiler" userId="a0f496a5-efc4-4b52-959d-5e95987cae8c" providerId="ADAL" clId="{46BE184E-840E-48D3-B624-C448522A216F}" dt="2026-02-04T13:24:28.294" v="2846" actId="20577"/>
          <ac:spMkLst>
            <pc:docMk/>
            <pc:sldMk cId="504357303" sldId="141169055"/>
            <ac:spMk id="3" creationId="{4AAD6E79-8A6A-E6A4-9D3C-D70739CFC74B}"/>
          </ac:spMkLst>
        </pc:spChg>
        <pc:spChg chg="mod">
          <ac:chgData name="Mascha Theiler" userId="a0f496a5-efc4-4b52-959d-5e95987cae8c" providerId="ADAL" clId="{46BE184E-840E-48D3-B624-C448522A216F}" dt="2026-02-04T13:04:24.039" v="2521" actId="20577"/>
          <ac:spMkLst>
            <pc:docMk/>
            <pc:sldMk cId="504357303" sldId="141169055"/>
            <ac:spMk id="5" creationId="{47A47D7C-B38D-F9C9-8984-FF689EB87EBD}"/>
          </ac:spMkLst>
        </pc:spChg>
      </pc:sldChg>
      <pc:sldChg chg="modSp mod">
        <pc:chgData name="Mascha Theiler" userId="a0f496a5-efc4-4b52-959d-5e95987cae8c" providerId="ADAL" clId="{46BE184E-840E-48D3-B624-C448522A216F}" dt="2026-02-02T16:05:30.763" v="911" actId="113"/>
        <pc:sldMkLst>
          <pc:docMk/>
          <pc:sldMk cId="3037103423" sldId="141169056"/>
        </pc:sldMkLst>
        <pc:spChg chg="mod">
          <ac:chgData name="Mascha Theiler" userId="a0f496a5-efc4-4b52-959d-5e95987cae8c" providerId="ADAL" clId="{46BE184E-840E-48D3-B624-C448522A216F}" dt="2026-02-02T16:02:51.709" v="835" actId="20577"/>
          <ac:spMkLst>
            <pc:docMk/>
            <pc:sldMk cId="3037103423" sldId="141169056"/>
            <ac:spMk id="2" creationId="{889BDD93-D356-00B4-BB61-A87EF3C1ECD8}"/>
          </ac:spMkLst>
        </pc:spChg>
        <pc:spChg chg="mod">
          <ac:chgData name="Mascha Theiler" userId="a0f496a5-efc4-4b52-959d-5e95987cae8c" providerId="ADAL" clId="{46BE184E-840E-48D3-B624-C448522A216F}" dt="2026-02-02T16:05:30.763" v="911" actId="113"/>
          <ac:spMkLst>
            <pc:docMk/>
            <pc:sldMk cId="3037103423" sldId="141169056"/>
            <ac:spMk id="5" creationId="{8871EA11-20B7-2AAE-55A5-072CD4E8975C}"/>
          </ac:spMkLst>
        </pc:spChg>
        <pc:spChg chg="mod">
          <ac:chgData name="Mascha Theiler" userId="a0f496a5-efc4-4b52-959d-5e95987cae8c" providerId="ADAL" clId="{46BE184E-840E-48D3-B624-C448522A216F}" dt="2026-02-02T16:02:35.644" v="821" actId="20577"/>
          <ac:spMkLst>
            <pc:docMk/>
            <pc:sldMk cId="3037103423" sldId="141169056"/>
            <ac:spMk id="6" creationId="{EF061DF3-271C-4306-4FEB-4D8C7373B7E2}"/>
          </ac:spMkLst>
        </pc:spChg>
        <pc:spChg chg="mod">
          <ac:chgData name="Mascha Theiler" userId="a0f496a5-efc4-4b52-959d-5e95987cae8c" providerId="ADAL" clId="{46BE184E-840E-48D3-B624-C448522A216F}" dt="2026-02-02T16:03:11.228" v="868" actId="20577"/>
          <ac:spMkLst>
            <pc:docMk/>
            <pc:sldMk cId="3037103423" sldId="141169056"/>
            <ac:spMk id="8" creationId="{2073A0A2-0F3B-3367-B45D-D7047FAE2EA1}"/>
          </ac:spMkLst>
        </pc:spChg>
      </pc:sldChg>
      <pc:sldChg chg="modSp mod">
        <pc:chgData name="Mascha Theiler" userId="a0f496a5-efc4-4b52-959d-5e95987cae8c" providerId="ADAL" clId="{46BE184E-840E-48D3-B624-C448522A216F}" dt="2026-02-02T16:54:54.064" v="928" actId="11"/>
        <pc:sldMkLst>
          <pc:docMk/>
          <pc:sldMk cId="3364312304" sldId="141169057"/>
        </pc:sldMkLst>
        <pc:spChg chg="mod">
          <ac:chgData name="Mascha Theiler" userId="a0f496a5-efc4-4b52-959d-5e95987cae8c" providerId="ADAL" clId="{46BE184E-840E-48D3-B624-C448522A216F}" dt="2026-02-02T16:02:58.461" v="840" actId="20577"/>
          <ac:spMkLst>
            <pc:docMk/>
            <pc:sldMk cId="3364312304" sldId="141169057"/>
            <ac:spMk id="2" creationId="{EACFF8D7-EE69-9708-4A4F-CB276C64C4FB}"/>
          </ac:spMkLst>
        </pc:spChg>
        <pc:spChg chg="mod">
          <ac:chgData name="Mascha Theiler" userId="a0f496a5-efc4-4b52-959d-5e95987cae8c" providerId="ADAL" clId="{46BE184E-840E-48D3-B624-C448522A216F}" dt="2026-02-02T16:54:54.064" v="928" actId="11"/>
          <ac:spMkLst>
            <pc:docMk/>
            <pc:sldMk cId="3364312304" sldId="141169057"/>
            <ac:spMk id="5" creationId="{3E2F5E35-4FDE-234F-A06B-47848F8EDF41}"/>
          </ac:spMkLst>
        </pc:spChg>
        <pc:spChg chg="mod">
          <ac:chgData name="Mascha Theiler" userId="a0f496a5-efc4-4b52-959d-5e95987cae8c" providerId="ADAL" clId="{46BE184E-840E-48D3-B624-C448522A216F}" dt="2026-02-02T16:03:02.924" v="849" actId="20577"/>
          <ac:spMkLst>
            <pc:docMk/>
            <pc:sldMk cId="3364312304" sldId="141169057"/>
            <ac:spMk id="6" creationId="{AA262612-0D48-0D30-EB06-62EC5FF86B9F}"/>
          </ac:spMkLst>
        </pc:spChg>
        <pc:spChg chg="mod">
          <ac:chgData name="Mascha Theiler" userId="a0f496a5-efc4-4b52-959d-5e95987cae8c" providerId="ADAL" clId="{46BE184E-840E-48D3-B624-C448522A216F}" dt="2026-02-02T16:03:19.339" v="895" actId="20577"/>
          <ac:spMkLst>
            <pc:docMk/>
            <pc:sldMk cId="3364312304" sldId="141169057"/>
            <ac:spMk id="8" creationId="{195BD456-D435-E2F6-DF3A-18EA791BE824}"/>
          </ac:spMkLst>
        </pc:spChg>
      </pc:sldChg>
      <pc:sldChg chg="modSp mod">
        <pc:chgData name="Mascha Theiler" userId="a0f496a5-efc4-4b52-959d-5e95987cae8c" providerId="ADAL" clId="{46BE184E-840E-48D3-B624-C448522A216F}" dt="2026-02-04T09:10:53.115" v="1965"/>
        <pc:sldMkLst>
          <pc:docMk/>
          <pc:sldMk cId="1335060199" sldId="141169059"/>
        </pc:sldMkLst>
        <pc:spChg chg="mod">
          <ac:chgData name="Mascha Theiler" userId="a0f496a5-efc4-4b52-959d-5e95987cae8c" providerId="ADAL" clId="{46BE184E-840E-48D3-B624-C448522A216F}" dt="2026-02-03T14:17:18.778" v="1913" actId="20577"/>
          <ac:spMkLst>
            <pc:docMk/>
            <pc:sldMk cId="1335060199" sldId="141169059"/>
            <ac:spMk id="2" creationId="{3D20B60B-B0F5-E846-47F5-99A935179CF9}"/>
          </ac:spMkLst>
        </pc:spChg>
        <pc:spChg chg="mod">
          <ac:chgData name="Mascha Theiler" userId="a0f496a5-efc4-4b52-959d-5e95987cae8c" providerId="ADAL" clId="{46BE184E-840E-48D3-B624-C448522A216F}" dt="2026-02-04T09:10:53.115" v="1965"/>
          <ac:spMkLst>
            <pc:docMk/>
            <pc:sldMk cId="1335060199" sldId="141169059"/>
            <ac:spMk id="6" creationId="{285E06BA-D088-D8BB-3C13-FEF2B99FA321}"/>
          </ac:spMkLst>
        </pc:spChg>
        <pc:spChg chg="mod">
          <ac:chgData name="Mascha Theiler" userId="a0f496a5-efc4-4b52-959d-5e95987cae8c" providerId="ADAL" clId="{46BE184E-840E-48D3-B624-C448522A216F}" dt="2026-02-03T14:17:11.101" v="1904" actId="20577"/>
          <ac:spMkLst>
            <pc:docMk/>
            <pc:sldMk cId="1335060199" sldId="141169059"/>
            <ac:spMk id="7" creationId="{65479582-2376-CCBD-7162-1C6500C0AFDE}"/>
          </ac:spMkLst>
        </pc:spChg>
        <pc:spChg chg="mod">
          <ac:chgData name="Mascha Theiler" userId="a0f496a5-efc4-4b52-959d-5e95987cae8c" providerId="ADAL" clId="{46BE184E-840E-48D3-B624-C448522A216F}" dt="2026-02-03T14:17:07.802" v="1901" actId="20577"/>
          <ac:spMkLst>
            <pc:docMk/>
            <pc:sldMk cId="1335060199" sldId="141169059"/>
            <ac:spMk id="8" creationId="{A73700D0-6BC6-DC35-A6AB-77501F75168C}"/>
          </ac:spMkLst>
        </pc:spChg>
      </pc:sldChg>
      <pc:sldChg chg="modSp mod">
        <pc:chgData name="Mascha Theiler" userId="a0f496a5-efc4-4b52-959d-5e95987cae8c" providerId="ADAL" clId="{46BE184E-840E-48D3-B624-C448522A216F}" dt="2026-02-04T09:14:30.947" v="2001" actId="20577"/>
        <pc:sldMkLst>
          <pc:docMk/>
          <pc:sldMk cId="2261205010" sldId="141169061"/>
        </pc:sldMkLst>
        <pc:spChg chg="mod">
          <ac:chgData name="Mascha Theiler" userId="a0f496a5-efc4-4b52-959d-5e95987cae8c" providerId="ADAL" clId="{46BE184E-840E-48D3-B624-C448522A216F}" dt="2026-02-04T07:46:38.787" v="1935" actId="20577"/>
          <ac:spMkLst>
            <pc:docMk/>
            <pc:sldMk cId="2261205010" sldId="141169061"/>
            <ac:spMk id="2" creationId="{2B269FCF-11CD-6E31-518C-168BA21A8160}"/>
          </ac:spMkLst>
        </pc:spChg>
        <pc:spChg chg="mod">
          <ac:chgData name="Mascha Theiler" userId="a0f496a5-efc4-4b52-959d-5e95987cae8c" providerId="ADAL" clId="{46BE184E-840E-48D3-B624-C448522A216F}" dt="2026-02-04T09:13:57.097" v="1980" actId="1076"/>
          <ac:spMkLst>
            <pc:docMk/>
            <pc:sldMk cId="2261205010" sldId="141169061"/>
            <ac:spMk id="3" creationId="{526A7037-EC26-5C3D-758C-B19B03E8E159}"/>
          </ac:spMkLst>
        </pc:spChg>
        <pc:spChg chg="mod">
          <ac:chgData name="Mascha Theiler" userId="a0f496a5-efc4-4b52-959d-5e95987cae8c" providerId="ADAL" clId="{46BE184E-840E-48D3-B624-C448522A216F}" dt="2026-02-04T09:14:30.947" v="2001" actId="20577"/>
          <ac:spMkLst>
            <pc:docMk/>
            <pc:sldMk cId="2261205010" sldId="141169061"/>
            <ac:spMk id="5" creationId="{BCA85D56-5D37-50E6-EA06-65A842F6A23F}"/>
          </ac:spMkLst>
        </pc:spChg>
      </pc:sldChg>
      <pc:sldChg chg="modSp mod">
        <pc:chgData name="Mascha Theiler" userId="a0f496a5-efc4-4b52-959d-5e95987cae8c" providerId="ADAL" clId="{46BE184E-840E-48D3-B624-C448522A216F}" dt="2026-02-04T09:20:08.837" v="2091" actId="113"/>
        <pc:sldMkLst>
          <pc:docMk/>
          <pc:sldMk cId="536204369" sldId="141169062"/>
        </pc:sldMkLst>
        <pc:spChg chg="mod">
          <ac:chgData name="Mascha Theiler" userId="a0f496a5-efc4-4b52-959d-5e95987cae8c" providerId="ADAL" clId="{46BE184E-840E-48D3-B624-C448522A216F}" dt="2026-02-04T07:46:25.987" v="1923" actId="20577"/>
          <ac:spMkLst>
            <pc:docMk/>
            <pc:sldMk cId="536204369" sldId="141169062"/>
            <ac:spMk id="2" creationId="{CE92F1C0-DFBD-0691-36E2-94D276CD8F9D}"/>
          </ac:spMkLst>
        </pc:spChg>
        <pc:spChg chg="mod">
          <ac:chgData name="Mascha Theiler" userId="a0f496a5-efc4-4b52-959d-5e95987cae8c" providerId="ADAL" clId="{46BE184E-840E-48D3-B624-C448522A216F}" dt="2026-02-04T09:20:08.837" v="2091" actId="113"/>
          <ac:spMkLst>
            <pc:docMk/>
            <pc:sldMk cId="536204369" sldId="141169062"/>
            <ac:spMk id="3" creationId="{A5486CEB-3758-208C-4808-2D499CC37AD9}"/>
          </ac:spMkLst>
        </pc:spChg>
        <pc:spChg chg="mod">
          <ac:chgData name="Mascha Theiler" userId="a0f496a5-efc4-4b52-959d-5e95987cae8c" providerId="ADAL" clId="{46BE184E-840E-48D3-B624-C448522A216F}" dt="2026-02-04T09:14:39.412" v="2020" actId="20577"/>
          <ac:spMkLst>
            <pc:docMk/>
            <pc:sldMk cId="536204369" sldId="141169062"/>
            <ac:spMk id="5" creationId="{CF710F56-EB25-0FDE-6AB8-5347C5942213}"/>
          </ac:spMkLst>
        </pc:spChg>
      </pc:sldChg>
      <pc:sldChg chg="modSp mod">
        <pc:chgData name="Mascha Theiler" userId="a0f496a5-efc4-4b52-959d-5e95987cae8c" providerId="ADAL" clId="{46BE184E-840E-48D3-B624-C448522A216F}" dt="2026-02-04T09:29:03.536" v="2111"/>
        <pc:sldMkLst>
          <pc:docMk/>
          <pc:sldMk cId="1564265602" sldId="141169063"/>
        </pc:sldMkLst>
        <pc:spChg chg="mod">
          <ac:chgData name="Mascha Theiler" userId="a0f496a5-efc4-4b52-959d-5e95987cae8c" providerId="ADAL" clId="{46BE184E-840E-48D3-B624-C448522A216F}" dt="2026-02-04T07:46:29.871" v="1927" actId="20577"/>
          <ac:spMkLst>
            <pc:docMk/>
            <pc:sldMk cId="1564265602" sldId="141169063"/>
            <ac:spMk id="2" creationId="{D81E2113-61A2-1815-6838-5D5A4FC2C72C}"/>
          </ac:spMkLst>
        </pc:spChg>
        <pc:spChg chg="mod">
          <ac:chgData name="Mascha Theiler" userId="a0f496a5-efc4-4b52-959d-5e95987cae8c" providerId="ADAL" clId="{46BE184E-840E-48D3-B624-C448522A216F}" dt="2026-02-04T09:29:03.536" v="2111"/>
          <ac:spMkLst>
            <pc:docMk/>
            <pc:sldMk cId="1564265602" sldId="141169063"/>
            <ac:spMk id="3" creationId="{2C655D75-1C09-9FFC-5200-B27A0C1F3BC5}"/>
          </ac:spMkLst>
        </pc:spChg>
        <pc:spChg chg="mod">
          <ac:chgData name="Mascha Theiler" userId="a0f496a5-efc4-4b52-959d-5e95987cae8c" providerId="ADAL" clId="{46BE184E-840E-48D3-B624-C448522A216F}" dt="2026-02-04T09:14:45.749" v="2039" actId="20577"/>
          <ac:spMkLst>
            <pc:docMk/>
            <pc:sldMk cId="1564265602" sldId="141169063"/>
            <ac:spMk id="5" creationId="{E52CDC36-4BE8-D02B-3A0F-D4F65282A297}"/>
          </ac:spMkLst>
        </pc:spChg>
      </pc:sldChg>
      <pc:sldChg chg="modSp mod">
        <pc:chgData name="Mascha Theiler" userId="a0f496a5-efc4-4b52-959d-5e95987cae8c" providerId="ADAL" clId="{46BE184E-840E-48D3-B624-C448522A216F}" dt="2026-02-04T09:16:27.772" v="2070" actId="20577"/>
        <pc:sldMkLst>
          <pc:docMk/>
          <pc:sldMk cId="3061694169" sldId="141169064"/>
        </pc:sldMkLst>
        <pc:spChg chg="mod">
          <ac:chgData name="Mascha Theiler" userId="a0f496a5-efc4-4b52-959d-5e95987cae8c" providerId="ADAL" clId="{46BE184E-840E-48D3-B624-C448522A216F}" dt="2026-02-04T07:46:34.561" v="1931" actId="20577"/>
          <ac:spMkLst>
            <pc:docMk/>
            <pc:sldMk cId="3061694169" sldId="141169064"/>
            <ac:spMk id="2" creationId="{84F6C058-619A-8B97-506F-4E181EF8BF3F}"/>
          </ac:spMkLst>
        </pc:spChg>
        <pc:spChg chg="mod">
          <ac:chgData name="Mascha Theiler" userId="a0f496a5-efc4-4b52-959d-5e95987cae8c" providerId="ADAL" clId="{46BE184E-840E-48D3-B624-C448522A216F}" dt="2026-02-04T09:16:27.772" v="2070" actId="20577"/>
          <ac:spMkLst>
            <pc:docMk/>
            <pc:sldMk cId="3061694169" sldId="141169064"/>
            <ac:spMk id="3" creationId="{732ED237-0540-3B20-2F6B-2558B612E693}"/>
          </ac:spMkLst>
        </pc:spChg>
        <pc:spChg chg="mod">
          <ac:chgData name="Mascha Theiler" userId="a0f496a5-efc4-4b52-959d-5e95987cae8c" providerId="ADAL" clId="{46BE184E-840E-48D3-B624-C448522A216F}" dt="2026-02-04T09:14:51.505" v="2058" actId="20577"/>
          <ac:spMkLst>
            <pc:docMk/>
            <pc:sldMk cId="3061694169" sldId="141169064"/>
            <ac:spMk id="5" creationId="{AF60F24D-4CA9-D874-D07D-959D2DECE075}"/>
          </ac:spMkLst>
        </pc:spChg>
      </pc:sldChg>
      <pc:sldChg chg="modSp mod">
        <pc:chgData name="Mascha Theiler" userId="a0f496a5-efc4-4b52-959d-5e95987cae8c" providerId="ADAL" clId="{46BE184E-840E-48D3-B624-C448522A216F}" dt="2026-02-02T16:58:18.077" v="1029" actId="113"/>
        <pc:sldMkLst>
          <pc:docMk/>
          <pc:sldMk cId="3758446237" sldId="141169067"/>
        </pc:sldMkLst>
        <pc:spChg chg="mod">
          <ac:chgData name="Mascha Theiler" userId="a0f496a5-efc4-4b52-959d-5e95987cae8c" providerId="ADAL" clId="{46BE184E-840E-48D3-B624-C448522A216F}" dt="2026-02-02T16:55:17.401" v="936" actId="20577"/>
          <ac:spMkLst>
            <pc:docMk/>
            <pc:sldMk cId="3758446237" sldId="141169067"/>
            <ac:spMk id="2" creationId="{CFB149A9-E6EC-9AF4-8905-A617BD4C7E94}"/>
          </ac:spMkLst>
        </pc:spChg>
        <pc:spChg chg="mod">
          <ac:chgData name="Mascha Theiler" userId="a0f496a5-efc4-4b52-959d-5e95987cae8c" providerId="ADAL" clId="{46BE184E-840E-48D3-B624-C448522A216F}" dt="2026-02-02T16:58:18.077" v="1029" actId="113"/>
          <ac:spMkLst>
            <pc:docMk/>
            <pc:sldMk cId="3758446237" sldId="141169067"/>
            <ac:spMk id="3" creationId="{EF5F058A-BA13-C0B0-57A8-740284613C26}"/>
          </ac:spMkLst>
        </pc:spChg>
        <pc:spChg chg="mod">
          <ac:chgData name="Mascha Theiler" userId="a0f496a5-efc4-4b52-959d-5e95987cae8c" providerId="ADAL" clId="{46BE184E-840E-48D3-B624-C448522A216F}" dt="2026-02-02T16:55:48.526" v="967" actId="20577"/>
          <ac:spMkLst>
            <pc:docMk/>
            <pc:sldMk cId="3758446237" sldId="141169067"/>
            <ac:spMk id="5" creationId="{E0705CA3-FE37-264D-36DC-7FCAEEED355A}"/>
          </ac:spMkLst>
        </pc:spChg>
      </pc:sldChg>
      <pc:sldChg chg="modSp mod">
        <pc:chgData name="Mascha Theiler" userId="a0f496a5-efc4-4b52-959d-5e95987cae8c" providerId="ADAL" clId="{46BE184E-840E-48D3-B624-C448522A216F}" dt="2026-02-02T17:07:41.790" v="1093" actId="113"/>
        <pc:sldMkLst>
          <pc:docMk/>
          <pc:sldMk cId="1463000622" sldId="141169068"/>
        </pc:sldMkLst>
        <pc:spChg chg="mod">
          <ac:chgData name="Mascha Theiler" userId="a0f496a5-efc4-4b52-959d-5e95987cae8c" providerId="ADAL" clId="{46BE184E-840E-48D3-B624-C448522A216F}" dt="2026-02-02T16:55:27.596" v="942" actId="20577"/>
          <ac:spMkLst>
            <pc:docMk/>
            <pc:sldMk cId="1463000622" sldId="141169068"/>
            <ac:spMk id="2" creationId="{B3A6F17F-1B1C-C801-E250-14E07A638123}"/>
          </ac:spMkLst>
        </pc:spChg>
        <pc:spChg chg="mod">
          <ac:chgData name="Mascha Theiler" userId="a0f496a5-efc4-4b52-959d-5e95987cae8c" providerId="ADAL" clId="{46BE184E-840E-48D3-B624-C448522A216F}" dt="2026-02-02T17:07:41.790" v="1093" actId="113"/>
          <ac:spMkLst>
            <pc:docMk/>
            <pc:sldMk cId="1463000622" sldId="141169068"/>
            <ac:spMk id="3" creationId="{2215F156-61C3-729E-758D-11DF15585CB5}"/>
          </ac:spMkLst>
        </pc:spChg>
        <pc:spChg chg="mod">
          <ac:chgData name="Mascha Theiler" userId="a0f496a5-efc4-4b52-959d-5e95987cae8c" providerId="ADAL" clId="{46BE184E-840E-48D3-B624-C448522A216F}" dt="2026-02-02T16:55:59.064" v="986" actId="20577"/>
          <ac:spMkLst>
            <pc:docMk/>
            <pc:sldMk cId="1463000622" sldId="141169068"/>
            <ac:spMk id="5" creationId="{5543AE18-134C-E62F-8FF3-AE147BC80336}"/>
          </ac:spMkLst>
        </pc:spChg>
      </pc:sldChg>
      <pc:sldChg chg="modSp mod">
        <pc:chgData name="Mascha Theiler" userId="a0f496a5-efc4-4b52-959d-5e95987cae8c" providerId="ADAL" clId="{46BE184E-840E-48D3-B624-C448522A216F}" dt="2026-02-02T17:01:28.191" v="1067" actId="113"/>
        <pc:sldMkLst>
          <pc:docMk/>
          <pc:sldMk cId="3647967717" sldId="141169069"/>
        </pc:sldMkLst>
        <pc:spChg chg="mod">
          <ac:chgData name="Mascha Theiler" userId="a0f496a5-efc4-4b52-959d-5e95987cae8c" providerId="ADAL" clId="{46BE184E-840E-48D3-B624-C448522A216F}" dt="2026-02-02T16:55:37.916" v="948" actId="20577"/>
          <ac:spMkLst>
            <pc:docMk/>
            <pc:sldMk cId="3647967717" sldId="141169069"/>
            <ac:spMk id="2" creationId="{66D9E9E5-DD03-E0E8-6FCC-9185CE3AA26B}"/>
          </ac:spMkLst>
        </pc:spChg>
        <pc:spChg chg="mod">
          <ac:chgData name="Mascha Theiler" userId="a0f496a5-efc4-4b52-959d-5e95987cae8c" providerId="ADAL" clId="{46BE184E-840E-48D3-B624-C448522A216F}" dt="2026-02-02T17:01:28.191" v="1067" actId="113"/>
          <ac:spMkLst>
            <pc:docMk/>
            <pc:sldMk cId="3647967717" sldId="141169069"/>
            <ac:spMk id="3" creationId="{D8380A83-013C-EDF9-FB8E-2D9AFAD54F81}"/>
          </ac:spMkLst>
        </pc:spChg>
        <pc:spChg chg="mod">
          <ac:chgData name="Mascha Theiler" userId="a0f496a5-efc4-4b52-959d-5e95987cae8c" providerId="ADAL" clId="{46BE184E-840E-48D3-B624-C448522A216F}" dt="2026-02-02T16:56:12.364" v="1013" actId="20577"/>
          <ac:spMkLst>
            <pc:docMk/>
            <pc:sldMk cId="3647967717" sldId="141169069"/>
            <ac:spMk id="5" creationId="{D5BA8EC2-43EC-097B-D3EF-CDF8AEA77DB7}"/>
          </ac:spMkLst>
        </pc:spChg>
      </pc:sldChg>
      <pc:sldChg chg="modSp mod">
        <pc:chgData name="Mascha Theiler" userId="a0f496a5-efc4-4b52-959d-5e95987cae8c" providerId="ADAL" clId="{46BE184E-840E-48D3-B624-C448522A216F}" dt="2026-02-03T08:40:14.013" v="1347" actId="14100"/>
        <pc:sldMkLst>
          <pc:docMk/>
          <pc:sldMk cId="4034670300" sldId="141169070"/>
        </pc:sldMkLst>
        <pc:spChg chg="mod">
          <ac:chgData name="Mascha Theiler" userId="a0f496a5-efc4-4b52-959d-5e95987cae8c" providerId="ADAL" clId="{46BE184E-840E-48D3-B624-C448522A216F}" dt="2026-02-03T08:31:20.619" v="1160" actId="20577"/>
          <ac:spMkLst>
            <pc:docMk/>
            <pc:sldMk cId="4034670300" sldId="141169070"/>
            <ac:spMk id="2" creationId="{587F4281-03CB-E9C6-D875-50E10F3BC9F7}"/>
          </ac:spMkLst>
        </pc:spChg>
        <pc:spChg chg="mod">
          <ac:chgData name="Mascha Theiler" userId="a0f496a5-efc4-4b52-959d-5e95987cae8c" providerId="ADAL" clId="{46BE184E-840E-48D3-B624-C448522A216F}" dt="2026-02-03T08:40:14.013" v="1347" actId="14100"/>
          <ac:spMkLst>
            <pc:docMk/>
            <pc:sldMk cId="4034670300" sldId="141169070"/>
            <ac:spMk id="5" creationId="{DDA899A0-7954-E80C-84A6-0BC334EEC0A8}"/>
          </ac:spMkLst>
        </pc:spChg>
        <pc:spChg chg="mod">
          <ac:chgData name="Mascha Theiler" userId="a0f496a5-efc4-4b52-959d-5e95987cae8c" providerId="ADAL" clId="{46BE184E-840E-48D3-B624-C448522A216F}" dt="2026-02-03T08:31:26.329" v="1170" actId="20577"/>
          <ac:spMkLst>
            <pc:docMk/>
            <pc:sldMk cId="4034670300" sldId="141169070"/>
            <ac:spMk id="6" creationId="{E265A313-5A6C-65B2-8716-551DA094E60C}"/>
          </ac:spMkLst>
        </pc:spChg>
        <pc:spChg chg="mod">
          <ac:chgData name="Mascha Theiler" userId="a0f496a5-efc4-4b52-959d-5e95987cae8c" providerId="ADAL" clId="{46BE184E-840E-48D3-B624-C448522A216F}" dt="2026-02-03T08:37:58.811" v="1323" actId="20577"/>
          <ac:spMkLst>
            <pc:docMk/>
            <pc:sldMk cId="4034670300" sldId="141169070"/>
            <ac:spMk id="8" creationId="{F891DB8C-D144-B49D-CB9F-974F145919E2}"/>
          </ac:spMkLst>
        </pc:spChg>
      </pc:sldChg>
      <pc:sldChg chg="modSp mod">
        <pc:chgData name="Mascha Theiler" userId="a0f496a5-efc4-4b52-959d-5e95987cae8c" providerId="ADAL" clId="{46BE184E-840E-48D3-B624-C448522A216F}" dt="2026-02-03T12:33:32.529" v="1568"/>
        <pc:sldMkLst>
          <pc:docMk/>
          <pc:sldMk cId="3111819362" sldId="141169071"/>
        </pc:sldMkLst>
        <pc:spChg chg="mod">
          <ac:chgData name="Mascha Theiler" userId="a0f496a5-efc4-4b52-959d-5e95987cae8c" providerId="ADAL" clId="{46BE184E-840E-48D3-B624-C448522A216F}" dt="2026-02-03T08:30:57.027" v="1115" actId="20577"/>
          <ac:spMkLst>
            <pc:docMk/>
            <pc:sldMk cId="3111819362" sldId="141169071"/>
            <ac:spMk id="2" creationId="{F80A5941-BF3A-B5F5-55E9-30E6243CB070}"/>
          </ac:spMkLst>
        </pc:spChg>
        <pc:spChg chg="mod">
          <ac:chgData name="Mascha Theiler" userId="a0f496a5-efc4-4b52-959d-5e95987cae8c" providerId="ADAL" clId="{46BE184E-840E-48D3-B624-C448522A216F}" dt="2026-02-03T12:33:32.529" v="1568"/>
          <ac:spMkLst>
            <pc:docMk/>
            <pc:sldMk cId="3111819362" sldId="141169071"/>
            <ac:spMk id="5" creationId="{8D9C6E10-4736-F09E-D593-C0AFE9A772C9}"/>
          </ac:spMkLst>
        </pc:spChg>
        <pc:spChg chg="mod">
          <ac:chgData name="Mascha Theiler" userId="a0f496a5-efc4-4b52-959d-5e95987cae8c" providerId="ADAL" clId="{46BE184E-840E-48D3-B624-C448522A216F}" dt="2026-02-03T08:31:01.011" v="1122" actId="20577"/>
          <ac:spMkLst>
            <pc:docMk/>
            <pc:sldMk cId="3111819362" sldId="141169071"/>
            <ac:spMk id="6" creationId="{10697FF9-2EA7-C45F-E1EE-4ADB4E02A86D}"/>
          </ac:spMkLst>
        </pc:spChg>
        <pc:spChg chg="mod">
          <ac:chgData name="Mascha Theiler" userId="a0f496a5-efc4-4b52-959d-5e95987cae8c" providerId="ADAL" clId="{46BE184E-840E-48D3-B624-C448522A216F}" dt="2026-02-03T10:56:15.194" v="1548" actId="20577"/>
          <ac:spMkLst>
            <pc:docMk/>
            <pc:sldMk cId="3111819362" sldId="141169071"/>
            <ac:spMk id="8" creationId="{5925E62C-A41F-EF7D-44A0-DA3A4AAB6963}"/>
          </ac:spMkLst>
        </pc:spChg>
      </pc:sldChg>
      <pc:sldChg chg="modSp mod">
        <pc:chgData name="Mascha Theiler" userId="a0f496a5-efc4-4b52-959d-5e95987cae8c" providerId="ADAL" clId="{46BE184E-840E-48D3-B624-C448522A216F}" dt="2026-02-03T12:45:12.123" v="1683" actId="20577"/>
        <pc:sldMkLst>
          <pc:docMk/>
          <pc:sldMk cId="2595539984" sldId="141169073"/>
        </pc:sldMkLst>
        <pc:spChg chg="mod">
          <ac:chgData name="Mascha Theiler" userId="a0f496a5-efc4-4b52-959d-5e95987cae8c" providerId="ADAL" clId="{46BE184E-840E-48D3-B624-C448522A216F}" dt="2026-02-03T12:34:17.698" v="1579" actId="20577"/>
          <ac:spMkLst>
            <pc:docMk/>
            <pc:sldMk cId="2595539984" sldId="141169073"/>
            <ac:spMk id="2" creationId="{CA693E92-00F0-F7AE-C723-B79D710A181B}"/>
          </ac:spMkLst>
        </pc:spChg>
        <pc:spChg chg="mod">
          <ac:chgData name="Mascha Theiler" userId="a0f496a5-efc4-4b52-959d-5e95987cae8c" providerId="ADAL" clId="{46BE184E-840E-48D3-B624-C448522A216F}" dt="2026-02-03T12:45:12.123" v="1683" actId="20577"/>
          <ac:spMkLst>
            <pc:docMk/>
            <pc:sldMk cId="2595539984" sldId="141169073"/>
            <ac:spMk id="3" creationId="{42E97D31-EF60-4D1D-3683-5A02747CBA36}"/>
          </ac:spMkLst>
        </pc:spChg>
        <pc:spChg chg="mod">
          <ac:chgData name="Mascha Theiler" userId="a0f496a5-efc4-4b52-959d-5e95987cae8c" providerId="ADAL" clId="{46BE184E-840E-48D3-B624-C448522A216F}" dt="2026-02-03T12:34:41.241" v="1634" actId="20577"/>
          <ac:spMkLst>
            <pc:docMk/>
            <pc:sldMk cId="2595539984" sldId="141169073"/>
            <ac:spMk id="5" creationId="{AF57A288-451C-5345-E7B9-3BB351872D29}"/>
          </ac:spMkLst>
        </pc:spChg>
      </pc:sldChg>
      <pc:sldChg chg="modSp mod">
        <pc:chgData name="Mascha Theiler" userId="a0f496a5-efc4-4b52-959d-5e95987cae8c" providerId="ADAL" clId="{46BE184E-840E-48D3-B624-C448522A216F}" dt="2026-02-03T12:48:03.824" v="1701" actId="20577"/>
        <pc:sldMkLst>
          <pc:docMk/>
          <pc:sldMk cId="1959263616" sldId="141169074"/>
        </pc:sldMkLst>
        <pc:spChg chg="mod">
          <ac:chgData name="Mascha Theiler" userId="a0f496a5-efc4-4b52-959d-5e95987cae8c" providerId="ADAL" clId="{46BE184E-840E-48D3-B624-C448522A216F}" dt="2026-02-03T12:34:22.295" v="1583" actId="20577"/>
          <ac:spMkLst>
            <pc:docMk/>
            <pc:sldMk cId="1959263616" sldId="141169074"/>
            <ac:spMk id="2" creationId="{1479B456-B545-D903-3FA5-4D785A5D0282}"/>
          </ac:spMkLst>
        </pc:spChg>
        <pc:spChg chg="mod">
          <ac:chgData name="Mascha Theiler" userId="a0f496a5-efc4-4b52-959d-5e95987cae8c" providerId="ADAL" clId="{46BE184E-840E-48D3-B624-C448522A216F}" dt="2026-02-03T12:48:03.824" v="1701" actId="20577"/>
          <ac:spMkLst>
            <pc:docMk/>
            <pc:sldMk cId="1959263616" sldId="141169074"/>
            <ac:spMk id="3" creationId="{C34520BD-62AC-BE77-8656-0D60BDFFF335}"/>
          </ac:spMkLst>
        </pc:spChg>
        <pc:spChg chg="mod">
          <ac:chgData name="Mascha Theiler" userId="a0f496a5-efc4-4b52-959d-5e95987cae8c" providerId="ADAL" clId="{46BE184E-840E-48D3-B624-C448522A216F}" dt="2026-02-03T12:34:49.333" v="1653" actId="20577"/>
          <ac:spMkLst>
            <pc:docMk/>
            <pc:sldMk cId="1959263616" sldId="141169074"/>
            <ac:spMk id="5" creationId="{C7B93004-788C-AA05-BFEE-8A4CC985D9C3}"/>
          </ac:spMkLst>
        </pc:spChg>
      </pc:sldChg>
      <pc:sldChg chg="modSp mod">
        <pc:chgData name="Mascha Theiler" userId="a0f496a5-efc4-4b52-959d-5e95987cae8c" providerId="ADAL" clId="{46BE184E-840E-48D3-B624-C448522A216F}" dt="2026-02-03T14:07:57.861" v="1735"/>
        <pc:sldMkLst>
          <pc:docMk/>
          <pc:sldMk cId="2613766132" sldId="141169075"/>
        </pc:sldMkLst>
        <pc:spChg chg="mod">
          <ac:chgData name="Mascha Theiler" userId="a0f496a5-efc4-4b52-959d-5e95987cae8c" providerId="ADAL" clId="{46BE184E-840E-48D3-B624-C448522A216F}" dt="2026-02-03T12:34:26.077" v="1587" actId="20577"/>
          <ac:spMkLst>
            <pc:docMk/>
            <pc:sldMk cId="2613766132" sldId="141169075"/>
            <ac:spMk id="2" creationId="{7D9AABE1-31A5-0DAA-31C6-D1EC8190935B}"/>
          </ac:spMkLst>
        </pc:spChg>
        <pc:spChg chg="mod">
          <ac:chgData name="Mascha Theiler" userId="a0f496a5-efc4-4b52-959d-5e95987cae8c" providerId="ADAL" clId="{46BE184E-840E-48D3-B624-C448522A216F}" dt="2026-02-03T14:07:57.861" v="1735"/>
          <ac:spMkLst>
            <pc:docMk/>
            <pc:sldMk cId="2613766132" sldId="141169075"/>
            <ac:spMk id="3" creationId="{ACC273E9-F2A4-A7AA-DB93-BBC94C820C2E}"/>
          </ac:spMkLst>
        </pc:spChg>
        <pc:spChg chg="mod">
          <ac:chgData name="Mascha Theiler" userId="a0f496a5-efc4-4b52-959d-5e95987cae8c" providerId="ADAL" clId="{46BE184E-840E-48D3-B624-C448522A216F}" dt="2026-02-03T12:34:58.481" v="1672" actId="20577"/>
          <ac:spMkLst>
            <pc:docMk/>
            <pc:sldMk cId="2613766132" sldId="141169075"/>
            <ac:spMk id="5" creationId="{B6C358F2-1367-DEF1-C43A-1C0B732BCE10}"/>
          </ac:spMkLst>
        </pc:spChg>
      </pc:sldChg>
      <pc:sldChg chg="modSp mod">
        <pc:chgData name="Mascha Theiler" userId="a0f496a5-efc4-4b52-959d-5e95987cae8c" providerId="ADAL" clId="{46BE184E-840E-48D3-B624-C448522A216F}" dt="2026-02-04T12:55:06.393" v="2409"/>
        <pc:sldMkLst>
          <pc:docMk/>
          <pc:sldMk cId="2280214692" sldId="141169076"/>
        </pc:sldMkLst>
        <pc:spChg chg="mod">
          <ac:chgData name="Mascha Theiler" userId="a0f496a5-efc4-4b52-959d-5e95987cae8c" providerId="ADAL" clId="{46BE184E-840E-48D3-B624-C448522A216F}" dt="2026-02-04T09:47:58.120" v="2308" actId="113"/>
          <ac:spMkLst>
            <pc:docMk/>
            <pc:sldMk cId="2280214692" sldId="141169076"/>
            <ac:spMk id="2" creationId="{0081A18C-A3E6-4964-505A-865B44F9FD0B}"/>
          </ac:spMkLst>
        </pc:spChg>
        <pc:spChg chg="mod">
          <ac:chgData name="Mascha Theiler" userId="a0f496a5-efc4-4b52-959d-5e95987cae8c" providerId="ADAL" clId="{46BE184E-840E-48D3-B624-C448522A216F}" dt="2026-02-04T12:55:06.393" v="2409"/>
          <ac:spMkLst>
            <pc:docMk/>
            <pc:sldMk cId="2280214692" sldId="141169076"/>
            <ac:spMk id="5" creationId="{024FBB8A-9630-E3D7-C1BB-DCDAD5D4E847}"/>
          </ac:spMkLst>
        </pc:spChg>
        <pc:spChg chg="mod">
          <ac:chgData name="Mascha Theiler" userId="a0f496a5-efc4-4b52-959d-5e95987cae8c" providerId="ADAL" clId="{46BE184E-840E-48D3-B624-C448522A216F}" dt="2026-02-04T09:48:01.144" v="2318" actId="20577"/>
          <ac:spMkLst>
            <pc:docMk/>
            <pc:sldMk cId="2280214692" sldId="141169076"/>
            <ac:spMk id="6" creationId="{2E25F95E-FD99-8BD2-51AD-D821BDF3368A}"/>
          </ac:spMkLst>
        </pc:spChg>
        <pc:spChg chg="mod">
          <ac:chgData name="Mascha Theiler" userId="a0f496a5-efc4-4b52-959d-5e95987cae8c" providerId="ADAL" clId="{46BE184E-840E-48D3-B624-C448522A216F}" dt="2026-02-04T09:47:12.436" v="2258" actId="20577"/>
          <ac:spMkLst>
            <pc:docMk/>
            <pc:sldMk cId="2280214692" sldId="141169076"/>
            <ac:spMk id="8" creationId="{68778E52-18BD-4EA2-7B4A-D85F02479F6F}"/>
          </ac:spMkLst>
        </pc:spChg>
      </pc:sldChg>
      <pc:sldChg chg="modSp mod">
        <pc:chgData name="Mascha Theiler" userId="a0f496a5-efc4-4b52-959d-5e95987cae8c" providerId="ADAL" clId="{46BE184E-840E-48D3-B624-C448522A216F}" dt="2026-02-04T13:03:02.013" v="2421"/>
        <pc:sldMkLst>
          <pc:docMk/>
          <pc:sldMk cId="2645150247" sldId="141169077"/>
        </pc:sldMkLst>
        <pc:spChg chg="mod">
          <ac:chgData name="Mascha Theiler" userId="a0f496a5-efc4-4b52-959d-5e95987cae8c" providerId="ADAL" clId="{46BE184E-840E-48D3-B624-C448522A216F}" dt="2026-02-04T09:48:15.312" v="2334" actId="113"/>
          <ac:spMkLst>
            <pc:docMk/>
            <pc:sldMk cId="2645150247" sldId="141169077"/>
            <ac:spMk id="2" creationId="{D83BC3C5-989A-8AFC-989F-F492A5C6559E}"/>
          </ac:spMkLst>
        </pc:spChg>
        <pc:spChg chg="mod">
          <ac:chgData name="Mascha Theiler" userId="a0f496a5-efc4-4b52-959d-5e95987cae8c" providerId="ADAL" clId="{46BE184E-840E-48D3-B624-C448522A216F}" dt="2026-02-04T13:03:02.013" v="2421"/>
          <ac:spMkLst>
            <pc:docMk/>
            <pc:sldMk cId="2645150247" sldId="141169077"/>
            <ac:spMk id="5" creationId="{05462851-D37D-87C7-F992-205AE5D91E27}"/>
          </ac:spMkLst>
        </pc:spChg>
        <pc:spChg chg="mod">
          <ac:chgData name="Mascha Theiler" userId="a0f496a5-efc4-4b52-959d-5e95987cae8c" providerId="ADAL" clId="{46BE184E-840E-48D3-B624-C448522A216F}" dt="2026-02-04T09:48:05.500" v="2323" actId="20577"/>
          <ac:spMkLst>
            <pc:docMk/>
            <pc:sldMk cId="2645150247" sldId="141169077"/>
            <ac:spMk id="6" creationId="{B695D9EB-6FF4-E41E-AC28-136E8FC8B1B3}"/>
          </ac:spMkLst>
        </pc:spChg>
        <pc:spChg chg="mod">
          <ac:chgData name="Mascha Theiler" userId="a0f496a5-efc4-4b52-959d-5e95987cae8c" providerId="ADAL" clId="{46BE184E-840E-48D3-B624-C448522A216F}" dt="2026-02-04T09:47:17.848" v="2277" actId="20577"/>
          <ac:spMkLst>
            <pc:docMk/>
            <pc:sldMk cId="2645150247" sldId="141169077"/>
            <ac:spMk id="8" creationId="{5381544E-876C-A0FB-CB99-7798D3A9C70C}"/>
          </ac:spMkLst>
        </pc:spChg>
      </pc:sldChg>
      <pc:sldChg chg="modSp mod">
        <pc:chgData name="Mascha Theiler" userId="a0f496a5-efc4-4b52-959d-5e95987cae8c" providerId="ADAL" clId="{46BE184E-840E-48D3-B624-C448522A216F}" dt="2026-02-04T13:18:07.898" v="2803" actId="20577"/>
        <pc:sldMkLst>
          <pc:docMk/>
          <pc:sldMk cId="3481490731" sldId="141169078"/>
        </pc:sldMkLst>
        <pc:spChg chg="mod">
          <ac:chgData name="Mascha Theiler" userId="a0f496a5-efc4-4b52-959d-5e95987cae8c" providerId="ADAL" clId="{46BE184E-840E-48D3-B624-C448522A216F}" dt="2026-02-04T13:03:54.535" v="2445" actId="20577"/>
          <ac:spMkLst>
            <pc:docMk/>
            <pc:sldMk cId="3481490731" sldId="141169078"/>
            <ac:spMk id="2" creationId="{277ADA3D-D7E6-2D07-D4A1-98654FF1CF13}"/>
          </ac:spMkLst>
        </pc:spChg>
        <pc:spChg chg="mod">
          <ac:chgData name="Mascha Theiler" userId="a0f496a5-efc4-4b52-959d-5e95987cae8c" providerId="ADAL" clId="{46BE184E-840E-48D3-B624-C448522A216F}" dt="2026-02-04T13:18:07.898" v="2803" actId="20577"/>
          <ac:spMkLst>
            <pc:docMk/>
            <pc:sldMk cId="3481490731" sldId="141169078"/>
            <ac:spMk id="3" creationId="{7FC24A1B-30A2-4CD9-1CD0-FA695595B40F}"/>
          </ac:spMkLst>
        </pc:spChg>
        <pc:spChg chg="mod">
          <ac:chgData name="Mascha Theiler" userId="a0f496a5-efc4-4b52-959d-5e95987cae8c" providerId="ADAL" clId="{46BE184E-840E-48D3-B624-C448522A216F}" dt="2026-02-04T13:04:04.888" v="2464" actId="20577"/>
          <ac:spMkLst>
            <pc:docMk/>
            <pc:sldMk cId="3481490731" sldId="141169078"/>
            <ac:spMk id="5" creationId="{E98B2522-918D-F306-9C4C-3F317E770F73}"/>
          </ac:spMkLst>
        </pc:spChg>
      </pc:sldChg>
      <pc:sldChg chg="modSp mod">
        <pc:chgData name="Mascha Theiler" userId="a0f496a5-efc4-4b52-959d-5e95987cae8c" providerId="ADAL" clId="{46BE184E-840E-48D3-B624-C448522A216F}" dt="2026-02-04T13:19:56.034" v="2813" actId="20577"/>
        <pc:sldMkLst>
          <pc:docMk/>
          <pc:sldMk cId="438543440" sldId="141169079"/>
        </pc:sldMkLst>
        <pc:spChg chg="mod">
          <ac:chgData name="Mascha Theiler" userId="a0f496a5-efc4-4b52-959d-5e95987cae8c" providerId="ADAL" clId="{46BE184E-840E-48D3-B624-C448522A216F}" dt="2026-02-04T13:03:51.464" v="2441" actId="20577"/>
          <ac:spMkLst>
            <pc:docMk/>
            <pc:sldMk cId="438543440" sldId="141169079"/>
            <ac:spMk id="2" creationId="{E035D7E5-E40E-BAEB-2AB6-5B949B92368B}"/>
          </ac:spMkLst>
        </pc:spChg>
        <pc:spChg chg="mod">
          <ac:chgData name="Mascha Theiler" userId="a0f496a5-efc4-4b52-959d-5e95987cae8c" providerId="ADAL" clId="{46BE184E-840E-48D3-B624-C448522A216F}" dt="2026-02-04T13:19:56.034" v="2813" actId="20577"/>
          <ac:spMkLst>
            <pc:docMk/>
            <pc:sldMk cId="438543440" sldId="141169079"/>
            <ac:spMk id="3" creationId="{514C5847-1CFA-294C-91CB-E089372D0C04}"/>
          </ac:spMkLst>
        </pc:spChg>
        <pc:spChg chg="mod">
          <ac:chgData name="Mascha Theiler" userId="a0f496a5-efc4-4b52-959d-5e95987cae8c" providerId="ADAL" clId="{46BE184E-840E-48D3-B624-C448522A216F}" dt="2026-02-04T13:04:11.448" v="2483" actId="20577"/>
          <ac:spMkLst>
            <pc:docMk/>
            <pc:sldMk cId="438543440" sldId="141169079"/>
            <ac:spMk id="5" creationId="{7E7428F0-F145-5FCD-8F35-60C37F1E52AD}"/>
          </ac:spMkLst>
        </pc:spChg>
      </pc:sldChg>
      <pc:sldChg chg="modSp mod">
        <pc:chgData name="Mascha Theiler" userId="a0f496a5-efc4-4b52-959d-5e95987cae8c" providerId="ADAL" clId="{46BE184E-840E-48D3-B624-C448522A216F}" dt="2026-02-04T07:57:20.347" v="1947"/>
        <pc:sldMkLst>
          <pc:docMk/>
          <pc:sldMk cId="276827664" sldId="141169080"/>
        </pc:sldMkLst>
        <pc:spChg chg="mod">
          <ac:chgData name="Mascha Theiler" userId="a0f496a5-efc4-4b52-959d-5e95987cae8c" providerId="ADAL" clId="{46BE184E-840E-48D3-B624-C448522A216F}" dt="2026-02-03T14:16:42.384" v="1847" actId="20577"/>
          <ac:spMkLst>
            <pc:docMk/>
            <pc:sldMk cId="276827664" sldId="141169080"/>
            <ac:spMk id="2" creationId="{E7C5A17E-E5C7-A025-EFCC-DD5C15CF6C7F}"/>
          </ac:spMkLst>
        </pc:spChg>
        <pc:spChg chg="mod">
          <ac:chgData name="Mascha Theiler" userId="a0f496a5-efc4-4b52-959d-5e95987cae8c" providerId="ADAL" clId="{46BE184E-840E-48D3-B624-C448522A216F}" dt="2026-02-03T14:16:47.828" v="1861" actId="20577"/>
          <ac:spMkLst>
            <pc:docMk/>
            <pc:sldMk cId="276827664" sldId="141169080"/>
            <ac:spMk id="6" creationId="{3A6E1AB5-FD32-2C02-5371-78A14E374226}"/>
          </ac:spMkLst>
        </pc:spChg>
        <pc:spChg chg="mod">
          <ac:chgData name="Mascha Theiler" userId="a0f496a5-efc4-4b52-959d-5e95987cae8c" providerId="ADAL" clId="{46BE184E-840E-48D3-B624-C448522A216F}" dt="2026-02-03T14:16:58.866" v="1880" actId="20577"/>
          <ac:spMkLst>
            <pc:docMk/>
            <pc:sldMk cId="276827664" sldId="141169080"/>
            <ac:spMk id="8" creationId="{95904D56-5C30-AD34-E2CE-70094D66B324}"/>
          </ac:spMkLst>
        </pc:spChg>
        <pc:spChg chg="mod">
          <ac:chgData name="Mascha Theiler" userId="a0f496a5-efc4-4b52-959d-5e95987cae8c" providerId="ADAL" clId="{46BE184E-840E-48D3-B624-C448522A216F}" dt="2026-02-04T07:57:20.347" v="1947"/>
          <ac:spMkLst>
            <pc:docMk/>
            <pc:sldMk cId="276827664" sldId="141169080"/>
            <ac:spMk id="10" creationId="{84B2E905-C0A9-25A2-73C6-2F2F223521D7}"/>
          </ac:spMkLst>
        </pc:spChg>
      </pc:sldChg>
      <pc:sldChg chg="modSp new del mod">
        <pc:chgData name="Mascha Theiler" userId="a0f496a5-efc4-4b52-959d-5e95987cae8c" providerId="ADAL" clId="{46BE184E-840E-48D3-B624-C448522A216F}" dt="2026-02-03T14:08:02.639" v="1736" actId="47"/>
        <pc:sldMkLst>
          <pc:docMk/>
          <pc:sldMk cId="2299814489" sldId="141169081"/>
        </pc:sldMkLst>
        <pc:spChg chg="mod">
          <ac:chgData name="Mascha Theiler" userId="a0f496a5-efc4-4b52-959d-5e95987cae8c" providerId="ADAL" clId="{46BE184E-840E-48D3-B624-C448522A216F}" dt="2026-02-03T14:07:39.804" v="1734" actId="108"/>
          <ac:spMkLst>
            <pc:docMk/>
            <pc:sldMk cId="2299814489" sldId="141169081"/>
            <ac:spMk id="3" creationId="{C86FCA98-DD52-21F8-198F-6F898DCB86BE}"/>
          </ac:spMkLst>
        </pc:spChg>
      </pc:sldChg>
      <pc:sldChg chg="modSp new del mod">
        <pc:chgData name="Mascha Theiler" userId="a0f496a5-efc4-4b52-959d-5e95987cae8c" providerId="ADAL" clId="{46BE184E-840E-48D3-B624-C448522A216F}" dt="2026-02-04T07:57:23.543" v="1948" actId="47"/>
        <pc:sldMkLst>
          <pc:docMk/>
          <pc:sldMk cId="2452886853" sldId="141169081"/>
        </pc:sldMkLst>
        <pc:spChg chg="mod">
          <ac:chgData name="Mascha Theiler" userId="a0f496a5-efc4-4b52-959d-5e95987cae8c" providerId="ADAL" clId="{46BE184E-840E-48D3-B624-C448522A216F}" dt="2026-02-04T07:57:12.141" v="1946" actId="108"/>
          <ac:spMkLst>
            <pc:docMk/>
            <pc:sldMk cId="2452886853" sldId="141169081"/>
            <ac:spMk id="5" creationId="{7C34B237-E9FE-BCBD-E7EB-FD7FB4290BE5}"/>
          </ac:spMkLst>
        </pc:spChg>
      </pc:sldChg>
      <pc:sldChg chg="delSp modSp new del mod">
        <pc:chgData name="Mascha Theiler" userId="a0f496a5-efc4-4b52-959d-5e95987cae8c" providerId="ADAL" clId="{46BE184E-840E-48D3-B624-C448522A216F}" dt="2026-02-03T12:33:36.404" v="1569" actId="47"/>
        <pc:sldMkLst>
          <pc:docMk/>
          <pc:sldMk cId="2803866202" sldId="141169081"/>
        </pc:sldMkLst>
        <pc:spChg chg="mod">
          <ac:chgData name="Mascha Theiler" userId="a0f496a5-efc4-4b52-959d-5e95987cae8c" providerId="ADAL" clId="{46BE184E-840E-48D3-B624-C448522A216F}" dt="2026-02-03T12:33:09.507" v="1567" actId="113"/>
          <ac:spMkLst>
            <pc:docMk/>
            <pc:sldMk cId="2803866202" sldId="141169081"/>
            <ac:spMk id="5" creationId="{3C1D46B1-ACA0-C338-F51A-DD26B557563C}"/>
          </ac:spMkLst>
        </pc:spChg>
        <pc:spChg chg="del">
          <ac:chgData name="Mascha Theiler" userId="a0f496a5-efc4-4b52-959d-5e95987cae8c" providerId="ADAL" clId="{46BE184E-840E-48D3-B624-C448522A216F}" dt="2026-02-03T12:31:26.457" v="1554" actId="478"/>
          <ac:spMkLst>
            <pc:docMk/>
            <pc:sldMk cId="2803866202" sldId="141169081"/>
            <ac:spMk id="7" creationId="{0AF44FB7-F05D-F0DE-8E0A-C811A718028E}"/>
          </ac:spMkLst>
        </pc:spChg>
      </pc:sldChg>
      <pc:sldChg chg="delSp modSp new del mod">
        <pc:chgData name="Mascha Theiler" userId="a0f496a5-efc4-4b52-959d-5e95987cae8c" providerId="ADAL" clId="{46BE184E-840E-48D3-B624-C448522A216F}" dt="2026-02-04T09:10:58.633" v="1966" actId="47"/>
        <pc:sldMkLst>
          <pc:docMk/>
          <pc:sldMk cId="3021085902" sldId="141169081"/>
        </pc:sldMkLst>
        <pc:spChg chg="del">
          <ac:chgData name="Mascha Theiler" userId="a0f496a5-efc4-4b52-959d-5e95987cae8c" providerId="ADAL" clId="{46BE184E-840E-48D3-B624-C448522A216F}" dt="2026-02-04T08:01:52.734" v="1952" actId="478"/>
          <ac:spMkLst>
            <pc:docMk/>
            <pc:sldMk cId="3021085902" sldId="141169081"/>
            <ac:spMk id="4" creationId="{BC7D0020-D7BC-AEC1-B6DA-2ACCD2A07583}"/>
          </ac:spMkLst>
        </pc:spChg>
        <pc:spChg chg="mod">
          <ac:chgData name="Mascha Theiler" userId="a0f496a5-efc4-4b52-959d-5e95987cae8c" providerId="ADAL" clId="{46BE184E-840E-48D3-B624-C448522A216F}" dt="2026-02-04T09:06:25.672" v="1964" actId="108"/>
          <ac:spMkLst>
            <pc:docMk/>
            <pc:sldMk cId="3021085902" sldId="141169081"/>
            <ac:spMk id="6" creationId="{CA8E6D52-4D93-6197-A361-9C38C1E8A2A2}"/>
          </ac:spMkLst>
        </pc:spChg>
      </pc:sldChg>
      <pc:sldChg chg="modSp new del mod">
        <pc:chgData name="Mascha Theiler" userId="a0f496a5-efc4-4b52-959d-5e95987cae8c" providerId="ADAL" clId="{46BE184E-840E-48D3-B624-C448522A216F}" dt="2026-02-04T09:29:08.023" v="2112" actId="47"/>
        <pc:sldMkLst>
          <pc:docMk/>
          <pc:sldMk cId="3127218013" sldId="141169081"/>
        </pc:sldMkLst>
        <pc:spChg chg="mod">
          <ac:chgData name="Mascha Theiler" userId="a0f496a5-efc4-4b52-959d-5e95987cae8c" providerId="ADAL" clId="{46BE184E-840E-48D3-B624-C448522A216F}" dt="2026-02-04T09:29:00.766" v="2110" actId="21"/>
          <ac:spMkLst>
            <pc:docMk/>
            <pc:sldMk cId="3127218013" sldId="141169081"/>
            <ac:spMk id="3" creationId="{A8B3B61E-08B0-A64E-8884-96ECDD900678}"/>
          </ac:spMkLst>
        </pc:spChg>
      </pc:sldChg>
      <pc:sldChg chg="modSp new del mod">
        <pc:chgData name="Mascha Theiler" userId="a0f496a5-efc4-4b52-959d-5e95987cae8c" providerId="ADAL" clId="{46BE184E-840E-48D3-B624-C448522A216F}" dt="2026-02-04T12:55:08.986" v="2410" actId="47"/>
        <pc:sldMkLst>
          <pc:docMk/>
          <pc:sldMk cId="3668691727" sldId="141169081"/>
        </pc:sldMkLst>
        <pc:spChg chg="mod">
          <ac:chgData name="Mascha Theiler" userId="a0f496a5-efc4-4b52-959d-5e95987cae8c" providerId="ADAL" clId="{46BE184E-840E-48D3-B624-C448522A216F}" dt="2026-02-04T12:55:03.429" v="2408" actId="21"/>
          <ac:spMkLst>
            <pc:docMk/>
            <pc:sldMk cId="3668691727" sldId="141169081"/>
            <ac:spMk id="5" creationId="{5E77C080-FD14-4124-916F-E04FEEA94723}"/>
          </ac:spMkLst>
        </pc:spChg>
      </pc:sldChg>
      <pc:sldChg chg="modSp new del mod">
        <pc:chgData name="Mascha Theiler" userId="a0f496a5-efc4-4b52-959d-5e95987cae8c" providerId="ADAL" clId="{46BE184E-840E-48D3-B624-C448522A216F}" dt="2026-02-03T08:40:06.243" v="1346" actId="47"/>
        <pc:sldMkLst>
          <pc:docMk/>
          <pc:sldMk cId="3710779815" sldId="141169081"/>
        </pc:sldMkLst>
        <pc:spChg chg="mod">
          <ac:chgData name="Mascha Theiler" userId="a0f496a5-efc4-4b52-959d-5e95987cae8c" providerId="ADAL" clId="{46BE184E-840E-48D3-B624-C448522A216F}" dt="2026-02-03T08:39:53.310" v="1343" actId="20577"/>
          <ac:spMkLst>
            <pc:docMk/>
            <pc:sldMk cId="3710779815" sldId="141169081"/>
            <ac:spMk id="5" creationId="{A6897D27-733A-22A5-6BF3-BC18535D14CA}"/>
          </ac:spMkLst>
        </pc:spChg>
      </pc:sldChg>
      <pc:sldChg chg="modSp new add del mod">
        <pc:chgData name="Mascha Theiler" userId="a0f496a5-efc4-4b52-959d-5e95987cae8c" providerId="ADAL" clId="{46BE184E-840E-48D3-B624-C448522A216F}" dt="2026-02-04T09:19:58.136" v="2088" actId="47"/>
        <pc:sldMkLst>
          <pc:docMk/>
          <pc:sldMk cId="3841095911" sldId="141169081"/>
        </pc:sldMkLst>
        <pc:spChg chg="mod">
          <ac:chgData name="Mascha Theiler" userId="a0f496a5-efc4-4b52-959d-5e95987cae8c" providerId="ADAL" clId="{46BE184E-840E-48D3-B624-C448522A216F}" dt="2026-02-04T09:19:19.599" v="2084" actId="108"/>
          <ac:spMkLst>
            <pc:docMk/>
            <pc:sldMk cId="3841095911" sldId="141169081"/>
            <ac:spMk id="3" creationId="{C837D3EF-8E5A-41CF-F160-0F10700CD8CA}"/>
          </ac:spMkLst>
        </pc:spChg>
      </pc:sldChg>
      <pc:sldChg chg="modSp new del mod">
        <pc:chgData name="Mascha Theiler" userId="a0f496a5-efc4-4b52-959d-5e95987cae8c" providerId="ADAL" clId="{46BE184E-840E-48D3-B624-C448522A216F}" dt="2026-02-04T13:03:04.474" v="2422" actId="47"/>
        <pc:sldMkLst>
          <pc:docMk/>
          <pc:sldMk cId="4256329348" sldId="141169081"/>
        </pc:sldMkLst>
        <pc:spChg chg="mod">
          <ac:chgData name="Mascha Theiler" userId="a0f496a5-efc4-4b52-959d-5e95987cae8c" providerId="ADAL" clId="{46BE184E-840E-48D3-B624-C448522A216F}" dt="2026-02-04T13:02:51.490" v="2420" actId="113"/>
          <ac:spMkLst>
            <pc:docMk/>
            <pc:sldMk cId="4256329348" sldId="141169081"/>
            <ac:spMk id="5" creationId="{CFE15434-D224-04E8-3AF6-145923A880E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04.02.2026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04.02.2026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1A9B26D-CE88-30DD-C94E-26F10AFF2CE6}"/>
              </a:ext>
            </a:extLst>
          </p:cNvPr>
          <p:cNvGraphicFramePr>
            <a:graphicFrameLocks noChangeAspect="1"/>
          </p:cNvGraphicFramePr>
          <p:nvPr userDrawn="1">
            <p:custDataLst>
              <p:tags r:id="rId30"/>
            </p:custDataLst>
            <p:extLst>
              <p:ext uri="{D42A27DB-BD31-4B8C-83A1-F6EECF244321}">
                <p14:modId xmlns:p14="http://schemas.microsoft.com/office/powerpoint/2010/main" val="4084541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10" name="think-cell data - do not delete" hidden="1">
                        <a:extLst>
                          <a:ext uri="{FF2B5EF4-FFF2-40B4-BE49-F238E27FC236}">
                            <a16:creationId xmlns:a16="http://schemas.microsoft.com/office/drawing/2014/main" id="{71A9B26D-CE88-30DD-C94E-26F10AFF2CE6}"/>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cCO7OySNj08" TargetMode="External"/><Relationship Id="rId3" Type="http://schemas.openxmlformats.org/officeDocument/2006/relationships/oleObject" Target="../embeddings/oleObject6.bin"/><Relationship Id="rId7" Type="http://schemas.openxmlformats.org/officeDocument/2006/relationships/hyperlink" Target="https://www.srf.ch/wissen/nachhaltigkeit/kreislaufwirtschaft-warum-recycling-allein-nicht-genuegt" TargetMode="Externa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hyperlink" Target="https://nfp73.ch/download/11/NFP73_TS_Kreislauf_DE.pdf?inline=true" TargetMode="External"/><Relationship Id="rId5" Type="http://schemas.openxmlformats.org/officeDocument/2006/relationships/hyperlink" Target="https://nfp73.ch/en/projects/towards-a-sustainable-circular-economy" TargetMode="Externa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32.jp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q8WjbCX0IE" TargetMode="External"/><Relationship Id="rId2" Type="http://schemas.openxmlformats.org/officeDocument/2006/relationships/hyperlink" Target="https://nfp73.ch/en/projects/laboratory-for-circular-economy" TargetMode="External"/><Relationship Id="rId1" Type="http://schemas.openxmlformats.org/officeDocument/2006/relationships/slideLayout" Target="../slideLayouts/slideLayout4.xml"/><Relationship Id="rId4" Type="http://schemas.openxmlformats.org/officeDocument/2006/relationships/hyperlink" Target="https://www.youtube.com/watch?v=2uyZlQiCR54"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37.jp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greenhospital.ch/index_en.html" TargetMode="External"/><Relationship Id="rId3" Type="http://schemas.openxmlformats.org/officeDocument/2006/relationships/oleObject" Target="../embeddings/oleObject17.bin"/><Relationship Id="rId7" Type="http://schemas.openxmlformats.org/officeDocument/2006/relationships/hyperlink" Target="https://www.youtube.com/watch?v=VIsJsA0CpaA" TargetMode="Externa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nfp73.ch/download/47/221212_SNF_NFP73_PB_Stucki_EN.pdf?inline=true" TargetMode="External"/><Relationship Id="rId5" Type="http://schemas.openxmlformats.org/officeDocument/2006/relationships/hyperlink" Target="https://nfp73.ch/en/projects/resource-efficiency-in-swiss-hospitals" TargetMode="External"/><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23.jpg"/><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nfp73.ch/download/47/221212_SNF_NFP73_PB_Stucki_EN.pdf?inline=true"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nfp73.ch/download/47/221212_SNF_NFP73_PB_Stucki_EN.pdf?inline=true"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hyperlink" Target="https://www.eawag.ch/en/department/ess/projects/comix/" TargetMode="External"/><Relationship Id="rId5" Type="http://schemas.openxmlformats.org/officeDocument/2006/relationships/hyperlink" Target="https://nfp73.ch/en/projects/challenges-of-modular-water-infrastructure-systems" TargetMode="Externa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6.xml"/><Relationship Id="rId1" Type="http://schemas.openxmlformats.org/officeDocument/2006/relationships/tags" Target="../tags/tag25.xml"/><Relationship Id="rId5" Type="http://schemas.openxmlformats.org/officeDocument/2006/relationships/image" Target="../media/image52.jpg"/><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6.xml"/><Relationship Id="rId1" Type="http://schemas.openxmlformats.org/officeDocument/2006/relationships/tags" Target="../tags/tag26.xml"/><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www.sanudurabilitas.ch/de/publikationen/knowledgetransfernotes/"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nfp73.ch/de/schwerpunkte/kreislaufwirtschaft" TargetMode="External"/><Relationship Id="rId2" Type="http://schemas.openxmlformats.org/officeDocument/2006/relationships/hyperlink" Target="https://en.wikipedia.org/wiki/Circular_economy" TargetMode="External"/><Relationship Id="rId1" Type="http://schemas.openxmlformats.org/officeDocument/2006/relationships/slideLayout" Target="../slideLayouts/slideLayout4.xml"/><Relationship Id="rId6" Type="http://schemas.openxmlformats.org/officeDocument/2006/relationships/hyperlink" Target="https://www.unisg.ch/fileadmin/user_upload/HSG_ROOT/_Kernauftritt_HSG/Forschung/Forschung_im_Fokus/Circular_Lab/__Business_Model_Innovation_for_the_Circular_Economy____Fabian_Takacs__Richard_Stechow__Karolin_Frankenberger__2020_.pdf" TargetMode="External"/><Relationship Id="rId5" Type="http://schemas.openxmlformats.org/officeDocument/2006/relationships/hyperlink" Target="https://nfp73.ch/download/44/NFP73_CEO_Brief_EN.pdf?inline=true" TargetMode="External"/><Relationship Id="rId4" Type="http://schemas.openxmlformats.org/officeDocument/2006/relationships/hyperlink" Target="https://nfp73.ch/en/topics/circular-economy"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23.jp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25.jp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green spiral&#10;&#10;AI-generated content may be incorrect.">
            <a:extLst>
              <a:ext uri="{FF2B5EF4-FFF2-40B4-BE49-F238E27FC236}">
                <a16:creationId xmlns:a16="http://schemas.microsoft.com/office/drawing/2014/main" id="{0A511692-B4E5-D3BB-5D6F-E6B9D9E8630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62" b="9862"/>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a:t>Circular economy</a:t>
            </a:r>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2" name="Picture 2" descr="Green Hospital - Nationales Forschungsprogramm 73">
            <a:extLst>
              <a:ext uri="{FF2B5EF4-FFF2-40B4-BE49-F238E27FC236}">
                <a16:creationId xmlns:a16="http://schemas.microsoft.com/office/drawing/2014/main" id="{449601A9-FC85-9353-0166-16DB43C5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2" y="528267"/>
            <a:ext cx="3536605" cy="708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E1EC5D-B925-23C0-1B21-38B2994FF3FB}"/>
              </a:ext>
            </a:extLst>
          </p:cNvPr>
          <p:cNvPicPr>
            <a:picLocks noChangeAspect="1"/>
          </p:cNvPicPr>
          <p:nvPr/>
        </p:nvPicPr>
        <p:blipFill>
          <a:blip r:embed="rId4"/>
          <a:stretch>
            <a:fillRect/>
          </a:stretch>
        </p:blipFill>
        <p:spPr>
          <a:xfrm>
            <a:off x="471637" y="5894560"/>
            <a:ext cx="2839454" cy="854098"/>
          </a:xfrm>
          <a:prstGeom prst="rect">
            <a:avLst/>
          </a:prstGeom>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ECCD2F-8C6F-57FB-CFE7-B2058CA1DD0F}"/>
              </a:ext>
            </a:extLst>
          </p:cNvPr>
          <p:cNvGraphicFramePr>
            <a:graphicFrameLocks noChangeAspect="1"/>
          </p:cNvGraphicFramePr>
          <p:nvPr>
            <p:custDataLst>
              <p:tags r:id="rId1"/>
            </p:custDataLst>
            <p:extLst>
              <p:ext uri="{D42A27DB-BD31-4B8C-83A1-F6EECF244321}">
                <p14:modId xmlns:p14="http://schemas.microsoft.com/office/powerpoint/2010/main" val="41624294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BECCD2F-8C6F-57FB-CFE7-B2058CA1DD0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BBCF98-3C56-9460-7A3E-3390424E28D8}"/>
              </a:ext>
            </a:extLst>
          </p:cNvPr>
          <p:cNvSpPr>
            <a:spLocks noGrp="1"/>
          </p:cNvSpPr>
          <p:nvPr>
            <p:ph type="title"/>
          </p:nvPr>
        </p:nvSpPr>
        <p:spPr/>
        <p:txBody>
          <a:bodyPr vert="horz"/>
          <a:lstStyle/>
          <a:p>
            <a:r>
              <a:rPr lang="en-US" dirty="0"/>
              <a:t>Circular economy </a:t>
            </a:r>
            <a:r>
              <a:rPr lang="en-GB" dirty="0"/>
              <a:t>– </a:t>
            </a:r>
            <a:r>
              <a:rPr lang="de-CH" dirty="0" err="1"/>
              <a:t>Results</a:t>
            </a:r>
            <a:r>
              <a:rPr lang="de-CH" dirty="0"/>
              <a:t> II</a:t>
            </a:r>
          </a:p>
        </p:txBody>
      </p:sp>
      <p:sp>
        <p:nvSpPr>
          <p:cNvPr id="3" name="Text Placeholder 2">
            <a:extLst>
              <a:ext uri="{FF2B5EF4-FFF2-40B4-BE49-F238E27FC236}">
                <a16:creationId xmlns:a16="http://schemas.microsoft.com/office/drawing/2014/main" id="{3AD12E01-61A3-682A-56CB-735AF792B1D5}"/>
              </a:ext>
            </a:extLst>
          </p:cNvPr>
          <p:cNvSpPr>
            <a:spLocks noGrp="1"/>
          </p:cNvSpPr>
          <p:nvPr>
            <p:ph type="body" sz="quarter" idx="13"/>
          </p:nvPr>
        </p:nvSpPr>
        <p:spPr/>
        <p:txBody>
          <a:bodyPr/>
          <a:lstStyle/>
          <a:p>
            <a:r>
              <a:rPr lang="en-US" dirty="0"/>
              <a:t>To create a circular system, cooperation is needed along circular value chains. This applies in particular to the </a:t>
            </a:r>
            <a:r>
              <a:rPr lang="en-US" dirty="0">
                <a:solidFill>
                  <a:srgbClr val="83D0F5"/>
                </a:solidFill>
              </a:rPr>
              <a:t>design</a:t>
            </a:r>
            <a:r>
              <a:rPr lang="en-US" dirty="0"/>
              <a:t> of </a:t>
            </a:r>
            <a:r>
              <a:rPr lang="en-US" dirty="0">
                <a:solidFill>
                  <a:srgbClr val="83D0F5"/>
                </a:solidFill>
              </a:rPr>
              <a:t>products</a:t>
            </a:r>
            <a:r>
              <a:rPr lang="en-US" dirty="0"/>
              <a:t> and </a:t>
            </a:r>
            <a:r>
              <a:rPr lang="en-US" dirty="0">
                <a:solidFill>
                  <a:srgbClr val="83D0F5"/>
                </a:solidFill>
              </a:rPr>
              <a:t>services</a:t>
            </a:r>
            <a:r>
              <a:rPr lang="en-US" dirty="0"/>
              <a:t>, but also to </a:t>
            </a:r>
            <a:r>
              <a:rPr lang="en-US" dirty="0">
                <a:solidFill>
                  <a:srgbClr val="83D0F5"/>
                </a:solidFill>
              </a:rPr>
              <a:t>new business models </a:t>
            </a:r>
            <a:r>
              <a:rPr lang="en-US" dirty="0"/>
              <a:t>and ways of redistributing profits among the partners involved.</a:t>
            </a:r>
          </a:p>
          <a:p>
            <a:r>
              <a:rPr lang="en-US" dirty="0"/>
              <a:t>Because if </a:t>
            </a:r>
            <a:r>
              <a:rPr lang="en-US" dirty="0">
                <a:solidFill>
                  <a:srgbClr val="83D0F5"/>
                </a:solidFill>
              </a:rPr>
              <a:t>even one </a:t>
            </a:r>
            <a:r>
              <a:rPr lang="en-US" dirty="0"/>
              <a:t>of the </a:t>
            </a:r>
            <a:r>
              <a:rPr lang="en-US" dirty="0">
                <a:solidFill>
                  <a:srgbClr val="83D0F5"/>
                </a:solidFill>
              </a:rPr>
              <a:t>participants</a:t>
            </a:r>
            <a:r>
              <a:rPr lang="en-US" dirty="0"/>
              <a:t> in the loop is not profitable, the </a:t>
            </a:r>
            <a:r>
              <a:rPr lang="en-US" dirty="0">
                <a:solidFill>
                  <a:srgbClr val="83D0F5"/>
                </a:solidFill>
              </a:rPr>
              <a:t>circle will not be completed</a:t>
            </a:r>
            <a:r>
              <a:rPr lang="en-US" dirty="0"/>
              <a:t>. </a:t>
            </a:r>
            <a:r>
              <a:rPr lang="en-US" dirty="0">
                <a:solidFill>
                  <a:srgbClr val="83D0F5"/>
                </a:solidFill>
              </a:rPr>
              <a:t>Legislation</a:t>
            </a:r>
            <a:r>
              <a:rPr lang="en-US" dirty="0"/>
              <a:t> can and must </a:t>
            </a:r>
            <a:r>
              <a:rPr lang="en-US" dirty="0">
                <a:solidFill>
                  <a:srgbClr val="83D0F5"/>
                </a:solidFill>
              </a:rPr>
              <a:t>support this process </a:t>
            </a:r>
            <a:r>
              <a:rPr lang="en-US" dirty="0"/>
              <a:t>by creating </a:t>
            </a:r>
            <a:r>
              <a:rPr lang="en-US" dirty="0">
                <a:solidFill>
                  <a:srgbClr val="83D0F5"/>
                </a:solidFill>
              </a:rPr>
              <a:t>incentives for collaboration </a:t>
            </a:r>
            <a:r>
              <a:rPr lang="en-US" dirty="0"/>
              <a:t>and environmentally friendly product design, as well as by defining and applying goals and indicators that prioritize sustainability.</a:t>
            </a:r>
          </a:p>
          <a:p>
            <a:endParaRPr lang="de-CH" dirty="0"/>
          </a:p>
          <a:p>
            <a:endParaRPr lang="de-CH" dirty="0"/>
          </a:p>
        </p:txBody>
      </p:sp>
      <p:sp>
        <p:nvSpPr>
          <p:cNvPr id="4" name="Slide Number Placeholder 3">
            <a:extLst>
              <a:ext uri="{FF2B5EF4-FFF2-40B4-BE49-F238E27FC236}">
                <a16:creationId xmlns:a16="http://schemas.microsoft.com/office/drawing/2014/main" id="{6166C063-2F6D-A9BF-28DF-D068E7885C4F}"/>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8DC5434D-199F-3591-9416-285E213DD84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13796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9D62-2965-1970-DEC9-5AEDBE161555}"/>
              </a:ext>
            </a:extLst>
          </p:cNvPr>
          <p:cNvSpPr>
            <a:spLocks noGrp="1"/>
          </p:cNvSpPr>
          <p:nvPr>
            <p:ph type="title"/>
          </p:nvPr>
        </p:nvSpPr>
        <p:spPr>
          <a:xfrm>
            <a:off x="479425" y="476250"/>
            <a:ext cx="4345963" cy="1044575"/>
          </a:xfrm>
        </p:spPr>
        <p:txBody>
          <a:bodyPr/>
          <a:lstStyle/>
          <a:p>
            <a:r>
              <a:rPr lang="de-CH" dirty="0"/>
              <a:t>The 10 R </a:t>
            </a:r>
            <a:r>
              <a:rPr lang="de-CH" dirty="0" err="1"/>
              <a:t>of</a:t>
            </a:r>
            <a:r>
              <a:rPr lang="de-CH" dirty="0"/>
              <a:t> </a:t>
            </a:r>
            <a:r>
              <a:rPr lang="de-CH" dirty="0" err="1"/>
              <a:t>the</a:t>
            </a:r>
            <a:r>
              <a:rPr lang="de-CH" dirty="0"/>
              <a:t> </a:t>
            </a:r>
            <a:r>
              <a:rPr lang="de-CH" dirty="0" err="1"/>
              <a:t>circular</a:t>
            </a:r>
            <a:r>
              <a:rPr lang="de-CH" dirty="0"/>
              <a:t> </a:t>
            </a:r>
            <a:r>
              <a:rPr lang="de-CH" dirty="0" err="1"/>
              <a:t>economy</a:t>
            </a:r>
            <a:endParaRPr lang="de-CH" dirty="0"/>
          </a:p>
        </p:txBody>
      </p:sp>
      <p:sp>
        <p:nvSpPr>
          <p:cNvPr id="3" name="Text Placeholder 2">
            <a:extLst>
              <a:ext uri="{FF2B5EF4-FFF2-40B4-BE49-F238E27FC236}">
                <a16:creationId xmlns:a16="http://schemas.microsoft.com/office/drawing/2014/main" id="{B6795444-C047-1012-F0C2-82304F7E64A2}"/>
              </a:ext>
            </a:extLst>
          </p:cNvPr>
          <p:cNvSpPr>
            <a:spLocks noGrp="1"/>
          </p:cNvSpPr>
          <p:nvPr>
            <p:ph type="body" sz="quarter" idx="13"/>
          </p:nvPr>
        </p:nvSpPr>
        <p:spPr>
          <a:xfrm>
            <a:off x="479425" y="5739588"/>
            <a:ext cx="4572350" cy="433388"/>
          </a:xfrm>
        </p:spPr>
        <p:txBody>
          <a:bodyPr/>
          <a:lstStyle/>
          <a:p>
            <a:pPr marL="0" indent="0">
              <a:buNone/>
            </a:pPr>
            <a:r>
              <a:rPr lang="de-CH" sz="1200" dirty="0"/>
              <a:t>Source: </a:t>
            </a:r>
            <a:r>
              <a:rPr lang="de-CH" sz="1200" dirty="0" err="1"/>
              <a:t>Loza</a:t>
            </a:r>
            <a:r>
              <a:rPr lang="de-CH" sz="1200" dirty="0"/>
              <a:t> </a:t>
            </a:r>
            <a:r>
              <a:rPr lang="de-CH" sz="1200" dirty="0" err="1"/>
              <a:t>Adaui</a:t>
            </a:r>
            <a:r>
              <a:rPr lang="de-CH" sz="1200" dirty="0"/>
              <a:t>, C.R., Schmiedeknecht, M.H., Steinbiß, K., Fröhlich, E. (2024). https://doi.org/10.1007/978-3-031-70749-0_1</a:t>
            </a:r>
          </a:p>
        </p:txBody>
      </p:sp>
      <p:sp>
        <p:nvSpPr>
          <p:cNvPr id="4" name="Slide Number Placeholder 3">
            <a:extLst>
              <a:ext uri="{FF2B5EF4-FFF2-40B4-BE49-F238E27FC236}">
                <a16:creationId xmlns:a16="http://schemas.microsoft.com/office/drawing/2014/main" id="{D36CDB0C-1499-1C89-66CB-13AC94C76321}"/>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0C6E917F-BDEA-EDD0-BC44-46789A1F1F9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2050" name="Picture 2" descr="Circular Economy in Sustainable Supply Chains: Presenting a Global  Perspective on Challenges, Concepts and Cases | Springer Nature Link  (formerly SpringerLink)">
            <a:extLst>
              <a:ext uri="{FF2B5EF4-FFF2-40B4-BE49-F238E27FC236}">
                <a16:creationId xmlns:a16="http://schemas.microsoft.com/office/drawing/2014/main" id="{D6BA209A-F85D-BEDB-6619-672C74C9C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257464"/>
            <a:ext cx="652462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38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err="1"/>
              <a:t>Overview</a:t>
            </a:r>
            <a:r>
              <a:rPr lang="de-CH" dirty="0"/>
              <a:t> </a:t>
            </a:r>
            <a:r>
              <a:rPr lang="de-CH" dirty="0" err="1"/>
              <a:t>research</a:t>
            </a:r>
            <a:r>
              <a:rPr lang="de-CH" dirty="0"/>
              <a:t> </a:t>
            </a:r>
            <a:r>
              <a:rPr lang="de-CH" dirty="0" err="1"/>
              <a:t>projects</a:t>
            </a:r>
            <a:endParaRPr lang="de-CH" dirty="0"/>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en-US" dirty="0"/>
              <a:t>In the focus area “Circular Economy,” there were four research projects:</a:t>
            </a:r>
          </a:p>
          <a:p>
            <a:r>
              <a:rPr lang="en-US" dirty="0"/>
              <a:t>On the path toward a sustainable circular economy</a:t>
            </a:r>
          </a:p>
          <a:p>
            <a:r>
              <a:rPr lang="en-US" dirty="0"/>
              <a:t>Laboratory for a circular economy</a:t>
            </a:r>
          </a:p>
          <a:p>
            <a:r>
              <a:rPr lang="en-US" dirty="0"/>
              <a:t>Resource efficiency in Swiss hospitals</a:t>
            </a:r>
          </a:p>
          <a:p>
            <a:r>
              <a:rPr lang="en-US" dirty="0"/>
              <a:t>Challenges of modular water infrastructures</a:t>
            </a: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74118391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en-US" dirty="0"/>
              <a:t>Towards a sustainable circular economy</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4572000" cy="4213225"/>
          </a:xfrm>
        </p:spPr>
        <p:txBody>
          <a:bodyPr/>
          <a:lstStyle/>
          <a:p>
            <a:pPr marL="0" indent="0">
              <a:buNone/>
            </a:pPr>
            <a:r>
              <a:rPr lang="en-US" dirty="0"/>
              <a:t>“In the project ‘Towards a Sustainable Circular Economy’ (TACLE), a material-flow approach was combined with corporate and policy perspectives. The main objective was to identify hidden potential for improved resource management in Switzerland and to pave the way toward a sustainable circular economy.”</a:t>
            </a:r>
          </a:p>
          <a:p>
            <a:pPr marL="0" indent="0">
              <a:buNone/>
            </a:pPr>
            <a:endParaRPr lang="en-US" dirty="0"/>
          </a:p>
          <a:p>
            <a:pPr marL="0" indent="0">
              <a:buNone/>
            </a:pPr>
            <a:r>
              <a:rPr lang="en-GB" dirty="0"/>
              <a:t>Prof. Dr. Volker Hoffmann</a:t>
            </a:r>
          </a:p>
          <a:p>
            <a:pPr marL="0" indent="0" algn="r">
              <a:buNone/>
            </a:pPr>
            <a:r>
              <a:rPr lang="en-GB" dirty="0"/>
              <a:t>Project lead, towards a sustainable circular economy</a:t>
            </a:r>
            <a:br>
              <a:rPr lang="en-GB" dirty="0"/>
            </a:br>
            <a:endParaRPr lang="en-GB" dirty="0"/>
          </a:p>
          <a:p>
            <a:pPr marL="0" indent="0">
              <a:buNone/>
            </a:pPr>
            <a:endParaRPr lang="en-GB" b="1" dirty="0"/>
          </a:p>
          <a:p>
            <a:pPr marL="0" indent="0">
              <a:buNone/>
            </a:pPr>
            <a:br>
              <a:rPr lang="en-GB" dirty="0"/>
            </a:br>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large floating solar panels in a river&#10;&#10;AI-generated content may be incorrect.">
            <a:extLst>
              <a:ext uri="{FF2B5EF4-FFF2-40B4-BE49-F238E27FC236}">
                <a16:creationId xmlns:a16="http://schemas.microsoft.com/office/drawing/2014/main" id="{3DFB1796-FAEE-DAF3-B67F-66026E6D6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423" y="1808163"/>
            <a:ext cx="6393152" cy="4219689"/>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20C404F-C384-149F-D274-623D4F400208}"/>
              </a:ext>
            </a:extLst>
          </p:cNvPr>
          <p:cNvGraphicFramePr>
            <a:graphicFrameLocks noChangeAspect="1"/>
          </p:cNvGraphicFramePr>
          <p:nvPr>
            <p:custDataLst>
              <p:tags r:id="rId1"/>
            </p:custDataLst>
            <p:extLst>
              <p:ext uri="{D42A27DB-BD31-4B8C-83A1-F6EECF244321}">
                <p14:modId xmlns:p14="http://schemas.microsoft.com/office/powerpoint/2010/main" val="29119096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20C404F-C384-149F-D274-623D4F40020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832654-2655-E632-ED46-0EA8F3ACF56C}"/>
              </a:ext>
            </a:extLst>
          </p:cNvPr>
          <p:cNvSpPr>
            <a:spLocks noGrp="1"/>
          </p:cNvSpPr>
          <p:nvPr>
            <p:ph type="title"/>
          </p:nvPr>
        </p:nvSpPr>
        <p:spPr/>
        <p:txBody>
          <a:bodyPr vert="horz"/>
          <a:lstStyle/>
          <a:p>
            <a:r>
              <a:rPr lang="en-US" dirty="0"/>
              <a:t>Towards a sustainable circular economy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CEAE166C-610C-E93B-ADF6-1D45526E7384}"/>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en-US" dirty="0"/>
              <a:t>Name examples of circular economy from different sectors.</a:t>
            </a:r>
          </a:p>
          <a:p>
            <a:pPr marL="342900" indent="-342900">
              <a:lnSpc>
                <a:spcPct val="107000"/>
              </a:lnSpc>
              <a:spcAft>
                <a:spcPts val="400"/>
              </a:spcAft>
              <a:buFont typeface="+mj-lt"/>
              <a:buAutoNum type="arabicPeriod"/>
            </a:pPr>
            <a:r>
              <a:rPr lang="en-US" dirty="0"/>
              <a:t>What does it depend on whether a circular-economy approach is environmentally sustainable?</a:t>
            </a:r>
          </a:p>
          <a:p>
            <a:pPr marL="342900" indent="-342900">
              <a:lnSpc>
                <a:spcPct val="107000"/>
              </a:lnSpc>
              <a:spcAft>
                <a:spcPts val="400"/>
              </a:spcAft>
              <a:buFont typeface="+mj-lt"/>
              <a:buAutoNum type="arabicPeriod"/>
            </a:pPr>
            <a:r>
              <a:rPr lang="en-US" dirty="0"/>
              <a:t>Why are assessment methods for circular approaches important, and which criteria are considered?</a:t>
            </a:r>
          </a:p>
          <a:p>
            <a:pPr marL="342900" indent="-342900">
              <a:lnSpc>
                <a:spcPct val="107000"/>
              </a:lnSpc>
              <a:spcAft>
                <a:spcPts val="400"/>
              </a:spcAft>
              <a:buFont typeface="+mj-lt"/>
              <a:buAutoNum type="arabicPeriod"/>
            </a:pPr>
            <a:r>
              <a:rPr lang="en-US" dirty="0"/>
              <a:t>What measures can policymakers take to support a sustainable circular economy?</a:t>
            </a:r>
            <a:endParaRPr lang="de-CH" dirty="0"/>
          </a:p>
          <a:p>
            <a:pPr marL="0" indent="0">
              <a:lnSpc>
                <a:spcPct val="107000"/>
              </a:lnSpc>
              <a:spcAft>
                <a:spcPts val="400"/>
              </a:spcAft>
              <a:buNone/>
            </a:pPr>
            <a:endParaRPr lang="de-CH" sz="1800"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lnSpc>
                <a:spcPct val="107000"/>
              </a:lnSpc>
              <a:spcAft>
                <a:spcPts val="400"/>
              </a:spcAft>
              <a:buNone/>
            </a:pPr>
            <a:r>
              <a:rPr lang="en-US" dirty="0">
                <a:hlinkClick r:id="rId5"/>
              </a:rPr>
              <a:t>Towards a sustainable circular economy </a:t>
            </a:r>
            <a:r>
              <a:rPr lang="de-CH" sz="1800" dirty="0"/>
              <a:t>(Website NFP 73)</a:t>
            </a:r>
          </a:p>
          <a:p>
            <a:pPr marL="0" indent="0">
              <a:lnSpc>
                <a:spcPct val="107000"/>
              </a:lnSpc>
              <a:spcAft>
                <a:spcPts val="400"/>
              </a:spcAft>
              <a:buNone/>
            </a:pPr>
            <a:r>
              <a:rPr lang="de-CH" sz="1800" dirty="0">
                <a:hlinkClick r:id="rId6"/>
              </a:rPr>
              <a:t>Kreislaufwirtschaft als Werkzeugkasten für eine nachhaltige Entwicklung in der Schweiz</a:t>
            </a:r>
            <a:r>
              <a:rPr lang="de-CH" sz="1800" dirty="0"/>
              <a:t> (Policy Brief in German)</a:t>
            </a:r>
            <a:endParaRPr lang="de-CH" sz="1800" b="0" i="0" dirty="0">
              <a:solidFill>
                <a:srgbClr val="22211D"/>
              </a:solidFill>
              <a:effectLst/>
              <a:highlight>
                <a:srgbClr val="FEFEFD"/>
              </a:highlight>
              <a:hlinkClick r:id="rId7"/>
            </a:endParaRPr>
          </a:p>
          <a:p>
            <a:pPr marL="0" indent="0">
              <a:lnSpc>
                <a:spcPct val="107000"/>
              </a:lnSpc>
              <a:spcAft>
                <a:spcPts val="400"/>
              </a:spcAft>
              <a:buNone/>
            </a:pPr>
            <a:r>
              <a:rPr lang="en-US" sz="1800" dirty="0">
                <a:hlinkClick r:id="rId8"/>
              </a:rPr>
              <a:t>Towards a sustainable circular economy</a:t>
            </a:r>
            <a:r>
              <a:rPr lang="en-US" sz="1800" dirty="0"/>
              <a:t> (Scientific lecture)</a:t>
            </a:r>
          </a:p>
          <a:p>
            <a:endParaRPr lang="de-CH" dirty="0"/>
          </a:p>
        </p:txBody>
      </p:sp>
      <p:sp>
        <p:nvSpPr>
          <p:cNvPr id="4" name="Slide Number Placeholder 3">
            <a:extLst>
              <a:ext uri="{FF2B5EF4-FFF2-40B4-BE49-F238E27FC236}">
                <a16:creationId xmlns:a16="http://schemas.microsoft.com/office/drawing/2014/main" id="{AF52F64D-9DE4-7139-A67C-A4C13A2B88D6}"/>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0B0908AD-E34B-B2CB-C3BB-C3CF58CBD17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40654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5844792-E605-FCD5-7F76-CF3A5988B6CF}"/>
              </a:ext>
            </a:extLst>
          </p:cNvPr>
          <p:cNvGraphicFramePr>
            <a:graphicFrameLocks noChangeAspect="1"/>
          </p:cNvGraphicFramePr>
          <p:nvPr>
            <p:custDataLst>
              <p:tags r:id="rId1"/>
            </p:custDataLst>
            <p:extLst>
              <p:ext uri="{D42A27DB-BD31-4B8C-83A1-F6EECF244321}">
                <p14:modId xmlns:p14="http://schemas.microsoft.com/office/powerpoint/2010/main" val="37122615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35844792-E605-FCD5-7F76-CF3A5988B6C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9BDD93-D356-00B4-BB61-A87EF3C1ECD8}"/>
              </a:ext>
            </a:extLst>
          </p:cNvPr>
          <p:cNvSpPr>
            <a:spLocks noGrp="1"/>
          </p:cNvSpPr>
          <p:nvPr>
            <p:ph type="title"/>
          </p:nvPr>
        </p:nvSpPr>
        <p:spPr/>
        <p:txBody>
          <a:bodyPr vert="horz"/>
          <a:lstStyle/>
          <a:p>
            <a:r>
              <a:rPr lang="en-US" dirty="0"/>
              <a:t>Towards a sustainable circular economy </a:t>
            </a:r>
            <a:r>
              <a:rPr lang="en-GB" dirty="0"/>
              <a:t>–</a:t>
            </a:r>
            <a:r>
              <a:rPr lang="de-CH" dirty="0"/>
              <a:t> Background</a:t>
            </a:r>
          </a:p>
        </p:txBody>
      </p:sp>
      <p:sp>
        <p:nvSpPr>
          <p:cNvPr id="3" name="Slide Number Placeholder 2">
            <a:extLst>
              <a:ext uri="{FF2B5EF4-FFF2-40B4-BE49-F238E27FC236}">
                <a16:creationId xmlns:a16="http://schemas.microsoft.com/office/drawing/2014/main" id="{77077090-D75A-8936-2FDE-B6956D8D0F79}"/>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4" name="Text Placeholder 3">
            <a:extLst>
              <a:ext uri="{FF2B5EF4-FFF2-40B4-BE49-F238E27FC236}">
                <a16:creationId xmlns:a16="http://schemas.microsoft.com/office/drawing/2014/main" id="{81643FD1-76E5-A042-3608-D187E9D7581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871EA11-20B7-2AAE-55A5-072CD4E8975C}"/>
              </a:ext>
            </a:extLst>
          </p:cNvPr>
          <p:cNvSpPr>
            <a:spLocks noGrp="1"/>
          </p:cNvSpPr>
          <p:nvPr>
            <p:ph type="body" sz="quarter" idx="13"/>
          </p:nvPr>
        </p:nvSpPr>
        <p:spPr/>
        <p:txBody>
          <a:bodyPr/>
          <a:lstStyle/>
          <a:p>
            <a:pPr marL="0" indent="0">
              <a:buNone/>
            </a:pPr>
            <a:endParaRPr lang="de-CH" dirty="0"/>
          </a:p>
          <a:p>
            <a:r>
              <a:rPr lang="en-US" dirty="0"/>
              <a:t>Due to </a:t>
            </a:r>
            <a:r>
              <a:rPr lang="en-US" b="1" dirty="0"/>
              <a:t>population growth </a:t>
            </a:r>
            <a:r>
              <a:rPr lang="en-US" dirty="0"/>
              <a:t>and </a:t>
            </a:r>
            <a:r>
              <a:rPr lang="en-US" b="1" dirty="0"/>
              <a:t>new consumption patterns</a:t>
            </a:r>
            <a:r>
              <a:rPr lang="en-US" dirty="0"/>
              <a:t>, </a:t>
            </a:r>
            <a:r>
              <a:rPr lang="en-US" b="1" dirty="0"/>
              <a:t>pressure</a:t>
            </a:r>
            <a:r>
              <a:rPr lang="en-US" dirty="0"/>
              <a:t> on </a:t>
            </a:r>
            <a:r>
              <a:rPr lang="en-US" b="1" dirty="0"/>
              <a:t>natural resources has increased </a:t>
            </a:r>
            <a:r>
              <a:rPr lang="en-US" dirty="0"/>
              <a:t>worldwide. The concept of the circular economy is therefore increasingly being proposed in politics, business, and research as a way to address this problem. However, there are significant </a:t>
            </a:r>
            <a:r>
              <a:rPr lang="en-US" b="1" dirty="0"/>
              <a:t>knowledge gaps </a:t>
            </a:r>
            <a:r>
              <a:rPr lang="en-US" dirty="0"/>
              <a:t>regarding the</a:t>
            </a:r>
            <a:r>
              <a:rPr lang="en-US" b="1" dirty="0"/>
              <a:t> implementation </a:t>
            </a:r>
            <a:r>
              <a:rPr lang="en-US" dirty="0"/>
              <a:t>and </a:t>
            </a:r>
            <a:r>
              <a:rPr lang="en-US" b="1" dirty="0"/>
              <a:t>impacts</a:t>
            </a:r>
            <a:r>
              <a:rPr lang="en-US" dirty="0"/>
              <a:t> of a circular economy, and this project aimed to investigate those gaps.</a:t>
            </a:r>
            <a:endParaRPr lang="de-CH" dirty="0"/>
          </a:p>
          <a:p>
            <a:endParaRPr lang="de-CH" dirty="0"/>
          </a:p>
        </p:txBody>
      </p:sp>
      <p:sp>
        <p:nvSpPr>
          <p:cNvPr id="6" name="Text Placeholder 5">
            <a:extLst>
              <a:ext uri="{FF2B5EF4-FFF2-40B4-BE49-F238E27FC236}">
                <a16:creationId xmlns:a16="http://schemas.microsoft.com/office/drawing/2014/main" id="{EF061DF3-271C-4306-4FEB-4D8C7373B7E2}"/>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2073A0A2-0F3B-3367-B45D-D7047FAE2EA1}"/>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5" name="object 6">
            <a:extLst>
              <a:ext uri="{FF2B5EF4-FFF2-40B4-BE49-F238E27FC236}">
                <a16:creationId xmlns:a16="http://schemas.microsoft.com/office/drawing/2014/main" id="{715948B1-E57D-90C7-448F-806AE81B1489}"/>
              </a:ext>
            </a:extLst>
          </p:cNvPr>
          <p:cNvPicPr>
            <a:picLocks noGrp="1"/>
          </p:cNvPicPr>
          <p:nvPr>
            <p:ph type="pic" sz="quarter" idx="16"/>
          </p:nvPr>
        </p:nvPicPr>
        <p:blipFill>
          <a:blip r:embed="rId5" cstate="print"/>
          <a:srcRect l="17690" r="17690"/>
          <a:stretch>
            <a:fillRect/>
          </a:stretch>
        </p:blipFill>
        <p:spPr>
          <a:prstGeom prst="rect">
            <a:avLst/>
          </a:prstGeom>
        </p:spPr>
      </p:pic>
    </p:spTree>
    <p:extLst>
      <p:ext uri="{BB962C8B-B14F-4D97-AF65-F5344CB8AC3E}">
        <p14:creationId xmlns:p14="http://schemas.microsoft.com/office/powerpoint/2010/main" val="303710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E1E2B25-74B9-13A6-970A-FAFBEA633C21}"/>
              </a:ext>
            </a:extLst>
          </p:cNvPr>
          <p:cNvGraphicFramePr>
            <a:graphicFrameLocks noChangeAspect="1"/>
          </p:cNvGraphicFramePr>
          <p:nvPr>
            <p:custDataLst>
              <p:tags r:id="rId1"/>
            </p:custDataLst>
            <p:extLst>
              <p:ext uri="{D42A27DB-BD31-4B8C-83A1-F6EECF244321}">
                <p14:modId xmlns:p14="http://schemas.microsoft.com/office/powerpoint/2010/main" val="18189957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8E1E2B25-74B9-13A6-970A-FAFBEA633C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CFF8D7-EE69-9708-4A4F-CB276C64C4FB}"/>
              </a:ext>
            </a:extLst>
          </p:cNvPr>
          <p:cNvSpPr>
            <a:spLocks noGrp="1"/>
          </p:cNvSpPr>
          <p:nvPr>
            <p:ph type="title"/>
          </p:nvPr>
        </p:nvSpPr>
        <p:spPr/>
        <p:txBody>
          <a:bodyPr vert="horz"/>
          <a:lstStyle/>
          <a:p>
            <a:r>
              <a:rPr lang="en-US" dirty="0"/>
              <a:t>Towards a sustainable circular economy </a:t>
            </a:r>
            <a:r>
              <a:rPr lang="en-GB" dirty="0"/>
              <a:t>–</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80332147-E621-9A91-8813-A8D34BCA59B3}"/>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4" name="Text Placeholder 3">
            <a:extLst>
              <a:ext uri="{FF2B5EF4-FFF2-40B4-BE49-F238E27FC236}">
                <a16:creationId xmlns:a16="http://schemas.microsoft.com/office/drawing/2014/main" id="{1575D21E-620E-90A2-047D-D5EB9596A5B1}"/>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E2F5E35-4FDE-234F-A06B-47848F8EDF41}"/>
              </a:ext>
            </a:extLst>
          </p:cNvPr>
          <p:cNvSpPr>
            <a:spLocks noGrp="1"/>
          </p:cNvSpPr>
          <p:nvPr>
            <p:ph type="body" sz="quarter" idx="13"/>
          </p:nvPr>
        </p:nvSpPr>
        <p:spPr>
          <a:xfrm>
            <a:off x="479426" y="2565400"/>
            <a:ext cx="10610332" cy="3455988"/>
          </a:xfrm>
        </p:spPr>
        <p:txBody>
          <a:bodyPr/>
          <a:lstStyle/>
          <a:p>
            <a:pPr marL="0" indent="0">
              <a:buNone/>
            </a:pPr>
            <a:r>
              <a:rPr lang="en-US" dirty="0"/>
              <a:t>The aim of the project was:</a:t>
            </a:r>
          </a:p>
          <a:p>
            <a:pPr marL="400050" indent="-400050">
              <a:buFont typeface="+mj-lt"/>
              <a:buAutoNum type="romanUcPeriod"/>
            </a:pPr>
            <a:r>
              <a:rPr lang="en-US" dirty="0"/>
              <a:t>to identify and quantify opportunities to optimize </a:t>
            </a:r>
            <a:r>
              <a:rPr lang="en-US" b="1" dirty="0"/>
              <a:t>resource efficiency </a:t>
            </a:r>
            <a:r>
              <a:rPr lang="en-US" dirty="0"/>
              <a:t>in </a:t>
            </a:r>
            <a:r>
              <a:rPr lang="en-US" b="1" dirty="0"/>
              <a:t>Swiss industry </a:t>
            </a:r>
            <a:r>
              <a:rPr lang="en-US" dirty="0"/>
              <a:t>through a sustainable circular economy;</a:t>
            </a:r>
          </a:p>
          <a:p>
            <a:pPr marL="400050" indent="-400050">
              <a:buFont typeface="+mj-lt"/>
              <a:buAutoNum type="romanUcPeriod"/>
            </a:pPr>
            <a:r>
              <a:rPr lang="en-US" dirty="0"/>
              <a:t>to analyze how companies can build or redesign </a:t>
            </a:r>
            <a:r>
              <a:rPr lang="en-US" b="1" dirty="0"/>
              <a:t>value chains </a:t>
            </a:r>
            <a:r>
              <a:rPr lang="en-US" dirty="0"/>
              <a:t>toward a circular economy; and</a:t>
            </a:r>
          </a:p>
          <a:p>
            <a:pPr marL="400050" indent="-400050">
              <a:buFont typeface="+mj-lt"/>
              <a:buAutoNum type="romanUcPeriod"/>
            </a:pPr>
            <a:r>
              <a:rPr lang="en-US" dirty="0"/>
              <a:t>to support </a:t>
            </a:r>
            <a:r>
              <a:rPr lang="en-US" b="1" dirty="0"/>
              <a:t>policymakers</a:t>
            </a:r>
            <a:r>
              <a:rPr lang="en-US" dirty="0"/>
              <a:t> and </a:t>
            </a:r>
            <a:r>
              <a:rPr lang="en-US" b="1" dirty="0"/>
              <a:t>industry </a:t>
            </a:r>
            <a:r>
              <a:rPr lang="en-US" dirty="0"/>
              <a:t>in the transition to a circular economy.</a:t>
            </a:r>
          </a:p>
          <a:p>
            <a:pPr marL="400050" indent="-400050">
              <a:buFont typeface="+mj-lt"/>
              <a:buAutoNum type="romanLcPeriod"/>
            </a:pPr>
            <a:endParaRPr lang="de-CH" dirty="0"/>
          </a:p>
          <a:p>
            <a:pPr marL="0" indent="0">
              <a:buNone/>
            </a:pPr>
            <a:endParaRPr lang="de-CH" dirty="0"/>
          </a:p>
          <a:p>
            <a:pPr marL="0" indent="0">
              <a:buNone/>
            </a:pPr>
            <a:r>
              <a:rPr lang="en-US" dirty="0"/>
              <a:t>The overarching research question of the project was:</a:t>
            </a:r>
          </a:p>
          <a:p>
            <a:pPr marL="0" indent="0">
              <a:buNone/>
            </a:pPr>
            <a:r>
              <a:rPr lang="en-US" i="1" dirty="0"/>
              <a:t>Where is there hidden potential to improve resource management in Switzerland, and how can this be used to implement a circular economy?</a:t>
            </a:r>
          </a:p>
          <a:p>
            <a:endParaRPr lang="de-CH" dirty="0"/>
          </a:p>
        </p:txBody>
      </p:sp>
      <p:sp>
        <p:nvSpPr>
          <p:cNvPr id="6" name="Text Placeholder 5">
            <a:extLst>
              <a:ext uri="{FF2B5EF4-FFF2-40B4-BE49-F238E27FC236}">
                <a16:creationId xmlns:a16="http://schemas.microsoft.com/office/drawing/2014/main" id="{AA262612-0D48-0D30-EB06-62EC5FF86B9F}"/>
              </a:ext>
            </a:extLst>
          </p:cNvPr>
          <p:cNvSpPr>
            <a:spLocks noGrp="1"/>
          </p:cNvSpPr>
          <p:nvPr>
            <p:ph type="body" sz="quarter" idx="12"/>
          </p:nvPr>
        </p:nvSpPr>
        <p:spPr>
          <a:xfrm>
            <a:off x="479423" y="1808163"/>
            <a:ext cx="11234067"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195BD456-D435-E2F6-DF3A-18EA791BE824}"/>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36431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0A69FBD-E66C-9DA1-A16A-23198549C163}"/>
              </a:ext>
            </a:extLst>
          </p:cNvPr>
          <p:cNvGraphicFramePr>
            <a:graphicFrameLocks noChangeAspect="1"/>
          </p:cNvGraphicFramePr>
          <p:nvPr>
            <p:custDataLst>
              <p:tags r:id="rId1"/>
            </p:custDataLst>
            <p:extLst>
              <p:ext uri="{D42A27DB-BD31-4B8C-83A1-F6EECF244321}">
                <p14:modId xmlns:p14="http://schemas.microsoft.com/office/powerpoint/2010/main" val="38598046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60A69FBD-E66C-9DA1-A16A-23198549C16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B149A9-E6EC-9AF4-8905-A617BD4C7E94}"/>
              </a:ext>
            </a:extLst>
          </p:cNvPr>
          <p:cNvSpPr>
            <a:spLocks noGrp="1"/>
          </p:cNvSpPr>
          <p:nvPr>
            <p:ph type="title"/>
          </p:nvPr>
        </p:nvSpPr>
        <p:spPr/>
        <p:txBody>
          <a:bodyPr vert="horz"/>
          <a:lstStyle/>
          <a:p>
            <a:r>
              <a:rPr lang="en-US" dirty="0"/>
              <a:t>Towards a sustainable circular economy </a:t>
            </a:r>
            <a:r>
              <a:rPr lang="de-CH" dirty="0"/>
              <a:t>– </a:t>
            </a:r>
            <a:r>
              <a:rPr lang="de-CH" dirty="0" err="1"/>
              <a:t>Results</a:t>
            </a:r>
            <a:r>
              <a:rPr lang="de-CH" dirty="0"/>
              <a:t> I</a:t>
            </a:r>
          </a:p>
        </p:txBody>
      </p:sp>
      <p:sp>
        <p:nvSpPr>
          <p:cNvPr id="3" name="Text Placeholder 2">
            <a:extLst>
              <a:ext uri="{FF2B5EF4-FFF2-40B4-BE49-F238E27FC236}">
                <a16:creationId xmlns:a16="http://schemas.microsoft.com/office/drawing/2014/main" id="{EF5F058A-BA13-C0B0-57A8-740284613C26}"/>
              </a:ext>
            </a:extLst>
          </p:cNvPr>
          <p:cNvSpPr>
            <a:spLocks noGrp="1"/>
          </p:cNvSpPr>
          <p:nvPr>
            <p:ph type="body" sz="quarter" idx="13"/>
          </p:nvPr>
        </p:nvSpPr>
        <p:spPr/>
        <p:txBody>
          <a:bodyPr/>
          <a:lstStyle/>
          <a:p>
            <a:pPr marL="0" indent="0">
              <a:buNone/>
            </a:pPr>
            <a:r>
              <a:rPr lang="en-US" b="1" dirty="0"/>
              <a:t>Case studies show improvements in the Swiss economy</a:t>
            </a:r>
            <a:r>
              <a:rPr lang="de-CH" b="1" dirty="0"/>
              <a:t>  </a:t>
            </a:r>
          </a:p>
          <a:p>
            <a:pPr marL="0" indent="0">
              <a:buNone/>
            </a:pPr>
            <a:r>
              <a:rPr lang="en-US" dirty="0"/>
              <a:t>We identified and quantified how </a:t>
            </a:r>
            <a:r>
              <a:rPr lang="en-US" dirty="0">
                <a:solidFill>
                  <a:srgbClr val="83D0F5"/>
                </a:solidFill>
              </a:rPr>
              <a:t>resource efficiency </a:t>
            </a:r>
            <a:r>
              <a:rPr lang="en-US" dirty="0"/>
              <a:t>in the Swiss economy can be improved through a sustainable circular economy, both in </a:t>
            </a:r>
            <a:r>
              <a:rPr lang="en-US" dirty="0">
                <a:solidFill>
                  <a:srgbClr val="83D0F5"/>
                </a:solidFill>
              </a:rPr>
              <a:t>terms of resource </a:t>
            </a:r>
            <a:r>
              <a:rPr lang="en-US" dirty="0"/>
              <a:t>use and from a </a:t>
            </a:r>
            <a:r>
              <a:rPr lang="en-US" dirty="0">
                <a:solidFill>
                  <a:srgbClr val="83D0F5"/>
                </a:solidFill>
              </a:rPr>
              <a:t>socio-economic perspective</a:t>
            </a:r>
            <a:r>
              <a:rPr lang="en-US" dirty="0"/>
              <a:t>. To this end, new </a:t>
            </a:r>
            <a:r>
              <a:rPr lang="en-US" dirty="0">
                <a:solidFill>
                  <a:srgbClr val="83D0F5"/>
                </a:solidFill>
              </a:rPr>
              <a:t>indicators</a:t>
            </a:r>
            <a:r>
              <a:rPr lang="en-US" dirty="0"/>
              <a:t> were also developed to </a:t>
            </a:r>
            <a:r>
              <a:rPr lang="en-US" dirty="0">
                <a:solidFill>
                  <a:srgbClr val="83D0F5"/>
                </a:solidFill>
              </a:rPr>
              <a:t>measure</a:t>
            </a:r>
            <a:r>
              <a:rPr lang="en-US" dirty="0"/>
              <a:t> the </a:t>
            </a:r>
            <a:r>
              <a:rPr lang="en-US" dirty="0">
                <a:solidFill>
                  <a:srgbClr val="83D0F5"/>
                </a:solidFill>
              </a:rPr>
              <a:t>environmental and economic sustainability </a:t>
            </a:r>
            <a:r>
              <a:rPr lang="en-US" dirty="0"/>
              <a:t>of </a:t>
            </a:r>
            <a:r>
              <a:rPr lang="en-US" dirty="0">
                <a:solidFill>
                  <a:srgbClr val="83D0F5"/>
                </a:solidFill>
              </a:rPr>
              <a:t>circular-economy</a:t>
            </a:r>
            <a:r>
              <a:rPr lang="en-US" dirty="0"/>
              <a:t> approaches. Case studies on thermal insulation, furniture, textile clothing, and plastics were assessed environmentally and—except for textiles—also analyzed from a socio-economic perspective.</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8CC7C862-1533-9AC5-6F5B-D18EA9573F7F}"/>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E0705CA3-FE37-264D-36DC-7FCAEEED355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75844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E8AE-BD5D-9D7E-947D-5A555642526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6AC7D99-D146-61A7-24AD-9FF03A9EC6A3}"/>
              </a:ext>
            </a:extLst>
          </p:cNvPr>
          <p:cNvGraphicFramePr>
            <a:graphicFrameLocks noChangeAspect="1"/>
          </p:cNvGraphicFramePr>
          <p:nvPr>
            <p:custDataLst>
              <p:tags r:id="rId1"/>
            </p:custDataLst>
            <p:extLst>
              <p:ext uri="{D42A27DB-BD31-4B8C-83A1-F6EECF244321}">
                <p14:modId xmlns:p14="http://schemas.microsoft.com/office/powerpoint/2010/main" val="12655045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66AC7D99-D146-61A7-24AD-9FF03A9EC6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A6F17F-1B1C-C801-E250-14E07A638123}"/>
              </a:ext>
            </a:extLst>
          </p:cNvPr>
          <p:cNvSpPr>
            <a:spLocks noGrp="1"/>
          </p:cNvSpPr>
          <p:nvPr>
            <p:ph type="title"/>
          </p:nvPr>
        </p:nvSpPr>
        <p:spPr/>
        <p:txBody>
          <a:bodyPr vert="horz"/>
          <a:lstStyle/>
          <a:p>
            <a:r>
              <a:rPr lang="en-US" dirty="0"/>
              <a:t>Towards a sustainable circular economy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2215F156-61C3-729E-758D-11DF15585CB5}"/>
              </a:ext>
            </a:extLst>
          </p:cNvPr>
          <p:cNvSpPr>
            <a:spLocks noGrp="1"/>
          </p:cNvSpPr>
          <p:nvPr>
            <p:ph type="body" sz="quarter" idx="13"/>
          </p:nvPr>
        </p:nvSpPr>
        <p:spPr/>
        <p:txBody>
          <a:bodyPr/>
          <a:lstStyle/>
          <a:p>
            <a:pPr marL="0" indent="0">
              <a:buNone/>
            </a:pPr>
            <a:r>
              <a:rPr lang="en-US" b="1" dirty="0"/>
              <a:t>Reduction of environmental impacts in different industries</a:t>
            </a:r>
          </a:p>
          <a:p>
            <a:pPr marL="0" indent="0">
              <a:buNone/>
            </a:pPr>
            <a:r>
              <a:rPr lang="en-US" dirty="0"/>
              <a:t>The results show that in the </a:t>
            </a:r>
            <a:r>
              <a:rPr lang="en-US" dirty="0">
                <a:solidFill>
                  <a:srgbClr val="83D0F5"/>
                </a:solidFill>
              </a:rPr>
              <a:t>thermal-insulation industry</a:t>
            </a:r>
            <a:r>
              <a:rPr lang="en-US" dirty="0"/>
              <a:t>, implementing circular strategies through approaches such as </a:t>
            </a:r>
            <a:r>
              <a:rPr lang="en-US" dirty="0">
                <a:solidFill>
                  <a:srgbClr val="83D0F5"/>
                </a:solidFill>
              </a:rPr>
              <a:t>reduction</a:t>
            </a:r>
            <a:r>
              <a:rPr lang="en-US" dirty="0"/>
              <a:t> and </a:t>
            </a:r>
            <a:r>
              <a:rPr lang="en-US" dirty="0">
                <a:solidFill>
                  <a:srgbClr val="83D0F5"/>
                </a:solidFill>
              </a:rPr>
              <a:t>recycling </a:t>
            </a:r>
            <a:r>
              <a:rPr lang="en-US" dirty="0"/>
              <a:t>offers </a:t>
            </a:r>
            <a:r>
              <a:rPr lang="en-US" dirty="0">
                <a:solidFill>
                  <a:srgbClr val="83D0F5"/>
                </a:solidFill>
              </a:rPr>
              <a:t>the greatest potential for implementation</a:t>
            </a:r>
            <a:r>
              <a:rPr lang="en-US" dirty="0"/>
              <a:t>, both in terms of costs and resource use. In the case of furniture, internal and external factors—such as </a:t>
            </a:r>
            <a:r>
              <a:rPr lang="en-US" dirty="0">
                <a:solidFill>
                  <a:srgbClr val="83D0F5"/>
                </a:solidFill>
              </a:rPr>
              <a:t>modular product design </a:t>
            </a:r>
            <a:r>
              <a:rPr lang="en-US" dirty="0"/>
              <a:t>and </a:t>
            </a:r>
            <a:r>
              <a:rPr lang="en-US" dirty="0">
                <a:solidFill>
                  <a:srgbClr val="83D0F5"/>
                </a:solidFill>
              </a:rPr>
              <a:t>transport distances </a:t>
            </a:r>
            <a:r>
              <a:rPr lang="en-US" dirty="0"/>
              <a:t>for </a:t>
            </a:r>
            <a:r>
              <a:rPr lang="en-US" dirty="0">
                <a:solidFill>
                  <a:srgbClr val="83D0F5"/>
                </a:solidFill>
              </a:rPr>
              <a:t>reuse or refurbishment</a:t>
            </a:r>
            <a:r>
              <a:rPr lang="en-US" dirty="0"/>
              <a:t>—proved to be central to a successful transition in furniture companies. Restoring furniture, including </a:t>
            </a:r>
            <a:r>
              <a:rPr lang="en-US" dirty="0">
                <a:solidFill>
                  <a:srgbClr val="83D0F5"/>
                </a:solidFill>
              </a:rPr>
              <a:t>take-back systems</a:t>
            </a:r>
            <a:r>
              <a:rPr lang="en-US" dirty="0"/>
              <a:t>, and repairing clothes showed the greatest potential for reducing environmental impacts. In addition, we found that </a:t>
            </a:r>
            <a:r>
              <a:rPr lang="en-US" dirty="0">
                <a:solidFill>
                  <a:srgbClr val="83D0F5"/>
                </a:solidFill>
              </a:rPr>
              <a:t>rebound effects </a:t>
            </a:r>
            <a:r>
              <a:rPr lang="en-US" dirty="0"/>
              <a:t>(i.e., money saved being spent on other goods or services) can diminish the positive effects of reduced consumption or longer use of clothing or furniture. A study of the </a:t>
            </a:r>
            <a:r>
              <a:rPr lang="en-US" dirty="0">
                <a:solidFill>
                  <a:srgbClr val="83D0F5"/>
                </a:solidFill>
              </a:rPr>
              <a:t>plastic-packaging industry </a:t>
            </a:r>
            <a:r>
              <a:rPr lang="en-US" dirty="0"/>
              <a:t>revealed that policymakers need to understand </a:t>
            </a:r>
            <a:r>
              <a:rPr lang="en-US" dirty="0">
                <a:solidFill>
                  <a:srgbClr val="83D0F5"/>
                </a:solidFill>
              </a:rPr>
              <a:t>the full spectrum of regulatory solutions</a:t>
            </a:r>
            <a:r>
              <a:rPr lang="en-US" dirty="0"/>
              <a:t> for </a:t>
            </a:r>
            <a:r>
              <a:rPr lang="en-US" dirty="0">
                <a:solidFill>
                  <a:srgbClr val="83D0F5"/>
                </a:solidFill>
              </a:rPr>
              <a:t>removing barriers </a:t>
            </a:r>
            <a:r>
              <a:rPr lang="en-US" dirty="0"/>
              <a:t>to the circular economy and the implications for the various stakeholders. Only in this way can policy steer the transition toward a sustainable circular economy.</a:t>
            </a:r>
          </a:p>
          <a:p>
            <a:pPr marL="0" indent="0">
              <a:buNone/>
            </a:pPr>
            <a:endParaRPr lang="de-CH" dirty="0"/>
          </a:p>
        </p:txBody>
      </p:sp>
      <p:sp>
        <p:nvSpPr>
          <p:cNvPr id="4" name="Slide Number Placeholder 3">
            <a:extLst>
              <a:ext uri="{FF2B5EF4-FFF2-40B4-BE49-F238E27FC236}">
                <a16:creationId xmlns:a16="http://schemas.microsoft.com/office/drawing/2014/main" id="{BB28D636-324F-2939-DB73-8419586FD496}"/>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5543AE18-134C-E62F-8FF3-AE147BC8033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46300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B485-A81A-4888-5C65-508D30243C8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11FA498-3842-7795-F613-BEADF23906C1}"/>
              </a:ext>
            </a:extLst>
          </p:cNvPr>
          <p:cNvGraphicFramePr>
            <a:graphicFrameLocks noChangeAspect="1"/>
          </p:cNvGraphicFramePr>
          <p:nvPr>
            <p:custDataLst>
              <p:tags r:id="rId1"/>
            </p:custDataLst>
            <p:extLst>
              <p:ext uri="{D42A27DB-BD31-4B8C-83A1-F6EECF244321}">
                <p14:modId xmlns:p14="http://schemas.microsoft.com/office/powerpoint/2010/main" val="30510204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411FA498-3842-7795-F613-BEADF23906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9E9E5-DD03-E0E8-6FCC-9185CE3AA26B}"/>
              </a:ext>
            </a:extLst>
          </p:cNvPr>
          <p:cNvSpPr>
            <a:spLocks noGrp="1"/>
          </p:cNvSpPr>
          <p:nvPr>
            <p:ph type="title"/>
          </p:nvPr>
        </p:nvSpPr>
        <p:spPr/>
        <p:txBody>
          <a:bodyPr vert="horz"/>
          <a:lstStyle/>
          <a:p>
            <a:r>
              <a:rPr lang="en-US" dirty="0"/>
              <a:t>Towards a sustainable circular economy </a:t>
            </a:r>
            <a:r>
              <a:rPr lang="de-CH" dirty="0"/>
              <a:t>– </a:t>
            </a:r>
            <a:r>
              <a:rPr lang="de-CH" dirty="0" err="1"/>
              <a:t>Results</a:t>
            </a:r>
            <a:r>
              <a:rPr lang="de-CH" dirty="0"/>
              <a:t> III</a:t>
            </a:r>
          </a:p>
        </p:txBody>
      </p:sp>
      <p:sp>
        <p:nvSpPr>
          <p:cNvPr id="3" name="Text Placeholder 2">
            <a:extLst>
              <a:ext uri="{FF2B5EF4-FFF2-40B4-BE49-F238E27FC236}">
                <a16:creationId xmlns:a16="http://schemas.microsoft.com/office/drawing/2014/main" id="{D8380A83-013C-EDF9-FB8E-2D9AFAD54F81}"/>
              </a:ext>
            </a:extLst>
          </p:cNvPr>
          <p:cNvSpPr>
            <a:spLocks noGrp="1"/>
          </p:cNvSpPr>
          <p:nvPr>
            <p:ph type="body" sz="quarter" idx="13"/>
          </p:nvPr>
        </p:nvSpPr>
        <p:spPr/>
        <p:txBody>
          <a:bodyPr/>
          <a:lstStyle/>
          <a:p>
            <a:pPr marL="0" indent="0">
              <a:buNone/>
            </a:pPr>
            <a:r>
              <a:rPr lang="en-US" b="1" dirty="0"/>
              <a:t>Innovations and organizational aspects on the path to a circular economy</a:t>
            </a:r>
          </a:p>
          <a:p>
            <a:pPr marL="0" indent="0">
              <a:buNone/>
            </a:pPr>
            <a:r>
              <a:rPr lang="en-US" dirty="0"/>
              <a:t>The analysis of building and restructuring value chains toward a sustainable circular economy showed that </a:t>
            </a:r>
            <a:r>
              <a:rPr lang="en-US" dirty="0">
                <a:solidFill>
                  <a:srgbClr val="83D0F5"/>
                </a:solidFill>
              </a:rPr>
              <a:t>disruptive circular innovations</a:t>
            </a:r>
            <a:r>
              <a:rPr lang="en-US" dirty="0"/>
              <a:t>—such as </a:t>
            </a:r>
            <a:r>
              <a:rPr lang="en-US" dirty="0">
                <a:solidFill>
                  <a:srgbClr val="83D0F5"/>
                </a:solidFill>
              </a:rPr>
              <a:t>design-for-disassembly concepts </a:t>
            </a:r>
            <a:r>
              <a:rPr lang="en-US" dirty="0"/>
              <a:t>in the </a:t>
            </a:r>
            <a:r>
              <a:rPr lang="en-US" dirty="0">
                <a:solidFill>
                  <a:srgbClr val="83D0F5"/>
                </a:solidFill>
              </a:rPr>
              <a:t>construction sector </a:t>
            </a:r>
            <a:r>
              <a:rPr lang="en-US" dirty="0"/>
              <a:t>or </a:t>
            </a:r>
            <a:r>
              <a:rPr lang="en-US" dirty="0">
                <a:solidFill>
                  <a:srgbClr val="83D0F5"/>
                </a:solidFill>
              </a:rPr>
              <a:t>enzymatic recycling for plastics and textiles</a:t>
            </a:r>
            <a:r>
              <a:rPr lang="en-US" dirty="0"/>
              <a:t>—play an important role for companies, alongside organizational aspects (interdependencies among stakeholders and the joint </a:t>
            </a:r>
            <a:r>
              <a:rPr lang="en-US" dirty="0">
                <a:solidFill>
                  <a:srgbClr val="83D0F5"/>
                </a:solidFill>
              </a:rPr>
              <a:t>redesign of established value chains</a:t>
            </a:r>
            <a:r>
              <a:rPr lang="en-US" dirty="0"/>
              <a:t>).</a:t>
            </a:r>
            <a:endParaRPr lang="de-CH" dirty="0"/>
          </a:p>
          <a:p>
            <a:pPr marL="0" indent="0">
              <a:buNone/>
            </a:pPr>
            <a:r>
              <a:rPr lang="de-CH" dirty="0"/>
              <a:t> </a:t>
            </a:r>
          </a:p>
          <a:p>
            <a:pPr marL="0" indent="0">
              <a:buNone/>
            </a:pPr>
            <a:r>
              <a:rPr lang="en-US" b="1" dirty="0"/>
              <a:t>Economic, environmental, and social aspects</a:t>
            </a:r>
          </a:p>
          <a:p>
            <a:pPr marL="0" indent="0">
              <a:buNone/>
            </a:pPr>
            <a:r>
              <a:rPr lang="en-US" dirty="0"/>
              <a:t>Overall, it is crucial for policymakers, when transitioning to a circular economy, to give adequate consideration to economic, environmental, and social aspects—alongside the conceptual criterion of material circularity, which indicates what share of materials circulates in closed loops.</a:t>
            </a:r>
            <a:endParaRPr lang="de-CH" dirty="0"/>
          </a:p>
        </p:txBody>
      </p:sp>
      <p:sp>
        <p:nvSpPr>
          <p:cNvPr id="4" name="Slide Number Placeholder 3">
            <a:extLst>
              <a:ext uri="{FF2B5EF4-FFF2-40B4-BE49-F238E27FC236}">
                <a16:creationId xmlns:a16="http://schemas.microsoft.com/office/drawing/2014/main" id="{0E2A59B1-D121-40FB-6163-912BCD8CE6A6}"/>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D5BA8EC2-43EC-097B-D3EF-CDF8AEA77DB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64796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Focus Circular Economy</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6726115" y="1808163"/>
            <a:ext cx="4986460" cy="4213225"/>
          </a:xfrm>
        </p:spPr>
        <p:txBody>
          <a:bodyPr/>
          <a:lstStyle/>
          <a:p>
            <a:pPr marL="0" indent="0">
              <a:buNone/>
            </a:pPr>
            <a:r>
              <a:rPr lang="en-US" dirty="0"/>
              <a:t>“The circular economy is widely discussed—but is it really sustainable? Various projects within NFP 73 investigated this question, and their findings were brought together in this thematic synthesis.”</a:t>
            </a:r>
          </a:p>
          <a:p>
            <a:pPr marL="0" indent="0">
              <a:buNone/>
            </a:pPr>
            <a:r>
              <a:rPr lang="de-CH" dirty="0"/>
              <a:t>NFP 73, </a:t>
            </a:r>
            <a:r>
              <a:rPr lang="en-GB" dirty="0"/>
              <a:t>Circular Economy</a:t>
            </a:r>
          </a:p>
          <a:p>
            <a:pPr marL="0" indent="0">
              <a:buNone/>
            </a:pPr>
            <a:br>
              <a:rPr lang="en-GB" dirty="0"/>
            </a:br>
            <a:endParaRPr lang="en-GB" dirty="0"/>
          </a:p>
          <a:p>
            <a:pPr marL="0" indent="0">
              <a:buNone/>
            </a:pP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6" name="object 4">
            <a:extLst>
              <a:ext uri="{FF2B5EF4-FFF2-40B4-BE49-F238E27FC236}">
                <a16:creationId xmlns:a16="http://schemas.microsoft.com/office/drawing/2014/main" id="{367EBC4D-BB4D-F538-302E-E60377A06B5D}"/>
              </a:ext>
            </a:extLst>
          </p:cNvPr>
          <p:cNvPicPr/>
          <p:nvPr/>
        </p:nvPicPr>
        <p:blipFill>
          <a:blip r:embed="rId2" cstate="print"/>
          <a:stretch>
            <a:fillRect/>
          </a:stretch>
        </p:blipFill>
        <p:spPr>
          <a:xfrm>
            <a:off x="479424" y="1808163"/>
            <a:ext cx="5859829" cy="4213224"/>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17B4-8FC4-C1F6-592D-B850403B01B4}"/>
              </a:ext>
            </a:extLst>
          </p:cNvPr>
          <p:cNvSpPr>
            <a:spLocks noGrp="1"/>
          </p:cNvSpPr>
          <p:nvPr>
            <p:ph type="title"/>
          </p:nvPr>
        </p:nvSpPr>
        <p:spPr/>
        <p:txBody>
          <a:bodyPr/>
          <a:lstStyle/>
          <a:p>
            <a:r>
              <a:rPr lang="de-CH" dirty="0"/>
              <a:t>Laboratory </a:t>
            </a:r>
            <a:r>
              <a:rPr lang="de-CH" dirty="0" err="1"/>
              <a:t>for</a:t>
            </a:r>
            <a:r>
              <a:rPr lang="de-CH" dirty="0"/>
              <a:t> </a:t>
            </a:r>
            <a:r>
              <a:rPr lang="de-CH" dirty="0" err="1"/>
              <a:t>circular</a:t>
            </a:r>
            <a:r>
              <a:rPr lang="de-CH" dirty="0"/>
              <a:t> </a:t>
            </a:r>
            <a:r>
              <a:rPr lang="de-CH" dirty="0" err="1"/>
              <a:t>economy</a:t>
            </a:r>
            <a:endParaRPr lang="de-CH" dirty="0"/>
          </a:p>
        </p:txBody>
      </p:sp>
      <p:sp>
        <p:nvSpPr>
          <p:cNvPr id="3" name="Text Placeholder 2">
            <a:extLst>
              <a:ext uri="{FF2B5EF4-FFF2-40B4-BE49-F238E27FC236}">
                <a16:creationId xmlns:a16="http://schemas.microsoft.com/office/drawing/2014/main" id="{7792F34F-A1EC-7C03-0519-4213EBCA33BE}"/>
              </a:ext>
            </a:extLst>
          </p:cNvPr>
          <p:cNvSpPr>
            <a:spLocks noGrp="1"/>
          </p:cNvSpPr>
          <p:nvPr>
            <p:ph type="body" sz="quarter" idx="13"/>
          </p:nvPr>
        </p:nvSpPr>
        <p:spPr>
          <a:xfrm>
            <a:off x="479424" y="1808163"/>
            <a:ext cx="5075759" cy="4213225"/>
          </a:xfrm>
        </p:spPr>
        <p:txBody>
          <a:bodyPr/>
          <a:lstStyle/>
          <a:p>
            <a:pPr marL="0" indent="0">
              <a:buNone/>
            </a:pPr>
            <a:r>
              <a:rPr lang="en-US" dirty="0"/>
              <a:t>“With this interdisciplinary research project, we sought to demonstrate under which </a:t>
            </a:r>
            <a:r>
              <a:rPr lang="en-US" b="1" dirty="0"/>
              <a:t>business</a:t>
            </a:r>
            <a:r>
              <a:rPr lang="en-US" dirty="0"/>
              <a:t>, </a:t>
            </a:r>
            <a:r>
              <a:rPr lang="en-US" b="1" dirty="0"/>
              <a:t>legal, political, environmental</a:t>
            </a:r>
            <a:r>
              <a:rPr lang="en-US" dirty="0"/>
              <a:t>, and </a:t>
            </a:r>
            <a:r>
              <a:rPr lang="en-US" b="1" dirty="0"/>
              <a:t>technical</a:t>
            </a:r>
            <a:r>
              <a:rPr lang="en-US" dirty="0"/>
              <a:t> conditions sustainable economic activity in the form of a circular economy can be both environmentally sound and economically profitable.”</a:t>
            </a:r>
            <a:br>
              <a:rPr lang="en-US" dirty="0"/>
            </a:br>
            <a:endParaRPr lang="en-US" dirty="0"/>
          </a:p>
          <a:p>
            <a:pPr marL="0" indent="0">
              <a:buNone/>
            </a:pPr>
            <a:r>
              <a:rPr lang="de-CH" dirty="0"/>
              <a:t>Prof. Dr. Karolin Frankenberger, Project </a:t>
            </a:r>
            <a:r>
              <a:rPr lang="de-CH" dirty="0" err="1"/>
              <a:t>lead</a:t>
            </a:r>
            <a:r>
              <a:rPr lang="de-CH" dirty="0"/>
              <a:t>, Laboratory </a:t>
            </a:r>
            <a:r>
              <a:rPr lang="de-CH" dirty="0" err="1"/>
              <a:t>for</a:t>
            </a:r>
            <a:r>
              <a:rPr lang="de-CH" dirty="0"/>
              <a:t> </a:t>
            </a:r>
            <a:r>
              <a:rPr lang="de-CH" dirty="0" err="1"/>
              <a:t>circular</a:t>
            </a:r>
            <a:r>
              <a:rPr lang="de-CH" dirty="0"/>
              <a:t> </a:t>
            </a:r>
            <a:r>
              <a:rPr lang="de-CH" dirty="0" err="1"/>
              <a:t>economy</a:t>
            </a:r>
            <a:br>
              <a:rPr lang="de-CH" dirty="0"/>
            </a:br>
            <a:endParaRPr lang="de-CH" dirty="0"/>
          </a:p>
          <a:p>
            <a:pPr marL="0" indent="0" algn="r">
              <a:buNone/>
            </a:pPr>
            <a:endParaRPr lang="de-CH" dirty="0"/>
          </a:p>
          <a:p>
            <a:pPr marL="0" indent="0" algn="r">
              <a:buNone/>
            </a:pPr>
            <a:br>
              <a:rPr lang="de-CH" dirty="0"/>
            </a:br>
            <a:endParaRPr lang="de-CH" dirty="0"/>
          </a:p>
          <a:p>
            <a:pPr marL="0" indent="0" algn="r">
              <a:buNone/>
            </a:pP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F703CE1F-5BAA-577B-4B5A-04702065E4F2}"/>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797A21C6-DF7E-7DF5-F7A1-1FD3AF63B55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9" name="Picture 8" descr="A wall with boxes stacked on top of it&#10;&#10;AI-generated content may be incorrect.">
            <a:extLst>
              <a:ext uri="{FF2B5EF4-FFF2-40B4-BE49-F238E27FC236}">
                <a16:creationId xmlns:a16="http://schemas.microsoft.com/office/drawing/2014/main" id="{AEAC978D-8833-5BAC-1A8E-7E6834AC59D3}"/>
              </a:ext>
            </a:extLst>
          </p:cNvPr>
          <p:cNvPicPr>
            <a:picLocks noChangeAspect="1"/>
          </p:cNvPicPr>
          <p:nvPr/>
        </p:nvPicPr>
        <p:blipFill>
          <a:blip r:embed="rId2">
            <a:extLst>
              <a:ext uri="{28A0092B-C50C-407E-A947-70E740481C1C}">
                <a14:useLocalDpi xmlns:a14="http://schemas.microsoft.com/office/drawing/2010/main" val="0"/>
              </a:ext>
            </a:extLst>
          </a:blip>
          <a:srcRect l="2756"/>
          <a:stretch>
            <a:fillRect/>
          </a:stretch>
        </p:blipFill>
        <p:spPr>
          <a:xfrm>
            <a:off x="5724939" y="1808163"/>
            <a:ext cx="5987636" cy="4213225"/>
          </a:xfrm>
          <a:prstGeom prst="rect">
            <a:avLst/>
          </a:prstGeom>
        </p:spPr>
      </p:pic>
    </p:spTree>
    <p:extLst>
      <p:ext uri="{BB962C8B-B14F-4D97-AF65-F5344CB8AC3E}">
        <p14:creationId xmlns:p14="http://schemas.microsoft.com/office/powerpoint/2010/main" val="895166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3E37-0EB9-8768-7F82-2A7CC5C56F62}"/>
              </a:ext>
            </a:extLst>
          </p:cNvPr>
          <p:cNvSpPr>
            <a:spLocks noGrp="1"/>
          </p:cNvSpPr>
          <p:nvPr>
            <p:ph type="title"/>
          </p:nvPr>
        </p:nvSpPr>
        <p:spPr/>
        <p:txBody>
          <a:bodyPr/>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a:t>
            </a:r>
            <a:r>
              <a:rPr lang="de-CH" dirty="0" err="1"/>
              <a:t>Assignments</a:t>
            </a:r>
            <a:endParaRPr lang="de-CH" dirty="0"/>
          </a:p>
        </p:txBody>
      </p:sp>
      <p:sp>
        <p:nvSpPr>
          <p:cNvPr id="3" name="Text Placeholder 2">
            <a:extLst>
              <a:ext uri="{FF2B5EF4-FFF2-40B4-BE49-F238E27FC236}">
                <a16:creationId xmlns:a16="http://schemas.microsoft.com/office/drawing/2014/main" id="{0189F5AB-3A12-6DD9-F8D3-17B683B51813}"/>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en-US" dirty="0"/>
              <a:t>How large is the </a:t>
            </a:r>
            <a:r>
              <a:rPr lang="en-US" b="1" dirty="0"/>
              <a:t>share of the circular economy </a:t>
            </a:r>
            <a:r>
              <a:rPr lang="en-US" dirty="0"/>
              <a:t>in Switzerland at present?</a:t>
            </a:r>
          </a:p>
          <a:p>
            <a:pPr marL="342900" indent="-342900">
              <a:lnSpc>
                <a:spcPct val="107000"/>
              </a:lnSpc>
              <a:spcAft>
                <a:spcPts val="400"/>
              </a:spcAft>
              <a:buFont typeface="+mj-lt"/>
              <a:buAutoNum type="arabicPeriod"/>
            </a:pPr>
            <a:r>
              <a:rPr lang="en-US" dirty="0"/>
              <a:t>Why is it </a:t>
            </a:r>
            <a:r>
              <a:rPr lang="en-US" b="1" dirty="0"/>
              <a:t>not </a:t>
            </a:r>
            <a:r>
              <a:rPr lang="en-US" dirty="0"/>
              <a:t>always </a:t>
            </a:r>
            <a:r>
              <a:rPr lang="en-US" b="1" dirty="0"/>
              <a:t>sensible</a:t>
            </a:r>
            <a:r>
              <a:rPr lang="en-US" dirty="0"/>
              <a:t> to </a:t>
            </a:r>
            <a:r>
              <a:rPr lang="en-US" b="1" dirty="0"/>
              <a:t>use devices for as long as possible</a:t>
            </a:r>
            <a:r>
              <a:rPr lang="en-US" dirty="0"/>
              <a:t>? Examples?</a:t>
            </a:r>
          </a:p>
          <a:p>
            <a:pPr marL="342900" indent="-342900">
              <a:lnSpc>
                <a:spcPct val="107000"/>
              </a:lnSpc>
              <a:spcAft>
                <a:spcPts val="400"/>
              </a:spcAft>
              <a:buFont typeface="+mj-lt"/>
              <a:buAutoNum type="arabicPeriod"/>
            </a:pPr>
            <a:r>
              <a:rPr lang="en-US" dirty="0"/>
              <a:t>Which </a:t>
            </a:r>
            <a:r>
              <a:rPr lang="en-US" b="1" dirty="0"/>
              <a:t>sector </a:t>
            </a:r>
            <a:r>
              <a:rPr lang="en-US" dirty="0"/>
              <a:t>can enable the </a:t>
            </a:r>
            <a:r>
              <a:rPr lang="en-US" b="1" dirty="0"/>
              <a:t>greatest ecological benefits </a:t>
            </a:r>
            <a:r>
              <a:rPr lang="en-US" dirty="0"/>
              <a:t>in the transition to a circular economy?</a:t>
            </a:r>
          </a:p>
          <a:p>
            <a:pPr marL="342900" indent="-342900">
              <a:lnSpc>
                <a:spcPct val="107000"/>
              </a:lnSpc>
              <a:spcAft>
                <a:spcPts val="400"/>
              </a:spcAft>
              <a:buFont typeface="+mj-lt"/>
              <a:buAutoNum type="arabicPeriod"/>
            </a:pPr>
            <a:r>
              <a:rPr lang="en-US" dirty="0"/>
              <a:t>How do </a:t>
            </a:r>
            <a:r>
              <a:rPr lang="en-US" b="1" dirty="0"/>
              <a:t>business models </a:t>
            </a:r>
            <a:r>
              <a:rPr lang="en-US" dirty="0"/>
              <a:t>need to be </a:t>
            </a:r>
            <a:r>
              <a:rPr lang="en-US" b="1" dirty="0"/>
              <a:t>further developed </a:t>
            </a:r>
            <a:r>
              <a:rPr lang="en-US" dirty="0"/>
              <a:t>for a circular economy?</a:t>
            </a:r>
            <a:endParaRPr lang="de-CH" sz="1800" dirty="0"/>
          </a:p>
          <a:p>
            <a:pPr marL="0" indent="0">
              <a:lnSpc>
                <a:spcPct val="107000"/>
              </a:lnSpc>
              <a:spcAft>
                <a:spcPts val="400"/>
              </a:spcAft>
              <a:buNone/>
            </a:pPr>
            <a:endParaRPr lang="de-CH" sz="1800"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r>
              <a:rPr lang="de-CH" sz="1800" b="1" dirty="0"/>
              <a:t>Wissensquellen</a:t>
            </a:r>
            <a:endParaRPr lang="de-CH" sz="1800" dirty="0"/>
          </a:p>
          <a:p>
            <a:pPr marL="0" indent="0" algn="l">
              <a:buNone/>
            </a:pPr>
            <a:r>
              <a:rPr lang="de-CH" sz="1600" dirty="0">
                <a:hlinkClick r:id="rId2"/>
              </a:rPr>
              <a:t>Laboratory </a:t>
            </a:r>
            <a:r>
              <a:rPr lang="de-CH" sz="1600" dirty="0" err="1">
                <a:hlinkClick r:id="rId2"/>
              </a:rPr>
              <a:t>for</a:t>
            </a:r>
            <a:r>
              <a:rPr lang="de-CH" sz="1600" dirty="0">
                <a:hlinkClick r:id="rId2"/>
              </a:rPr>
              <a:t> </a:t>
            </a:r>
            <a:r>
              <a:rPr lang="de-CH" sz="1600" dirty="0" err="1">
                <a:hlinkClick r:id="rId2"/>
              </a:rPr>
              <a:t>circular</a:t>
            </a:r>
            <a:r>
              <a:rPr lang="de-CH" sz="1600" dirty="0">
                <a:hlinkClick r:id="rId2"/>
              </a:rPr>
              <a:t> </a:t>
            </a:r>
            <a:r>
              <a:rPr lang="de-CH" sz="1600" dirty="0" err="1">
                <a:hlinkClick r:id="rId2"/>
              </a:rPr>
              <a:t>economy</a:t>
            </a:r>
            <a:r>
              <a:rPr lang="de-CH" sz="1600" dirty="0">
                <a:hlinkClick r:id="rId2"/>
              </a:rPr>
              <a:t> </a:t>
            </a:r>
            <a:r>
              <a:rPr lang="de-CH" sz="1600" dirty="0"/>
              <a:t>(Website NFP 73)</a:t>
            </a:r>
          </a:p>
          <a:p>
            <a:pPr marL="0" indent="0">
              <a:lnSpc>
                <a:spcPct val="107000"/>
              </a:lnSpc>
              <a:spcAft>
                <a:spcPts val="400"/>
              </a:spcAft>
              <a:buNone/>
            </a:pPr>
            <a:r>
              <a:rPr lang="de-CH" sz="1600" dirty="0">
                <a:hlinkClick r:id="rId3"/>
              </a:rPr>
              <a:t>Long-term </a:t>
            </a:r>
            <a:r>
              <a:rPr lang="de-CH" sz="1600" dirty="0" err="1">
                <a:hlinkClick r:id="rId3"/>
              </a:rPr>
              <a:t>thinking</a:t>
            </a:r>
            <a:r>
              <a:rPr lang="de-CH" sz="1600" dirty="0">
                <a:hlinkClick r:id="rId3"/>
              </a:rPr>
              <a:t> </a:t>
            </a:r>
            <a:r>
              <a:rPr lang="de-CH" sz="1600" dirty="0" err="1">
                <a:hlinkClick r:id="rId3"/>
              </a:rPr>
              <a:t>facilitates</a:t>
            </a:r>
            <a:r>
              <a:rPr lang="de-CH" sz="1600" dirty="0">
                <a:hlinkClick r:id="rId3"/>
              </a:rPr>
              <a:t> a </a:t>
            </a:r>
            <a:r>
              <a:rPr lang="de-CH" sz="1600" dirty="0" err="1">
                <a:hlinkClick r:id="rId3"/>
              </a:rPr>
              <a:t>circular</a:t>
            </a:r>
            <a:r>
              <a:rPr lang="de-CH" sz="1600" dirty="0">
                <a:hlinkClick r:id="rId3"/>
              </a:rPr>
              <a:t> </a:t>
            </a:r>
            <a:r>
              <a:rPr lang="de-CH" sz="1600" dirty="0" err="1">
                <a:hlinkClick r:id="rId3"/>
              </a:rPr>
              <a:t>economy</a:t>
            </a:r>
            <a:r>
              <a:rPr lang="de-CH" sz="1600" dirty="0">
                <a:hlinkClick r:id="rId3"/>
              </a:rPr>
              <a:t>  </a:t>
            </a:r>
            <a:r>
              <a:rPr lang="de-CH" sz="1600" dirty="0"/>
              <a:t>(Video)</a:t>
            </a:r>
          </a:p>
          <a:p>
            <a:pPr marL="0" indent="0">
              <a:lnSpc>
                <a:spcPct val="107000"/>
              </a:lnSpc>
              <a:spcAft>
                <a:spcPts val="400"/>
              </a:spcAft>
              <a:buNone/>
            </a:pPr>
            <a:r>
              <a:rPr lang="de-CH" sz="1600" dirty="0">
                <a:hlinkClick r:id="rId4"/>
              </a:rPr>
              <a:t>Laboratory for </a:t>
            </a:r>
            <a:r>
              <a:rPr lang="de-CH" sz="1600" dirty="0" err="1">
                <a:hlinkClick r:id="rId4"/>
              </a:rPr>
              <a:t>circular</a:t>
            </a:r>
            <a:r>
              <a:rPr lang="de-CH" sz="1600" dirty="0">
                <a:hlinkClick r:id="rId4"/>
              </a:rPr>
              <a:t> </a:t>
            </a:r>
            <a:r>
              <a:rPr lang="de-CH" sz="1600" dirty="0" err="1">
                <a:hlinkClick r:id="rId4"/>
              </a:rPr>
              <a:t>economy</a:t>
            </a:r>
            <a:r>
              <a:rPr lang="de-CH" sz="1600" dirty="0"/>
              <a:t> (Wissenschaftlicher Vortrag)</a:t>
            </a:r>
          </a:p>
          <a:p>
            <a:endParaRPr lang="de-CH" dirty="0"/>
          </a:p>
        </p:txBody>
      </p:sp>
      <p:sp>
        <p:nvSpPr>
          <p:cNvPr id="4" name="Slide Number Placeholder 3">
            <a:extLst>
              <a:ext uri="{FF2B5EF4-FFF2-40B4-BE49-F238E27FC236}">
                <a16:creationId xmlns:a16="http://schemas.microsoft.com/office/drawing/2014/main" id="{B13150AD-B09A-3E6C-1492-A3B6C5EA67B6}"/>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8DA70768-A187-E458-1D13-99F567D66725}"/>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81484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25F256F-C315-3A3A-1E2D-03D757098356}"/>
              </a:ext>
            </a:extLst>
          </p:cNvPr>
          <p:cNvGraphicFramePr>
            <a:graphicFrameLocks noChangeAspect="1"/>
          </p:cNvGraphicFramePr>
          <p:nvPr>
            <p:custDataLst>
              <p:tags r:id="rId1"/>
            </p:custDataLst>
            <p:extLst>
              <p:ext uri="{D42A27DB-BD31-4B8C-83A1-F6EECF244321}">
                <p14:modId xmlns:p14="http://schemas.microsoft.com/office/powerpoint/2010/main" val="1085754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C25F256F-C315-3A3A-1E2D-03D75709835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7F4281-03CB-E9C6-D875-50E10F3BC9F7}"/>
              </a:ext>
            </a:extLst>
          </p:cNvPr>
          <p:cNvSpPr>
            <a:spLocks noGrp="1"/>
          </p:cNvSpPr>
          <p:nvPr>
            <p:ph type="title"/>
          </p:nvPr>
        </p:nvSpPr>
        <p:spPr/>
        <p:txBody>
          <a:bodyPr vert="horz"/>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Background</a:t>
            </a:r>
          </a:p>
        </p:txBody>
      </p:sp>
      <p:sp>
        <p:nvSpPr>
          <p:cNvPr id="3" name="Slide Number Placeholder 2">
            <a:extLst>
              <a:ext uri="{FF2B5EF4-FFF2-40B4-BE49-F238E27FC236}">
                <a16:creationId xmlns:a16="http://schemas.microsoft.com/office/drawing/2014/main" id="{F0457F7B-28F7-9B86-39A7-778E44CDDA53}"/>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4" name="Text Placeholder 3">
            <a:extLst>
              <a:ext uri="{FF2B5EF4-FFF2-40B4-BE49-F238E27FC236}">
                <a16:creationId xmlns:a16="http://schemas.microsoft.com/office/drawing/2014/main" id="{E4715D64-EE66-CEAA-7BC5-D0B966DA336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DA899A0-7954-E80C-84A6-0BC334EEC0A8}"/>
              </a:ext>
            </a:extLst>
          </p:cNvPr>
          <p:cNvSpPr>
            <a:spLocks noGrp="1"/>
          </p:cNvSpPr>
          <p:nvPr>
            <p:ph type="body" sz="quarter" idx="13"/>
          </p:nvPr>
        </p:nvSpPr>
        <p:spPr>
          <a:xfrm>
            <a:off x="479426" y="2565400"/>
            <a:ext cx="7694996" cy="3455988"/>
          </a:xfrm>
        </p:spPr>
        <p:txBody>
          <a:bodyPr/>
          <a:lstStyle/>
          <a:p>
            <a:r>
              <a:rPr lang="en-US" b="1" dirty="0"/>
              <a:t>Today’s economic system </a:t>
            </a:r>
            <a:r>
              <a:rPr lang="en-US" dirty="0"/>
              <a:t>is largely based on a </a:t>
            </a:r>
            <a:r>
              <a:rPr lang="en-US" b="1" dirty="0"/>
              <a:t>linear model</a:t>
            </a:r>
            <a:r>
              <a:rPr lang="en-US" dirty="0"/>
              <a:t>. The consequences are </a:t>
            </a:r>
            <a:r>
              <a:rPr lang="en-US" b="1" dirty="0"/>
              <a:t>waste generation </a:t>
            </a:r>
            <a:r>
              <a:rPr lang="en-US" dirty="0"/>
              <a:t>and the </a:t>
            </a:r>
            <a:r>
              <a:rPr lang="en-US" b="1" dirty="0"/>
              <a:t>overuse of natural resources</a:t>
            </a:r>
            <a:r>
              <a:rPr lang="en-US" dirty="0"/>
              <a:t>. The circular economy—</a:t>
            </a:r>
            <a:r>
              <a:rPr lang="en-US" i="1" dirty="0"/>
              <a:t>an economic system in which products, components, and materials are kept in use at their highest value for as long as possible</a:t>
            </a:r>
            <a:r>
              <a:rPr lang="en-US" dirty="0"/>
              <a:t>—is an important lever for solving our environmental problems. However, the widespread introduction of a circular economy faces social obstacles: according to studies, only </a:t>
            </a:r>
            <a:r>
              <a:rPr lang="en-US" b="1" dirty="0"/>
              <a:t>8.6% </a:t>
            </a:r>
            <a:r>
              <a:rPr lang="en-US" dirty="0"/>
              <a:t>of our economic activities meet the relevant requirements, meaning that the Circularity Gap Report 2021 points to a huge </a:t>
            </a:r>
            <a:r>
              <a:rPr lang="en-US" b="1" dirty="0"/>
              <a:t>circularity gap.</a:t>
            </a:r>
            <a:endParaRPr lang="en-GB" dirty="0"/>
          </a:p>
          <a:p>
            <a:pPr marL="0" indent="0">
              <a:buNone/>
            </a:pPr>
            <a:endParaRPr lang="de-CH" dirty="0"/>
          </a:p>
        </p:txBody>
      </p:sp>
      <p:sp>
        <p:nvSpPr>
          <p:cNvPr id="6" name="Text Placeholder 5">
            <a:extLst>
              <a:ext uri="{FF2B5EF4-FFF2-40B4-BE49-F238E27FC236}">
                <a16:creationId xmlns:a16="http://schemas.microsoft.com/office/drawing/2014/main" id="{E265A313-5A6C-65B2-8716-551DA094E60C}"/>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F891DB8C-D144-B49D-CB9F-974F145919E2}"/>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8" name="object 7">
            <a:extLst>
              <a:ext uri="{FF2B5EF4-FFF2-40B4-BE49-F238E27FC236}">
                <a16:creationId xmlns:a16="http://schemas.microsoft.com/office/drawing/2014/main" id="{9229C6A0-E69D-055E-FAEC-CE550E36BA47}"/>
              </a:ext>
            </a:extLst>
          </p:cNvPr>
          <p:cNvPicPr>
            <a:picLocks noGrp="1"/>
          </p:cNvPicPr>
          <p:nvPr>
            <p:ph type="pic" sz="quarter" idx="16"/>
          </p:nvPr>
        </p:nvPicPr>
        <p:blipFill>
          <a:blip r:embed="rId5" cstate="print"/>
          <a:srcRect l="26964" r="26964"/>
          <a:stretch>
            <a:fillRect/>
          </a:stretch>
        </p:blipFill>
        <p:spPr>
          <a:prstGeom prst="rect">
            <a:avLst/>
          </a:prstGeom>
        </p:spPr>
      </p:pic>
    </p:spTree>
    <p:extLst>
      <p:ext uri="{BB962C8B-B14F-4D97-AF65-F5344CB8AC3E}">
        <p14:creationId xmlns:p14="http://schemas.microsoft.com/office/powerpoint/2010/main" val="4034670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9461-A7E2-A3DE-9EBA-6F0331A932F4}"/>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5F51D66-FEAE-3072-FFB4-BBAE52BF23C0}"/>
              </a:ext>
            </a:extLst>
          </p:cNvPr>
          <p:cNvGraphicFramePr>
            <a:graphicFrameLocks noChangeAspect="1"/>
          </p:cNvGraphicFramePr>
          <p:nvPr>
            <p:custDataLst>
              <p:tags r:id="rId1"/>
            </p:custDataLst>
            <p:extLst>
              <p:ext uri="{D42A27DB-BD31-4B8C-83A1-F6EECF244321}">
                <p14:modId xmlns:p14="http://schemas.microsoft.com/office/powerpoint/2010/main" val="6440722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B5F51D66-FEAE-3072-FFB4-BBAE52BF23C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A5941-BF3A-B5F5-55E9-30E6243CB070}"/>
              </a:ext>
            </a:extLst>
          </p:cNvPr>
          <p:cNvSpPr>
            <a:spLocks noGrp="1"/>
          </p:cNvSpPr>
          <p:nvPr>
            <p:ph type="title"/>
          </p:nvPr>
        </p:nvSpPr>
        <p:spPr/>
        <p:txBody>
          <a:bodyPr vert="horz"/>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a:t>
            </a:r>
            <a:r>
              <a:rPr lang="de-CH" dirty="0" err="1"/>
              <a:t>Aim</a:t>
            </a:r>
            <a:endParaRPr lang="de-CH" dirty="0"/>
          </a:p>
        </p:txBody>
      </p:sp>
      <p:sp>
        <p:nvSpPr>
          <p:cNvPr id="3" name="Slide Number Placeholder 2">
            <a:extLst>
              <a:ext uri="{FF2B5EF4-FFF2-40B4-BE49-F238E27FC236}">
                <a16:creationId xmlns:a16="http://schemas.microsoft.com/office/drawing/2014/main" id="{13D83C94-6DA5-6911-7E88-BF807284D9A1}"/>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4" name="Text Placeholder 3">
            <a:extLst>
              <a:ext uri="{FF2B5EF4-FFF2-40B4-BE49-F238E27FC236}">
                <a16:creationId xmlns:a16="http://schemas.microsoft.com/office/drawing/2014/main" id="{6A0F0CE8-8F3A-80B6-377C-E16E58689AF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D9C6E10-4736-F09E-D593-C0AFE9A772C9}"/>
              </a:ext>
            </a:extLst>
          </p:cNvPr>
          <p:cNvSpPr>
            <a:spLocks noGrp="1"/>
          </p:cNvSpPr>
          <p:nvPr>
            <p:ph type="body" sz="quarter" idx="13"/>
          </p:nvPr>
        </p:nvSpPr>
        <p:spPr>
          <a:xfrm>
            <a:off x="479426" y="2565400"/>
            <a:ext cx="11233148" cy="3455988"/>
          </a:xfrm>
        </p:spPr>
        <p:txBody>
          <a:bodyPr/>
          <a:lstStyle/>
          <a:p>
            <a:r>
              <a:rPr lang="en-US" dirty="0"/>
              <a:t>The aim of this inter- and transdisciplinary project was to develop </a:t>
            </a:r>
            <a:r>
              <a:rPr lang="en-US" b="1" dirty="0"/>
              <a:t>guiding principles </a:t>
            </a:r>
            <a:r>
              <a:rPr lang="en-US" dirty="0"/>
              <a:t>to support </a:t>
            </a:r>
            <a:r>
              <a:rPr lang="en-US" b="1" dirty="0"/>
              <a:t>companies in the Swiss economy </a:t>
            </a:r>
            <a:r>
              <a:rPr lang="en-US" dirty="0"/>
              <a:t>in </a:t>
            </a:r>
            <a:r>
              <a:rPr lang="en-US" b="1" dirty="0"/>
              <a:t>successfully introducing </a:t>
            </a:r>
            <a:r>
              <a:rPr lang="en-US" dirty="0"/>
              <a:t>a </a:t>
            </a:r>
            <a:r>
              <a:rPr lang="en-US" b="1" dirty="0"/>
              <a:t>sustainable circular economy</a:t>
            </a:r>
            <a:r>
              <a:rPr lang="en-US" dirty="0"/>
              <a:t>. To this end, we worked with six large and small partner companies (Losinger Marazzi, Nespresso, V-Zug, Dr. Gabs, SV Group, and </a:t>
            </a:r>
            <a:r>
              <a:rPr lang="en-US" dirty="0" err="1"/>
              <a:t>Tisca</a:t>
            </a:r>
            <a:r>
              <a:rPr lang="en-US" dirty="0"/>
              <a:t> Tiara) and developed tools and concepts to facilitate the adoption of circular-economy practices in these firms. In doing so, we focused primarily on three aspects:</a:t>
            </a:r>
          </a:p>
          <a:p>
            <a:pPr marL="342900" indent="-342900">
              <a:buFont typeface="+mj-lt"/>
              <a:buAutoNum type="arabicPeriod"/>
            </a:pPr>
            <a:r>
              <a:rPr lang="en-US" b="1" dirty="0"/>
              <a:t>material and energy requirements</a:t>
            </a:r>
            <a:r>
              <a:rPr lang="en-US" dirty="0"/>
              <a:t>,</a:t>
            </a:r>
          </a:p>
          <a:p>
            <a:pPr marL="342900" indent="-342900">
              <a:buFont typeface="+mj-lt"/>
              <a:buAutoNum type="arabicPeriod"/>
            </a:pPr>
            <a:r>
              <a:rPr lang="en-US" dirty="0"/>
              <a:t>the </a:t>
            </a:r>
            <a:r>
              <a:rPr lang="en-US" b="1" dirty="0"/>
              <a:t>legal</a:t>
            </a:r>
            <a:r>
              <a:rPr lang="en-US" dirty="0"/>
              <a:t> and </a:t>
            </a:r>
            <a:r>
              <a:rPr lang="en-US" b="1" dirty="0"/>
              <a:t>administrative framework conditions</a:t>
            </a:r>
            <a:r>
              <a:rPr lang="en-US" dirty="0"/>
              <a:t>, and</a:t>
            </a:r>
          </a:p>
          <a:p>
            <a:pPr marL="342900" indent="-342900">
              <a:buFont typeface="+mj-lt"/>
              <a:buAutoNum type="arabicPeriod"/>
            </a:pPr>
            <a:r>
              <a:rPr lang="en-US" dirty="0"/>
              <a:t>the respective </a:t>
            </a:r>
            <a:r>
              <a:rPr lang="en-US" b="1" dirty="0"/>
              <a:t>business model</a:t>
            </a:r>
            <a:r>
              <a:rPr lang="en-US" dirty="0"/>
              <a:t>.</a:t>
            </a:r>
          </a:p>
          <a:p>
            <a:endParaRPr lang="de-CH" dirty="0"/>
          </a:p>
        </p:txBody>
      </p:sp>
      <p:sp>
        <p:nvSpPr>
          <p:cNvPr id="6" name="Text Placeholder 5">
            <a:extLst>
              <a:ext uri="{FF2B5EF4-FFF2-40B4-BE49-F238E27FC236}">
                <a16:creationId xmlns:a16="http://schemas.microsoft.com/office/drawing/2014/main" id="{10697FF9-2EA7-C45F-E1EE-4ADB4E02A86D}"/>
              </a:ext>
            </a:extLst>
          </p:cNvPr>
          <p:cNvSpPr>
            <a:spLocks noGrp="1"/>
          </p:cNvSpPr>
          <p:nvPr>
            <p:ph type="body" sz="quarter" idx="12"/>
          </p:nvPr>
        </p:nvSpPr>
        <p:spPr>
          <a:xfrm>
            <a:off x="479423" y="1808163"/>
            <a:ext cx="11233151"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5925E62C-A41F-EF7D-44A0-DA3A4AAB6963}"/>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1181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7EDA37F-1FE3-D6DA-AACC-04AA115F12BA}"/>
              </a:ext>
            </a:extLst>
          </p:cNvPr>
          <p:cNvGraphicFramePr>
            <a:graphicFrameLocks noChangeAspect="1"/>
          </p:cNvGraphicFramePr>
          <p:nvPr>
            <p:custDataLst>
              <p:tags r:id="rId1"/>
            </p:custDataLst>
            <p:extLst>
              <p:ext uri="{D42A27DB-BD31-4B8C-83A1-F6EECF244321}">
                <p14:modId xmlns:p14="http://schemas.microsoft.com/office/powerpoint/2010/main" val="1823250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7EDA37F-1FE3-D6DA-AACC-04AA115F12B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693E92-00F0-F7AE-C723-B79D710A181B}"/>
              </a:ext>
            </a:extLst>
          </p:cNvPr>
          <p:cNvSpPr>
            <a:spLocks noGrp="1"/>
          </p:cNvSpPr>
          <p:nvPr>
            <p:ph type="title"/>
          </p:nvPr>
        </p:nvSpPr>
        <p:spPr/>
        <p:txBody>
          <a:bodyPr vert="horz"/>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42E97D31-EF60-4D1D-3683-5A02747CBA36}"/>
              </a:ext>
            </a:extLst>
          </p:cNvPr>
          <p:cNvSpPr>
            <a:spLocks noGrp="1"/>
          </p:cNvSpPr>
          <p:nvPr>
            <p:ph type="body" sz="quarter" idx="13"/>
          </p:nvPr>
        </p:nvSpPr>
        <p:spPr/>
        <p:txBody>
          <a:bodyPr/>
          <a:lstStyle/>
          <a:p>
            <a:pPr marL="0" indent="0">
              <a:buNone/>
            </a:pPr>
            <a:r>
              <a:rPr lang="en-US" b="1" dirty="0"/>
              <a:t>Failure to reduce environmental impacts would amount to a disregard for fundamental rights</a:t>
            </a:r>
          </a:p>
          <a:p>
            <a:pPr marL="0" indent="0">
              <a:buNone/>
            </a:pPr>
            <a:r>
              <a:rPr lang="en-US" dirty="0"/>
              <a:t>A sustainable circular economy could, in the </a:t>
            </a:r>
            <a:r>
              <a:rPr lang="en-US" dirty="0">
                <a:solidFill>
                  <a:srgbClr val="83D0F5"/>
                </a:solidFill>
              </a:rPr>
              <a:t>medium term</a:t>
            </a:r>
            <a:r>
              <a:rPr lang="en-US" dirty="0"/>
              <a:t>, help ensure the </a:t>
            </a:r>
            <a:r>
              <a:rPr lang="en-US" dirty="0">
                <a:solidFill>
                  <a:srgbClr val="83D0F5"/>
                </a:solidFill>
              </a:rPr>
              <a:t>exercise of fundamental rights in Switzerland as guaranteed by the Federal Constitution </a:t>
            </a:r>
            <a:r>
              <a:rPr lang="en-US" dirty="0"/>
              <a:t>(human dignity – Art. 7, right to life – Art. 10, economic freedom – Art. 27, guarantee of property – Art. 26, etc.). </a:t>
            </a:r>
            <a:r>
              <a:rPr lang="en-US" dirty="0">
                <a:solidFill>
                  <a:srgbClr val="83D0F5"/>
                </a:solidFill>
              </a:rPr>
              <a:t>Failing to reduce </a:t>
            </a:r>
            <a:r>
              <a:rPr lang="en-US" dirty="0"/>
              <a:t>the environmental impacts of our systems—given the climate crisis and the transgression of other </a:t>
            </a:r>
            <a:r>
              <a:rPr lang="en-US" dirty="0">
                <a:solidFill>
                  <a:srgbClr val="83D0F5"/>
                </a:solidFill>
              </a:rPr>
              <a:t>planetary boundaries</a:t>
            </a:r>
            <a:r>
              <a:rPr lang="en-US" dirty="0"/>
              <a:t>—would likely have consequences comparable to a </a:t>
            </a:r>
            <a:r>
              <a:rPr lang="en-US" dirty="0">
                <a:solidFill>
                  <a:srgbClr val="83D0F5"/>
                </a:solidFill>
              </a:rPr>
              <a:t>violation of fundamental rights </a:t>
            </a:r>
            <a:r>
              <a:rPr lang="en-US" dirty="0"/>
              <a:t>(“intervention-like preliminary effects”).</a:t>
            </a:r>
            <a:endParaRPr lang="de-CH" dirty="0"/>
          </a:p>
        </p:txBody>
      </p:sp>
      <p:sp>
        <p:nvSpPr>
          <p:cNvPr id="4" name="Slide Number Placeholder 3">
            <a:extLst>
              <a:ext uri="{FF2B5EF4-FFF2-40B4-BE49-F238E27FC236}">
                <a16:creationId xmlns:a16="http://schemas.microsoft.com/office/drawing/2014/main" id="{2F62E1B7-9C21-C9C3-B0DF-5398ECEDF243}"/>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AF57A288-451C-5345-E7B9-3BB351872D2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59553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68F3-E543-DD60-D4AB-CF8C090C378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858DC6E-C449-B6FE-7290-0976A4BDEA11}"/>
              </a:ext>
            </a:extLst>
          </p:cNvPr>
          <p:cNvGraphicFramePr>
            <a:graphicFrameLocks noChangeAspect="1"/>
          </p:cNvGraphicFramePr>
          <p:nvPr>
            <p:custDataLst>
              <p:tags r:id="rId1"/>
            </p:custDataLst>
            <p:extLst>
              <p:ext uri="{D42A27DB-BD31-4B8C-83A1-F6EECF244321}">
                <p14:modId xmlns:p14="http://schemas.microsoft.com/office/powerpoint/2010/main" val="4192592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858DC6E-C449-B6FE-7290-0976A4BDEA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9B456-B545-D903-3FA5-4D785A5D0282}"/>
              </a:ext>
            </a:extLst>
          </p:cNvPr>
          <p:cNvSpPr>
            <a:spLocks noGrp="1"/>
          </p:cNvSpPr>
          <p:nvPr>
            <p:ph type="title"/>
          </p:nvPr>
        </p:nvSpPr>
        <p:spPr/>
        <p:txBody>
          <a:bodyPr vert="horz"/>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a:t>
            </a:r>
            <a:r>
              <a:rPr lang="de-CH" dirty="0" err="1"/>
              <a:t>Results</a:t>
            </a:r>
            <a:r>
              <a:rPr lang="de-CH" dirty="0"/>
              <a:t> II</a:t>
            </a:r>
          </a:p>
        </p:txBody>
      </p:sp>
      <p:sp>
        <p:nvSpPr>
          <p:cNvPr id="3" name="Text Placeholder 2">
            <a:extLst>
              <a:ext uri="{FF2B5EF4-FFF2-40B4-BE49-F238E27FC236}">
                <a16:creationId xmlns:a16="http://schemas.microsoft.com/office/drawing/2014/main" id="{C34520BD-62AC-BE77-8656-0D60BDFFF335}"/>
              </a:ext>
            </a:extLst>
          </p:cNvPr>
          <p:cNvSpPr>
            <a:spLocks noGrp="1"/>
          </p:cNvSpPr>
          <p:nvPr>
            <p:ph type="body" sz="quarter" idx="13"/>
          </p:nvPr>
        </p:nvSpPr>
        <p:spPr/>
        <p:txBody>
          <a:bodyPr/>
          <a:lstStyle/>
          <a:p>
            <a:pPr marL="0" indent="0">
              <a:buNone/>
            </a:pPr>
            <a:r>
              <a:rPr lang="en-US" b="1" dirty="0"/>
              <a:t>Better implementation of sustainability principles</a:t>
            </a:r>
            <a:r>
              <a:rPr lang="de-CH" b="1" dirty="0"/>
              <a:t> </a:t>
            </a:r>
          </a:p>
          <a:p>
            <a:pPr marL="0" indent="0">
              <a:buNone/>
            </a:pPr>
            <a:r>
              <a:rPr lang="en-US" dirty="0"/>
              <a:t>Within the framework of a sustainable circular economy, </a:t>
            </a:r>
            <a:r>
              <a:rPr lang="en-US" dirty="0">
                <a:solidFill>
                  <a:srgbClr val="83D0F5"/>
                </a:solidFill>
              </a:rPr>
              <a:t>several principles enshrined in the Swiss Federal Constitution</a:t>
            </a:r>
            <a:r>
              <a:rPr lang="en-US" dirty="0"/>
              <a:t> could also be better implemented—particularly those relating to </a:t>
            </a:r>
            <a:r>
              <a:rPr lang="en-US" dirty="0">
                <a:solidFill>
                  <a:srgbClr val="83D0F5"/>
                </a:solidFill>
              </a:rPr>
              <a:t>prevention</a:t>
            </a:r>
            <a:r>
              <a:rPr lang="en-US" dirty="0"/>
              <a:t> and </a:t>
            </a:r>
            <a:r>
              <a:rPr lang="en-US" dirty="0">
                <a:solidFill>
                  <a:srgbClr val="83D0F5"/>
                </a:solidFill>
              </a:rPr>
              <a:t>precaution</a:t>
            </a:r>
            <a:r>
              <a:rPr lang="en-US" dirty="0"/>
              <a:t> (Art. 74 para. 2 BV) as well as </a:t>
            </a:r>
            <a:r>
              <a:rPr lang="en-US" dirty="0">
                <a:solidFill>
                  <a:srgbClr val="83D0F5"/>
                </a:solidFill>
              </a:rPr>
              <a:t>sustainability</a:t>
            </a:r>
            <a:r>
              <a:rPr lang="en-US" dirty="0"/>
              <a:t> (Art. 2 and Art. 73 BV). This would facilitate the implementation of further provisions concerning, among other things, a sustainable energy supply (Art. 89 BV) or sustainable agriculture (Art. 104 and 104a BV). The polluter-pays principle (Art. 74 para. 2 BV) should be applied in such a way that prices reflect the finiteness of global resources. To achieve this, the external costs arising from exceeding planetary boundaries would need to be </a:t>
            </a:r>
            <a:r>
              <a:rPr lang="en-US" dirty="0">
                <a:solidFill>
                  <a:srgbClr val="83D0F5"/>
                </a:solidFill>
              </a:rPr>
              <a:t>internalized through specific market mechanisms </a:t>
            </a:r>
            <a:r>
              <a:rPr lang="en-US" dirty="0"/>
              <a:t>(e.g., by taxing environmental footprints or introducing certain quotas), thereby ensuring a sustainable circular economy within Switzerland’s liberal economic system (Art. 94 BV).</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11700D7B-2AF5-1FAA-5221-A1FA53725DA1}"/>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C7B93004-788C-AA05-BFEE-8A4CC985D9C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95926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C8F40-40EB-5662-1C77-F0EA85AF07F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58AB7E8-F202-5CC1-2BCD-F97CE5452911}"/>
              </a:ext>
            </a:extLst>
          </p:cNvPr>
          <p:cNvGraphicFramePr>
            <a:graphicFrameLocks noChangeAspect="1"/>
          </p:cNvGraphicFramePr>
          <p:nvPr>
            <p:custDataLst>
              <p:tags r:id="rId1"/>
            </p:custDataLst>
            <p:extLst>
              <p:ext uri="{D42A27DB-BD31-4B8C-83A1-F6EECF244321}">
                <p14:modId xmlns:p14="http://schemas.microsoft.com/office/powerpoint/2010/main" val="42859051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58AB7E8-F202-5CC1-2BCD-F97CE54529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D9AABE1-31A5-0DAA-31C6-D1EC8190935B}"/>
              </a:ext>
            </a:extLst>
          </p:cNvPr>
          <p:cNvSpPr>
            <a:spLocks noGrp="1"/>
          </p:cNvSpPr>
          <p:nvPr>
            <p:ph type="title"/>
          </p:nvPr>
        </p:nvSpPr>
        <p:spPr/>
        <p:txBody>
          <a:bodyPr vert="horz"/>
          <a:lstStyle/>
          <a:p>
            <a:r>
              <a:rPr lang="de-CH" dirty="0"/>
              <a:t>Laboratory </a:t>
            </a:r>
            <a:r>
              <a:rPr lang="de-CH" dirty="0" err="1"/>
              <a:t>for</a:t>
            </a:r>
            <a:r>
              <a:rPr lang="de-CH" dirty="0"/>
              <a:t> </a:t>
            </a:r>
            <a:r>
              <a:rPr lang="de-CH" dirty="0" err="1"/>
              <a:t>circular</a:t>
            </a:r>
            <a:r>
              <a:rPr lang="de-CH" dirty="0"/>
              <a:t> </a:t>
            </a:r>
            <a:r>
              <a:rPr lang="de-CH" dirty="0" err="1"/>
              <a:t>economy</a:t>
            </a:r>
            <a:r>
              <a:rPr lang="de-CH" dirty="0"/>
              <a:t> – </a:t>
            </a:r>
            <a:r>
              <a:rPr lang="de-CH" dirty="0" err="1"/>
              <a:t>Results</a:t>
            </a:r>
            <a:r>
              <a:rPr lang="de-CH" dirty="0"/>
              <a:t> III</a:t>
            </a:r>
          </a:p>
        </p:txBody>
      </p:sp>
      <p:sp>
        <p:nvSpPr>
          <p:cNvPr id="3" name="Text Placeholder 2">
            <a:extLst>
              <a:ext uri="{FF2B5EF4-FFF2-40B4-BE49-F238E27FC236}">
                <a16:creationId xmlns:a16="http://schemas.microsoft.com/office/drawing/2014/main" id="{ACC273E9-F2A4-A7AA-DB93-BBC94C820C2E}"/>
              </a:ext>
            </a:extLst>
          </p:cNvPr>
          <p:cNvSpPr>
            <a:spLocks noGrp="1"/>
          </p:cNvSpPr>
          <p:nvPr>
            <p:ph type="body" sz="quarter" idx="13"/>
          </p:nvPr>
        </p:nvSpPr>
        <p:spPr/>
        <p:txBody>
          <a:bodyPr/>
          <a:lstStyle/>
          <a:p>
            <a:pPr marL="0" indent="0">
              <a:buNone/>
            </a:pPr>
            <a:r>
              <a:rPr lang="en-US" b="1" dirty="0"/>
              <a:t>Companies must align their business models with the circular economy</a:t>
            </a:r>
          </a:p>
          <a:p>
            <a:pPr marL="0" indent="0">
              <a:buNone/>
            </a:pPr>
            <a:r>
              <a:rPr lang="en-US" dirty="0"/>
              <a:t>To do so, companies need to renew their </a:t>
            </a:r>
            <a:r>
              <a:rPr lang="en-US" dirty="0">
                <a:solidFill>
                  <a:srgbClr val="83D0F5"/>
                </a:solidFill>
              </a:rPr>
              <a:t>business models </a:t>
            </a:r>
            <a:r>
              <a:rPr lang="en-US" dirty="0"/>
              <a:t>and align them with the principles of the circular economy. It is crucial that these models address </a:t>
            </a:r>
            <a:r>
              <a:rPr lang="en-US" dirty="0">
                <a:solidFill>
                  <a:srgbClr val="83D0F5"/>
                </a:solidFill>
              </a:rPr>
              <a:t>value creation</a:t>
            </a:r>
            <a:r>
              <a:rPr lang="en-US" dirty="0"/>
              <a:t>, </a:t>
            </a:r>
            <a:r>
              <a:rPr lang="en-US" dirty="0">
                <a:solidFill>
                  <a:srgbClr val="83D0F5"/>
                </a:solidFill>
              </a:rPr>
              <a:t>value delivery</a:t>
            </a:r>
            <a:r>
              <a:rPr lang="en-US" dirty="0"/>
              <a:t>, and </a:t>
            </a:r>
            <a:r>
              <a:rPr lang="en-US" dirty="0">
                <a:solidFill>
                  <a:srgbClr val="83D0F5"/>
                </a:solidFill>
              </a:rPr>
              <a:t>value capture </a:t>
            </a:r>
            <a:r>
              <a:rPr lang="en-US" dirty="0"/>
              <a:t>in line with circular-economy principles. Individual firms often cannot perform all tasks along the value chain themselves; they therefore depend on other actors—especially other companies.</a:t>
            </a:r>
          </a:p>
          <a:p>
            <a:pPr marL="0" indent="0">
              <a:buNone/>
            </a:pPr>
            <a:r>
              <a:rPr lang="en-US" dirty="0"/>
              <a:t>The various business models along the value chain must be coordinated and oriented toward a </a:t>
            </a:r>
            <a:r>
              <a:rPr lang="en-US" dirty="0">
                <a:solidFill>
                  <a:srgbClr val="83D0F5"/>
                </a:solidFill>
              </a:rPr>
              <a:t>shared value proposition </a:t>
            </a:r>
            <a:r>
              <a:rPr lang="en-US" dirty="0"/>
              <a:t>and </a:t>
            </a:r>
            <a:r>
              <a:rPr lang="en-US" dirty="0">
                <a:solidFill>
                  <a:srgbClr val="83D0F5"/>
                </a:solidFill>
              </a:rPr>
              <a:t>circular product design</a:t>
            </a:r>
            <a:r>
              <a:rPr lang="en-US" dirty="0"/>
              <a:t>. This is how circular products and solutions can be introduced across company boundaries. In these so-called circular ecosystems, </a:t>
            </a:r>
            <a:r>
              <a:rPr lang="en-US" dirty="0">
                <a:solidFill>
                  <a:srgbClr val="83D0F5"/>
                </a:solidFill>
              </a:rPr>
              <a:t>skilled “orchestrators” </a:t>
            </a:r>
            <a:r>
              <a:rPr lang="en-US" dirty="0"/>
              <a:t>are needed to ensure that firms operate within planetary boundaries while overcoming both internal and external barriers.</a:t>
            </a:r>
          </a:p>
        </p:txBody>
      </p:sp>
      <p:sp>
        <p:nvSpPr>
          <p:cNvPr id="4" name="Slide Number Placeholder 3">
            <a:extLst>
              <a:ext uri="{FF2B5EF4-FFF2-40B4-BE49-F238E27FC236}">
                <a16:creationId xmlns:a16="http://schemas.microsoft.com/office/drawing/2014/main" id="{8AA2E058-6B89-0BB6-C288-1D91182D1F25}"/>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B6C358F2-1367-DEF1-C43A-1C0B732BCE1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13766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C071-4BA2-CFD0-9106-EB6B2380A3D9}"/>
              </a:ext>
            </a:extLst>
          </p:cNvPr>
          <p:cNvSpPr>
            <a:spLocks noGrp="1"/>
          </p:cNvSpPr>
          <p:nvPr>
            <p:ph type="title"/>
          </p:nvPr>
        </p:nvSpPr>
        <p:spPr/>
        <p:txBody>
          <a:bodyPr/>
          <a:lstStyle/>
          <a:p>
            <a:r>
              <a:rPr lang="en-US" dirty="0"/>
              <a:t>Resource efficiency in Swiss hospitals</a:t>
            </a:r>
          </a:p>
        </p:txBody>
      </p:sp>
      <p:sp>
        <p:nvSpPr>
          <p:cNvPr id="3" name="Text Placeholder 2">
            <a:extLst>
              <a:ext uri="{FF2B5EF4-FFF2-40B4-BE49-F238E27FC236}">
                <a16:creationId xmlns:a16="http://schemas.microsoft.com/office/drawing/2014/main" id="{FF8F663A-99E4-FD5E-C149-3BD844DCB84E}"/>
              </a:ext>
            </a:extLst>
          </p:cNvPr>
          <p:cNvSpPr>
            <a:spLocks noGrp="1"/>
          </p:cNvSpPr>
          <p:nvPr>
            <p:ph type="body" sz="quarter" idx="13"/>
          </p:nvPr>
        </p:nvSpPr>
        <p:spPr>
          <a:xfrm>
            <a:off x="479425" y="1808163"/>
            <a:ext cx="4643418" cy="4213225"/>
          </a:xfrm>
        </p:spPr>
        <p:txBody>
          <a:bodyPr/>
          <a:lstStyle/>
          <a:p>
            <a:pPr marL="0" indent="0">
              <a:buNone/>
            </a:pPr>
            <a:r>
              <a:rPr lang="en-US" dirty="0"/>
              <a:t>“Which </a:t>
            </a:r>
            <a:r>
              <a:rPr lang="en-US" b="1" dirty="0"/>
              <a:t>processes</a:t>
            </a:r>
            <a:r>
              <a:rPr lang="en-US" dirty="0"/>
              <a:t> in a </a:t>
            </a:r>
            <a:r>
              <a:rPr lang="en-US" b="1" dirty="0"/>
              <a:t>hospital </a:t>
            </a:r>
            <a:r>
              <a:rPr lang="en-US" dirty="0"/>
              <a:t>are particularly </a:t>
            </a:r>
            <a:r>
              <a:rPr lang="en-US" b="1" dirty="0"/>
              <a:t>harmful to the environment</a:t>
            </a:r>
            <a:r>
              <a:rPr lang="en-US" dirty="0"/>
              <a:t>, and how can they be made more sustainable while taking into account the </a:t>
            </a:r>
            <a:r>
              <a:rPr lang="en-US" b="1" dirty="0"/>
              <a:t>needs of patients and staff</a:t>
            </a:r>
            <a:r>
              <a:rPr lang="en-US" dirty="0"/>
              <a:t>? In this project, primary data were collected and relevant hospital processes were analyzed together with partner hospitals from environmental and logistics perspectives.”</a:t>
            </a:r>
          </a:p>
          <a:p>
            <a:pPr marL="0" indent="0">
              <a:buNone/>
            </a:pPr>
            <a:endParaRPr lang="en-US" dirty="0"/>
          </a:p>
          <a:p>
            <a:pPr marL="0" indent="0">
              <a:buNone/>
            </a:pPr>
            <a:r>
              <a:rPr lang="de-CH" dirty="0"/>
              <a:t>Matthias Stucki, Project </a:t>
            </a:r>
            <a:r>
              <a:rPr lang="de-CH" dirty="0" err="1"/>
              <a:t>lead</a:t>
            </a:r>
            <a:r>
              <a:rPr lang="de-CH" dirty="0"/>
              <a:t>, </a:t>
            </a:r>
            <a:r>
              <a:rPr lang="en-US" dirty="0"/>
              <a:t>Resource efficiency in Swiss hospitals</a:t>
            </a:r>
          </a:p>
          <a:p>
            <a:pPr marL="0" indent="0">
              <a:buNone/>
            </a:pPr>
            <a:br>
              <a:rPr lang="en-GB" dirty="0"/>
            </a:br>
            <a:endParaRPr lang="en-GB" dirty="0"/>
          </a:p>
          <a:p>
            <a:pPr marL="0" indent="0">
              <a:buNone/>
            </a:pPr>
            <a:endParaRPr lang="de-CH" dirty="0"/>
          </a:p>
          <a:p>
            <a:pPr marL="0" indent="0">
              <a:buNone/>
            </a:pPr>
            <a:endParaRPr lang="de-CH" dirty="0"/>
          </a:p>
          <a:p>
            <a:pPr marL="0" indent="0">
              <a:buNone/>
            </a:pP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FF148725-FC23-F4E3-9A8F-D0FC153F40B9}"/>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4BCCA4C2-4AB8-2B9A-03D4-086D0568149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person in scrubs holding a folder&#10;&#10;AI-generated content may be incorrect.">
            <a:extLst>
              <a:ext uri="{FF2B5EF4-FFF2-40B4-BE49-F238E27FC236}">
                <a16:creationId xmlns:a16="http://schemas.microsoft.com/office/drawing/2014/main" id="{A233B1F1-6A33-14D8-A9D6-6DC41626E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07" y="1812103"/>
            <a:ext cx="6317168" cy="4209285"/>
          </a:xfrm>
          <a:prstGeom prst="rect">
            <a:avLst/>
          </a:prstGeom>
        </p:spPr>
      </p:pic>
    </p:spTree>
    <p:extLst>
      <p:ext uri="{BB962C8B-B14F-4D97-AF65-F5344CB8AC3E}">
        <p14:creationId xmlns:p14="http://schemas.microsoft.com/office/powerpoint/2010/main" val="271073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3DC0B4-38D5-B83B-BDD4-89C5B1BD432B}"/>
              </a:ext>
            </a:extLst>
          </p:cNvPr>
          <p:cNvGraphicFramePr>
            <a:graphicFrameLocks noChangeAspect="1"/>
          </p:cNvGraphicFramePr>
          <p:nvPr>
            <p:custDataLst>
              <p:tags r:id="rId1"/>
            </p:custDataLst>
            <p:extLst>
              <p:ext uri="{D42A27DB-BD31-4B8C-83A1-F6EECF244321}">
                <p14:modId xmlns:p14="http://schemas.microsoft.com/office/powerpoint/2010/main" val="31221486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A3DC0B4-38D5-B83B-BDD4-89C5B1BD43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416225-4566-5353-426C-78C791055960}"/>
              </a:ext>
            </a:extLst>
          </p:cNvPr>
          <p:cNvSpPr>
            <a:spLocks noGrp="1"/>
          </p:cNvSpPr>
          <p:nvPr>
            <p:ph type="title"/>
          </p:nvPr>
        </p:nvSpPr>
        <p:spPr/>
        <p:txBody>
          <a:bodyPr vert="horz"/>
          <a:lstStyle/>
          <a:p>
            <a:r>
              <a:rPr lang="en-US" dirty="0"/>
              <a:t>Resource efficiency in Swiss hospitals</a:t>
            </a:r>
            <a:br>
              <a:rPr lang="en-US" dirty="0"/>
            </a:br>
            <a:r>
              <a:rPr lang="de-CH" dirty="0"/>
              <a:t>– </a:t>
            </a:r>
            <a:r>
              <a:rPr lang="de-CH" dirty="0" err="1"/>
              <a:t>Assignment</a:t>
            </a:r>
            <a:endParaRPr lang="de-CH" dirty="0"/>
          </a:p>
        </p:txBody>
      </p:sp>
      <p:sp>
        <p:nvSpPr>
          <p:cNvPr id="3" name="Text Placeholder 2">
            <a:extLst>
              <a:ext uri="{FF2B5EF4-FFF2-40B4-BE49-F238E27FC236}">
                <a16:creationId xmlns:a16="http://schemas.microsoft.com/office/drawing/2014/main" id="{0F28B971-6BD7-81FE-6D43-C1C4921D30B0}"/>
              </a:ext>
            </a:extLst>
          </p:cNvPr>
          <p:cNvSpPr>
            <a:spLocks noGrp="1"/>
          </p:cNvSpPr>
          <p:nvPr>
            <p:ph type="body" sz="quarter" idx="13"/>
          </p:nvPr>
        </p:nvSpPr>
        <p:spPr>
          <a:xfrm>
            <a:off x="479425" y="1808163"/>
            <a:ext cx="11233150" cy="4030345"/>
          </a:xfrm>
        </p:spPr>
        <p:txBody>
          <a:bodyPr/>
          <a:lstStyle/>
          <a:p>
            <a:pPr marL="342900" indent="-342900">
              <a:lnSpc>
                <a:spcPct val="107000"/>
              </a:lnSpc>
              <a:spcAft>
                <a:spcPts val="400"/>
              </a:spcAft>
              <a:buFont typeface="+mj-lt"/>
              <a:buAutoNum type="arabicPeriod"/>
            </a:pPr>
            <a:r>
              <a:rPr lang="en-US" dirty="0"/>
              <a:t>Which </a:t>
            </a:r>
            <a:r>
              <a:rPr lang="en-US" b="1" dirty="0"/>
              <a:t>hospital areas </a:t>
            </a:r>
            <a:r>
              <a:rPr lang="en-US" dirty="0"/>
              <a:t>place the </a:t>
            </a:r>
            <a:r>
              <a:rPr lang="en-US" b="1" dirty="0"/>
              <a:t>greatest burden </a:t>
            </a:r>
            <a:r>
              <a:rPr lang="en-US" dirty="0"/>
              <a:t>on </a:t>
            </a:r>
            <a:r>
              <a:rPr lang="en-US" b="1" dirty="0"/>
              <a:t>the environment</a:t>
            </a:r>
            <a:r>
              <a:rPr lang="en-US" dirty="0"/>
              <a:t>?</a:t>
            </a:r>
            <a:endParaRPr lang="de-CH" dirty="0"/>
          </a:p>
          <a:p>
            <a:pPr marL="342900" indent="-342900">
              <a:lnSpc>
                <a:spcPct val="107000"/>
              </a:lnSpc>
              <a:spcAft>
                <a:spcPts val="400"/>
              </a:spcAft>
              <a:buFont typeface="+mj-lt"/>
              <a:buAutoNum type="arabicPeriod"/>
            </a:pPr>
            <a:r>
              <a:rPr lang="en-US" dirty="0"/>
              <a:t>How large is the potential </a:t>
            </a:r>
            <a:r>
              <a:rPr lang="en-US" b="1" dirty="0"/>
              <a:t>to reduce this burden</a:t>
            </a:r>
            <a:r>
              <a:rPr lang="en-US" dirty="0"/>
              <a:t>—</a:t>
            </a:r>
            <a:r>
              <a:rPr lang="en-US" b="1" dirty="0"/>
              <a:t>without compromising healthcare services</a:t>
            </a:r>
            <a:r>
              <a:rPr lang="en-US" dirty="0"/>
              <a:t>?</a:t>
            </a:r>
          </a:p>
          <a:p>
            <a:pPr marL="342900" indent="-342900">
              <a:lnSpc>
                <a:spcPct val="107000"/>
              </a:lnSpc>
              <a:spcAft>
                <a:spcPts val="400"/>
              </a:spcAft>
              <a:buFont typeface="+mj-lt"/>
              <a:buAutoNum type="arabicPeriod"/>
            </a:pPr>
            <a:r>
              <a:rPr lang="en-US" dirty="0"/>
              <a:t>Which </a:t>
            </a:r>
            <a:r>
              <a:rPr lang="en-US" b="1" dirty="0"/>
              <a:t>hospital areas </a:t>
            </a:r>
            <a:r>
              <a:rPr lang="en-US" dirty="0"/>
              <a:t>offer the greatest potential for </a:t>
            </a:r>
            <a:r>
              <a:rPr lang="en-US" b="1" dirty="0"/>
              <a:t>reducing environmental impacts</a:t>
            </a:r>
            <a:r>
              <a:rPr lang="en-US" dirty="0"/>
              <a:t>?</a:t>
            </a:r>
            <a:endParaRPr lang="de-CH" dirty="0"/>
          </a:p>
          <a:p>
            <a:pPr marL="342900" indent="-342900">
              <a:lnSpc>
                <a:spcPct val="107000"/>
              </a:lnSpc>
              <a:spcAft>
                <a:spcPts val="400"/>
              </a:spcAft>
              <a:buFont typeface="+mj-lt"/>
              <a:buAutoNum type="arabicPeriod"/>
            </a:pPr>
            <a:r>
              <a:rPr lang="en-US" dirty="0"/>
              <a:t>What is an environmental </a:t>
            </a:r>
            <a:r>
              <a:rPr lang="en-US" b="1" dirty="0"/>
              <a:t>life-cycle assessment / Life Cycle Assessment </a:t>
            </a:r>
            <a:r>
              <a:rPr lang="en-US" dirty="0"/>
              <a:t>(LCA)?</a:t>
            </a:r>
          </a:p>
          <a:p>
            <a:pPr marL="342900" indent="-342900">
              <a:lnSpc>
                <a:spcPct val="107000"/>
              </a:lnSpc>
              <a:spcAft>
                <a:spcPts val="400"/>
              </a:spcAft>
              <a:buFont typeface="+mj-lt"/>
              <a:buAutoNum type="arabicPeriod"/>
            </a:pPr>
            <a:r>
              <a:rPr lang="en-US" dirty="0"/>
              <a:t>Name some </a:t>
            </a:r>
            <a:r>
              <a:rPr lang="en-US" b="1" dirty="0"/>
              <a:t>measures</a:t>
            </a:r>
            <a:r>
              <a:rPr lang="en-US" dirty="0"/>
              <a:t> with a large impact.</a:t>
            </a:r>
            <a:endParaRPr lang="de-CH" dirty="0"/>
          </a:p>
          <a:p>
            <a:endParaRPr lang="de-CH" dirty="0"/>
          </a:p>
        </p:txBody>
      </p:sp>
      <p:sp>
        <p:nvSpPr>
          <p:cNvPr id="4" name="Slide Number Placeholder 3">
            <a:extLst>
              <a:ext uri="{FF2B5EF4-FFF2-40B4-BE49-F238E27FC236}">
                <a16:creationId xmlns:a16="http://schemas.microsoft.com/office/drawing/2014/main" id="{8FE75F4E-5623-ABCB-CAA4-7ACEC813D739}"/>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5" name="Footer Placeholder 4">
            <a:extLst>
              <a:ext uri="{FF2B5EF4-FFF2-40B4-BE49-F238E27FC236}">
                <a16:creationId xmlns:a16="http://schemas.microsoft.com/office/drawing/2014/main" id="{145B8D57-8B55-3501-5A38-576DFC7ED28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10" name="TextBox 9">
            <a:extLst>
              <a:ext uri="{FF2B5EF4-FFF2-40B4-BE49-F238E27FC236}">
                <a16:creationId xmlns:a16="http://schemas.microsoft.com/office/drawing/2014/main" id="{C4614117-471E-A218-8922-00588D9C4212}"/>
              </a:ext>
            </a:extLst>
          </p:cNvPr>
          <p:cNvSpPr txBox="1"/>
          <p:nvPr/>
        </p:nvSpPr>
        <p:spPr>
          <a:xfrm>
            <a:off x="391603" y="3991473"/>
            <a:ext cx="11320972" cy="1397755"/>
          </a:xfrm>
          <a:prstGeom prst="rect">
            <a:avLst/>
          </a:prstGeom>
          <a:noFill/>
        </p:spPr>
        <p:txBody>
          <a:bodyPr wrap="square">
            <a:spAutoFit/>
          </a:bodyPr>
          <a:lstStyle/>
          <a:p>
            <a:r>
              <a:rPr lang="de-CH" sz="1600" b="1" dirty="0"/>
              <a:t>Sources </a:t>
            </a:r>
            <a:r>
              <a:rPr lang="de-CH" sz="1600" b="1" dirty="0" err="1"/>
              <a:t>of</a:t>
            </a:r>
            <a:r>
              <a:rPr lang="de-CH" sz="1600" b="1" dirty="0"/>
              <a:t> </a:t>
            </a:r>
            <a:r>
              <a:rPr lang="de-CH" sz="1600" b="1" dirty="0" err="1"/>
              <a:t>knowledge</a:t>
            </a:r>
            <a:r>
              <a:rPr lang="de-CH" sz="1600" b="1" dirty="0"/>
              <a:t>: </a:t>
            </a:r>
          </a:p>
          <a:p>
            <a:pPr marL="0" indent="0">
              <a:lnSpc>
                <a:spcPct val="107000"/>
              </a:lnSpc>
              <a:spcAft>
                <a:spcPts val="400"/>
              </a:spcAft>
              <a:buNone/>
            </a:pPr>
            <a:r>
              <a:rPr lang="de-CH" sz="1400" dirty="0">
                <a:hlinkClick r:id="rId5"/>
              </a:rPr>
              <a:t>Resource </a:t>
            </a:r>
            <a:r>
              <a:rPr lang="de-CH" sz="1400" dirty="0" err="1">
                <a:hlinkClick r:id="rId5"/>
              </a:rPr>
              <a:t>efficiency</a:t>
            </a:r>
            <a:r>
              <a:rPr lang="de-CH" sz="1400" dirty="0">
                <a:hlinkClick r:id="rId5"/>
              </a:rPr>
              <a:t> in Swiss </a:t>
            </a:r>
            <a:r>
              <a:rPr lang="de-CH" sz="1400" dirty="0" err="1">
                <a:hlinkClick r:id="rId5"/>
              </a:rPr>
              <a:t>hospitals</a:t>
            </a:r>
            <a:r>
              <a:rPr lang="de-CH" sz="1400" dirty="0">
                <a:hlinkClick r:id="rId5"/>
              </a:rPr>
              <a:t> </a:t>
            </a:r>
            <a:r>
              <a:rPr lang="de-CH" sz="1400" dirty="0"/>
              <a:t>(Website NFP 73)</a:t>
            </a:r>
          </a:p>
          <a:p>
            <a:pPr>
              <a:lnSpc>
                <a:spcPct val="107000"/>
              </a:lnSpc>
              <a:spcAft>
                <a:spcPts val="400"/>
              </a:spcAft>
            </a:pPr>
            <a:r>
              <a:rPr lang="en-US" sz="1400" dirty="0">
                <a:hlinkClick r:id="rId6"/>
              </a:rPr>
              <a:t>The Sustainable Hospital Revolution: Approaches to reduce the environmental impact </a:t>
            </a:r>
            <a:r>
              <a:rPr lang="de-CH" sz="1400" dirty="0"/>
              <a:t>(Policy Brief)</a:t>
            </a:r>
          </a:p>
          <a:p>
            <a:pPr marL="0" indent="0">
              <a:lnSpc>
                <a:spcPct val="107000"/>
              </a:lnSpc>
              <a:spcAft>
                <a:spcPts val="400"/>
              </a:spcAft>
              <a:buNone/>
            </a:pPr>
            <a:r>
              <a:rPr lang="en-US" sz="1400" dirty="0">
                <a:hlinkClick r:id="rId7"/>
              </a:rPr>
              <a:t>Resource efficiency in Swiss hospitals</a:t>
            </a:r>
            <a:r>
              <a:rPr lang="en-US" sz="1400" dirty="0"/>
              <a:t> (scientific lecture)</a:t>
            </a:r>
          </a:p>
          <a:p>
            <a:pPr marL="0" indent="0">
              <a:lnSpc>
                <a:spcPct val="107000"/>
              </a:lnSpc>
              <a:spcAft>
                <a:spcPts val="400"/>
              </a:spcAft>
              <a:buNone/>
            </a:pPr>
            <a:r>
              <a:rPr lang="en-US" sz="1400" dirty="0">
                <a:hlinkClick r:id="rId8"/>
              </a:rPr>
              <a:t>Green Hospital </a:t>
            </a:r>
            <a:r>
              <a:rPr lang="en-US" sz="1400" dirty="0"/>
              <a:t>(Website research project)</a:t>
            </a:r>
            <a:endParaRPr lang="de-CH" sz="1400" dirty="0"/>
          </a:p>
        </p:txBody>
      </p:sp>
    </p:spTree>
    <p:extLst>
      <p:ext uri="{BB962C8B-B14F-4D97-AF65-F5344CB8AC3E}">
        <p14:creationId xmlns:p14="http://schemas.microsoft.com/office/powerpoint/2010/main" val="1408503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D490E7C-D6FD-7A6B-DA61-F47E44EAC328}"/>
              </a:ext>
            </a:extLst>
          </p:cNvPr>
          <p:cNvGraphicFramePr>
            <a:graphicFrameLocks noChangeAspect="1"/>
          </p:cNvGraphicFramePr>
          <p:nvPr>
            <p:custDataLst>
              <p:tags r:id="rId1"/>
            </p:custDataLst>
            <p:extLst>
              <p:ext uri="{D42A27DB-BD31-4B8C-83A1-F6EECF244321}">
                <p14:modId xmlns:p14="http://schemas.microsoft.com/office/powerpoint/2010/main" val="843101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7D490E7C-D6FD-7A6B-DA61-F47E44EAC32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C5A17E-E5C7-A025-EFCC-DD5C15CF6C7F}"/>
              </a:ext>
            </a:extLst>
          </p:cNvPr>
          <p:cNvSpPr>
            <a:spLocks noGrp="1"/>
          </p:cNvSpPr>
          <p:nvPr>
            <p:ph type="title"/>
          </p:nvPr>
        </p:nvSpPr>
        <p:spPr/>
        <p:txBody>
          <a:bodyPr vert="horz"/>
          <a:lstStyle/>
          <a:p>
            <a:r>
              <a:rPr lang="en-US" dirty="0"/>
              <a:t>Resource efficiency in Swiss hospitals </a:t>
            </a:r>
            <a:r>
              <a:rPr lang="de-CH" dirty="0"/>
              <a:t>–</a:t>
            </a:r>
            <a:br>
              <a:rPr lang="de-CH" dirty="0"/>
            </a:br>
            <a:r>
              <a:rPr lang="de-CH" dirty="0"/>
              <a:t>Background</a:t>
            </a:r>
          </a:p>
        </p:txBody>
      </p:sp>
      <p:sp>
        <p:nvSpPr>
          <p:cNvPr id="3" name="Slide Number Placeholder 2">
            <a:extLst>
              <a:ext uri="{FF2B5EF4-FFF2-40B4-BE49-F238E27FC236}">
                <a16:creationId xmlns:a16="http://schemas.microsoft.com/office/drawing/2014/main" id="{C0688E98-D81D-FB1F-E3DC-FD339F4975E0}"/>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43CDEDA9-E821-580D-D81C-639F359760B3}"/>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3A6E1AB5-FD32-2C02-5371-78A14E374226}"/>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95904D56-5C30-AD34-E2CE-70094D66B324}"/>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9" name="object 5">
            <a:extLst>
              <a:ext uri="{FF2B5EF4-FFF2-40B4-BE49-F238E27FC236}">
                <a16:creationId xmlns:a16="http://schemas.microsoft.com/office/drawing/2014/main" id="{9CEA27DD-6A4F-2D99-8023-96DC42248921}"/>
              </a:ext>
            </a:extLst>
          </p:cNvPr>
          <p:cNvPicPr>
            <a:picLocks noGrp="1"/>
          </p:cNvPicPr>
          <p:nvPr>
            <p:ph type="pic" sz="quarter" idx="16"/>
          </p:nvPr>
        </p:nvPicPr>
        <p:blipFill>
          <a:blip r:embed="rId5" cstate="print"/>
          <a:srcRect t="9499" b="9499"/>
          <a:stretch>
            <a:fillRect/>
          </a:stretch>
        </p:blipFill>
        <p:spPr>
          <a:prstGeom prst="rect">
            <a:avLst/>
          </a:prstGeom>
        </p:spPr>
      </p:pic>
      <p:sp>
        <p:nvSpPr>
          <p:cNvPr id="10" name="Text Placeholder 4">
            <a:extLst>
              <a:ext uri="{FF2B5EF4-FFF2-40B4-BE49-F238E27FC236}">
                <a16:creationId xmlns:a16="http://schemas.microsoft.com/office/drawing/2014/main" id="{84B2E905-C0A9-25A2-73C6-2F2F223521D7}"/>
              </a:ext>
            </a:extLst>
          </p:cNvPr>
          <p:cNvSpPr>
            <a:spLocks noGrp="1"/>
          </p:cNvSpPr>
          <p:nvPr>
            <p:ph type="body" sz="quarter" idx="13"/>
          </p:nvPr>
        </p:nvSpPr>
        <p:spPr>
          <a:xfrm>
            <a:off x="479426" y="2565400"/>
            <a:ext cx="7345362" cy="3455988"/>
          </a:xfrm>
        </p:spPr>
        <p:txBody>
          <a:bodyPr/>
          <a:lstStyle/>
          <a:p>
            <a:r>
              <a:rPr lang="en-US" dirty="0"/>
              <a:t>Although the </a:t>
            </a:r>
            <a:r>
              <a:rPr lang="en-US" b="1" dirty="0"/>
              <a:t>health and social-care </a:t>
            </a:r>
            <a:r>
              <a:rPr lang="en-US" dirty="0"/>
              <a:t>sector is the fourth most important consumption area from an </a:t>
            </a:r>
            <a:r>
              <a:rPr lang="en-US" b="1" dirty="0"/>
              <a:t>environmental perspective</a:t>
            </a:r>
            <a:r>
              <a:rPr lang="en-US" dirty="0"/>
              <a:t>—after </a:t>
            </a:r>
            <a:r>
              <a:rPr lang="en-US" b="1" dirty="0"/>
              <a:t>food, mobility</a:t>
            </a:r>
            <a:r>
              <a:rPr lang="en-US" dirty="0"/>
              <a:t>, and </a:t>
            </a:r>
            <a:r>
              <a:rPr lang="en-US" b="1" dirty="0"/>
              <a:t>housing</a:t>
            </a:r>
            <a:r>
              <a:rPr lang="en-US" dirty="0"/>
              <a:t>—there have been hardly any comprehensive sustainability assessments in this field. Before this project, it was unclear where the greatest levers for improvement lay and how they could be used in practice. Until now, there had been </a:t>
            </a:r>
            <a:r>
              <a:rPr lang="en-US" b="1" dirty="0"/>
              <a:t>no analyses </a:t>
            </a:r>
            <a:r>
              <a:rPr lang="en-US" dirty="0"/>
              <a:t>of the </a:t>
            </a:r>
            <a:r>
              <a:rPr lang="en-US" b="1" dirty="0"/>
              <a:t>environmental efficiency </a:t>
            </a:r>
            <a:r>
              <a:rPr lang="en-US" dirty="0"/>
              <a:t>of </a:t>
            </a:r>
            <a:r>
              <a:rPr lang="en-US" b="1" dirty="0"/>
              <a:t>hospitals</a:t>
            </a:r>
            <a:r>
              <a:rPr lang="en-US" dirty="0"/>
              <a:t>, and it was not known which areas offered the </a:t>
            </a:r>
            <a:r>
              <a:rPr lang="en-US" b="1" dirty="0"/>
              <a:t>greatest potential for optimization</a:t>
            </a:r>
            <a:r>
              <a:rPr lang="en-US" dirty="0"/>
              <a:t>.</a:t>
            </a:r>
            <a:endParaRPr lang="en-GB" dirty="0"/>
          </a:p>
          <a:p>
            <a:endParaRPr lang="de-CH" dirty="0"/>
          </a:p>
        </p:txBody>
      </p:sp>
    </p:spTree>
    <p:extLst>
      <p:ext uri="{BB962C8B-B14F-4D97-AF65-F5344CB8AC3E}">
        <p14:creationId xmlns:p14="http://schemas.microsoft.com/office/powerpoint/2010/main" val="27682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Learning </a:t>
            </a:r>
            <a:r>
              <a:rPr lang="de-CH" dirty="0" err="1"/>
              <a:t>Objectives</a:t>
            </a:r>
            <a:endParaRPr lang="de-CH"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understands the </a:t>
            </a:r>
            <a:r>
              <a:rPr lang="en-US" b="1" dirty="0"/>
              <a:t>goals</a:t>
            </a:r>
            <a:r>
              <a:rPr lang="en-US" dirty="0"/>
              <a:t> and </a:t>
            </a:r>
            <a:r>
              <a:rPr lang="en-US" b="1" dirty="0"/>
              <a:t>principles</a:t>
            </a:r>
            <a:r>
              <a:rPr lang="en-US" dirty="0"/>
              <a:t> of a circular economy</a:t>
            </a:r>
          </a:p>
          <a:p>
            <a:r>
              <a:rPr lang="en-US" dirty="0"/>
              <a:t>recognizes how </a:t>
            </a:r>
            <a:r>
              <a:rPr lang="en-US" b="1" dirty="0"/>
              <a:t>a business model </a:t>
            </a:r>
            <a:r>
              <a:rPr lang="en-US" dirty="0"/>
              <a:t>can be developed using circular economy approaches</a:t>
            </a:r>
          </a:p>
          <a:p>
            <a:r>
              <a:rPr lang="en-US" dirty="0"/>
              <a:t>knows </a:t>
            </a:r>
            <a:r>
              <a:rPr lang="en-US" b="1" dirty="0"/>
              <a:t>concrete examples </a:t>
            </a:r>
            <a:r>
              <a:rPr lang="en-US" dirty="0"/>
              <a:t>of circular economy</a:t>
            </a:r>
          </a:p>
          <a:p>
            <a:r>
              <a:rPr lang="en-US" dirty="0"/>
              <a:t>reflects on the </a:t>
            </a:r>
            <a:r>
              <a:rPr lang="en-US" b="1" dirty="0"/>
              <a:t>opportunities </a:t>
            </a:r>
            <a:r>
              <a:rPr lang="en-US" dirty="0"/>
              <a:t>and </a:t>
            </a:r>
            <a:r>
              <a:rPr lang="en-US" b="1" dirty="0"/>
              <a:t>challenges</a:t>
            </a:r>
            <a:r>
              <a:rPr lang="en-US" dirty="0"/>
              <a:t> of a circular economy</a:t>
            </a:r>
          </a:p>
          <a:p>
            <a:r>
              <a:rPr lang="en-US" dirty="0"/>
              <a:t>understands the</a:t>
            </a:r>
            <a:r>
              <a:rPr lang="en-US" b="1" dirty="0"/>
              <a:t> implementation </a:t>
            </a:r>
            <a:r>
              <a:rPr lang="en-US" dirty="0"/>
              <a:t>of circular-economy principles in hospital operations and modular water infrastructure</a:t>
            </a:r>
            <a:endParaRPr lang="de-CH" b="1" dirty="0"/>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36CA18D-C0AC-094D-3447-ACD2224A5EEE}"/>
              </a:ext>
            </a:extLst>
          </p:cNvPr>
          <p:cNvGraphicFramePr>
            <a:graphicFrameLocks noChangeAspect="1"/>
          </p:cNvGraphicFramePr>
          <p:nvPr>
            <p:custDataLst>
              <p:tags r:id="rId1"/>
            </p:custDataLst>
            <p:extLst>
              <p:ext uri="{D42A27DB-BD31-4B8C-83A1-F6EECF244321}">
                <p14:modId xmlns:p14="http://schemas.microsoft.com/office/powerpoint/2010/main" val="1885707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36CA18D-C0AC-094D-3447-ACD2224A5EE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20B60B-B0F5-E846-47F5-99A935179CF9}"/>
              </a:ext>
            </a:extLst>
          </p:cNvPr>
          <p:cNvSpPr>
            <a:spLocks noGrp="1"/>
          </p:cNvSpPr>
          <p:nvPr>
            <p:ph type="title"/>
          </p:nvPr>
        </p:nvSpPr>
        <p:spPr/>
        <p:txBody>
          <a:bodyPr vert="horz"/>
          <a:lstStyle/>
          <a:p>
            <a:r>
              <a:rPr lang="en-US" dirty="0"/>
              <a:t>Resource efficiency in Swiss hospitals </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7BA88D5C-8D47-C7D4-13A6-054FD4CBE329}"/>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Text Placeholder 4">
            <a:extLst>
              <a:ext uri="{FF2B5EF4-FFF2-40B4-BE49-F238E27FC236}">
                <a16:creationId xmlns:a16="http://schemas.microsoft.com/office/drawing/2014/main" id="{D6A604B6-BDDF-4FE3-1A83-142D1B92AD9B}"/>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285E06BA-D088-D8BB-3C13-FEF2B99FA321}"/>
              </a:ext>
            </a:extLst>
          </p:cNvPr>
          <p:cNvSpPr>
            <a:spLocks noGrp="1"/>
          </p:cNvSpPr>
          <p:nvPr>
            <p:ph type="body" sz="quarter" idx="13"/>
          </p:nvPr>
        </p:nvSpPr>
        <p:spPr>
          <a:xfrm>
            <a:off x="479425" y="2565400"/>
            <a:ext cx="11223036" cy="3455988"/>
          </a:xfrm>
        </p:spPr>
        <p:txBody>
          <a:bodyPr/>
          <a:lstStyle/>
          <a:p>
            <a:r>
              <a:rPr lang="en-US" dirty="0"/>
              <a:t>The project aimed to generate consistent and comprehensive insights into </a:t>
            </a:r>
            <a:r>
              <a:rPr lang="en-US" b="1" dirty="0"/>
              <a:t>resource use </a:t>
            </a:r>
            <a:r>
              <a:rPr lang="en-US" dirty="0"/>
              <a:t>and </a:t>
            </a:r>
            <a:r>
              <a:rPr lang="en-US" b="1" dirty="0"/>
              <a:t>environmental impacts </a:t>
            </a:r>
            <a:r>
              <a:rPr lang="en-US" dirty="0"/>
              <a:t>caused by </a:t>
            </a:r>
            <a:r>
              <a:rPr lang="en-US" b="1" dirty="0"/>
              <a:t>Swiss hospitals</a:t>
            </a:r>
            <a:r>
              <a:rPr lang="en-US" dirty="0"/>
              <a:t>. To this end, it examined which </a:t>
            </a:r>
            <a:r>
              <a:rPr lang="en-US" b="1" dirty="0"/>
              <a:t>factors </a:t>
            </a:r>
            <a:r>
              <a:rPr lang="en-US" dirty="0"/>
              <a:t>are decisive for the </a:t>
            </a:r>
            <a:r>
              <a:rPr lang="en-US" b="1" dirty="0"/>
              <a:t>environmental footprint </a:t>
            </a:r>
            <a:r>
              <a:rPr lang="en-US" dirty="0"/>
              <a:t>of the </a:t>
            </a:r>
            <a:r>
              <a:rPr lang="en-US" b="1" dirty="0"/>
              <a:t>healthcare sector </a:t>
            </a:r>
            <a:r>
              <a:rPr lang="en-US" dirty="0"/>
              <a:t>and for the </a:t>
            </a:r>
            <a:r>
              <a:rPr lang="en-US" b="1" dirty="0"/>
              <a:t>resource efficiency </a:t>
            </a:r>
            <a:r>
              <a:rPr lang="en-US" dirty="0"/>
              <a:t>of hospitals across their entire life cycle. These results served as the basis for developing </a:t>
            </a:r>
            <a:r>
              <a:rPr lang="en-US" b="1" dirty="0"/>
              <a:t>best practices </a:t>
            </a:r>
            <a:r>
              <a:rPr lang="en-US" dirty="0"/>
              <a:t>for sustainable and </a:t>
            </a:r>
            <a:r>
              <a:rPr lang="en-US" b="1" dirty="0"/>
              <a:t>efficient hospital operations </a:t>
            </a:r>
            <a:r>
              <a:rPr lang="en-US" dirty="0"/>
              <a:t>in Switzerland.</a:t>
            </a:r>
            <a:endParaRPr lang="en-GB" dirty="0"/>
          </a:p>
          <a:p>
            <a:r>
              <a:rPr lang="en-US" dirty="0"/>
              <a:t>The following hospital areas were examined: electricity, heating, catering/food services, building infrastructure, laundry, water consumption, waste and wastewater, textiles, medical products, cleaning products, paper and printer use, pharmaceuticals, electronic devices, and large medical equipment.</a:t>
            </a:r>
          </a:p>
          <a:p>
            <a:pPr marL="0" indent="0">
              <a:buNone/>
            </a:pPr>
            <a:r>
              <a:rPr lang="de-CH" dirty="0"/>
              <a:t> </a:t>
            </a:r>
          </a:p>
          <a:p>
            <a:endParaRPr lang="de-CH" b="1" dirty="0"/>
          </a:p>
          <a:p>
            <a:endParaRPr lang="de-CH" dirty="0"/>
          </a:p>
        </p:txBody>
      </p:sp>
      <p:sp>
        <p:nvSpPr>
          <p:cNvPr id="7" name="Text Placeholder 6">
            <a:extLst>
              <a:ext uri="{FF2B5EF4-FFF2-40B4-BE49-F238E27FC236}">
                <a16:creationId xmlns:a16="http://schemas.microsoft.com/office/drawing/2014/main" id="{65479582-2376-CCBD-7162-1C6500C0AFDE}"/>
              </a:ext>
            </a:extLst>
          </p:cNvPr>
          <p:cNvSpPr>
            <a:spLocks noGrp="1"/>
          </p:cNvSpPr>
          <p:nvPr>
            <p:ph type="body" sz="quarter" idx="12"/>
          </p:nvPr>
        </p:nvSpPr>
        <p:spPr>
          <a:xfrm>
            <a:off x="479424" y="1808163"/>
            <a:ext cx="11223037"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A73700D0-6BC6-DC35-A6AB-77501F75168C}"/>
              </a:ext>
            </a:extLst>
          </p:cNvPr>
          <p:cNvSpPr>
            <a:spLocks noGrp="1"/>
          </p:cNvSpPr>
          <p:nvPr>
            <p:ph type="ftr" sz="quarter" idx="16"/>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3506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C31AC2-9DBC-271C-206C-9C06FB7CC8F5}"/>
              </a:ext>
            </a:extLst>
          </p:cNvPr>
          <p:cNvGraphicFramePr>
            <a:graphicFrameLocks noChangeAspect="1"/>
          </p:cNvGraphicFramePr>
          <p:nvPr>
            <p:custDataLst>
              <p:tags r:id="rId1"/>
            </p:custDataLst>
            <p:extLst>
              <p:ext uri="{D42A27DB-BD31-4B8C-83A1-F6EECF244321}">
                <p14:modId xmlns:p14="http://schemas.microsoft.com/office/powerpoint/2010/main" val="35117121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BC31AC2-9DBC-271C-206C-9C06FB7CC8F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B269FCF-11CD-6E31-518C-168BA21A8160}"/>
              </a:ext>
            </a:extLst>
          </p:cNvPr>
          <p:cNvSpPr>
            <a:spLocks noGrp="1"/>
          </p:cNvSpPr>
          <p:nvPr>
            <p:ph type="title"/>
          </p:nvPr>
        </p:nvSpPr>
        <p:spPr/>
        <p:txBody>
          <a:bodyPr vert="horz"/>
          <a:lstStyle/>
          <a:p>
            <a:r>
              <a:rPr lang="en-US" dirty="0"/>
              <a:t>Resource efficiency in Swiss hospitals</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526A7037-EC26-5C3D-758C-B19B03E8E159}"/>
              </a:ext>
            </a:extLst>
          </p:cNvPr>
          <p:cNvSpPr>
            <a:spLocks noGrp="1"/>
          </p:cNvSpPr>
          <p:nvPr>
            <p:ph type="body" sz="quarter" idx="13"/>
          </p:nvPr>
        </p:nvSpPr>
        <p:spPr>
          <a:xfrm>
            <a:off x="479425" y="1793575"/>
            <a:ext cx="11233150" cy="4213225"/>
          </a:xfrm>
        </p:spPr>
        <p:txBody>
          <a:bodyPr/>
          <a:lstStyle/>
          <a:p>
            <a:pPr marL="0" indent="0">
              <a:buNone/>
            </a:pPr>
            <a:r>
              <a:rPr lang="en-US" b="1" dirty="0"/>
              <a:t>Key areas for increasing sustainability in hospitals</a:t>
            </a:r>
          </a:p>
          <a:p>
            <a:pPr marL="0" indent="0">
              <a:buNone/>
            </a:pPr>
            <a:r>
              <a:rPr lang="en-US" dirty="0"/>
              <a:t>Our </a:t>
            </a:r>
            <a:r>
              <a:rPr lang="en-US" dirty="0">
                <a:solidFill>
                  <a:srgbClr val="83D0F5"/>
                </a:solidFill>
              </a:rPr>
              <a:t>life-cycle assessment of the environmental impacts </a:t>
            </a:r>
            <a:r>
              <a:rPr lang="en-US" dirty="0"/>
              <a:t>of these </a:t>
            </a:r>
            <a:r>
              <a:rPr lang="en-US" dirty="0">
                <a:solidFill>
                  <a:srgbClr val="83D0F5"/>
                </a:solidFill>
              </a:rPr>
              <a:t>14 hospital areas </a:t>
            </a:r>
            <a:r>
              <a:rPr lang="en-US" dirty="0"/>
              <a:t>in 33 Swiss hospitals showed that catering/food services, building infrastructure, heating, electricity, and pharmaceuticals together account for </a:t>
            </a:r>
            <a:r>
              <a:rPr lang="en-US" dirty="0">
                <a:solidFill>
                  <a:srgbClr val="83D0F5"/>
                </a:solidFill>
              </a:rPr>
              <a:t>about 70% </a:t>
            </a:r>
            <a:r>
              <a:rPr lang="en-US" dirty="0"/>
              <a:t>of </a:t>
            </a:r>
            <a:r>
              <a:rPr lang="en-US" dirty="0">
                <a:solidFill>
                  <a:srgbClr val="83D0F5"/>
                </a:solidFill>
              </a:rPr>
              <a:t>greenhouse-gas emissions </a:t>
            </a:r>
            <a:r>
              <a:rPr lang="en-US" dirty="0"/>
              <a:t>from Swiss hospitals. According to the Swiss ecological-scarcity method, these same areas are also responsible for around 70% of the total environmental burden caused by the hospital sector. This method evaluates the environmental impacts of pollutant emissions and resource extraction within the framework of a life-cycle assessment.</a:t>
            </a:r>
            <a:endParaRPr lang="de-CH" dirty="0"/>
          </a:p>
          <a:p>
            <a:endParaRPr lang="de-CH" dirty="0"/>
          </a:p>
        </p:txBody>
      </p:sp>
      <p:sp>
        <p:nvSpPr>
          <p:cNvPr id="4" name="Slide Number Placeholder 3">
            <a:extLst>
              <a:ext uri="{FF2B5EF4-FFF2-40B4-BE49-F238E27FC236}">
                <a16:creationId xmlns:a16="http://schemas.microsoft.com/office/drawing/2014/main" id="{6473DAE9-5F30-EAE1-82D9-BA17D8086664}"/>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BCA85D56-5D37-50E6-EA06-65A842F6A23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261205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37292A9-6F1C-D900-9EAC-5367A3AE0E22}"/>
              </a:ext>
            </a:extLst>
          </p:cNvPr>
          <p:cNvGraphicFramePr>
            <a:graphicFrameLocks noChangeAspect="1"/>
          </p:cNvGraphicFramePr>
          <p:nvPr>
            <p:custDataLst>
              <p:tags r:id="rId1"/>
            </p:custDataLst>
            <p:extLst>
              <p:ext uri="{D42A27DB-BD31-4B8C-83A1-F6EECF244321}">
                <p14:modId xmlns:p14="http://schemas.microsoft.com/office/powerpoint/2010/main" val="5036229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37292A9-6F1C-D900-9EAC-5367A3AE0E2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92F1C0-DFBD-0691-36E2-94D276CD8F9D}"/>
              </a:ext>
            </a:extLst>
          </p:cNvPr>
          <p:cNvSpPr>
            <a:spLocks noGrp="1"/>
          </p:cNvSpPr>
          <p:nvPr>
            <p:ph type="title"/>
          </p:nvPr>
        </p:nvSpPr>
        <p:spPr/>
        <p:txBody>
          <a:bodyPr vert="horz"/>
          <a:lstStyle/>
          <a:p>
            <a:r>
              <a:rPr lang="en-US" dirty="0"/>
              <a:t>Resource efficiency in Swiss hospitals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A5486CEB-3758-208C-4808-2D499CC37AD9}"/>
              </a:ext>
            </a:extLst>
          </p:cNvPr>
          <p:cNvSpPr>
            <a:spLocks noGrp="1"/>
          </p:cNvSpPr>
          <p:nvPr>
            <p:ph type="body" sz="quarter" idx="13"/>
          </p:nvPr>
        </p:nvSpPr>
        <p:spPr/>
        <p:txBody>
          <a:bodyPr/>
          <a:lstStyle/>
          <a:p>
            <a:pPr marL="0" indent="0">
              <a:buNone/>
            </a:pPr>
            <a:r>
              <a:rPr lang="en-US" b="1" dirty="0"/>
              <a:t>Aspects included in the sustainability analysis</a:t>
            </a:r>
          </a:p>
          <a:p>
            <a:pPr marL="0" indent="0">
              <a:buNone/>
            </a:pPr>
            <a:r>
              <a:rPr lang="en-US" dirty="0"/>
              <a:t>This analysis considers current emissions in relation to Switzerland’s </a:t>
            </a:r>
            <a:r>
              <a:rPr lang="en-US" dirty="0">
                <a:solidFill>
                  <a:srgbClr val="83D0F5"/>
                </a:solidFill>
              </a:rPr>
              <a:t>national and international emissions targets</a:t>
            </a:r>
            <a:r>
              <a:rPr lang="en-US" dirty="0"/>
              <a:t>. Examples of aspects taken into account include </a:t>
            </a:r>
            <a:r>
              <a:rPr lang="en-US" dirty="0">
                <a:solidFill>
                  <a:srgbClr val="83D0F5"/>
                </a:solidFill>
              </a:rPr>
              <a:t>energy and mineral use</a:t>
            </a:r>
            <a:r>
              <a:rPr lang="en-US" dirty="0"/>
              <a:t>, </a:t>
            </a:r>
            <a:r>
              <a:rPr lang="en-US" dirty="0">
                <a:solidFill>
                  <a:srgbClr val="83D0F5"/>
                </a:solidFill>
              </a:rPr>
              <a:t>air, water, and soil pollution, land use</a:t>
            </a:r>
            <a:r>
              <a:rPr lang="en-US" dirty="0"/>
              <a:t>, and </a:t>
            </a:r>
            <a:r>
              <a:rPr lang="en-US" dirty="0">
                <a:solidFill>
                  <a:srgbClr val="83D0F5"/>
                </a:solidFill>
              </a:rPr>
              <a:t>climate change.</a:t>
            </a:r>
          </a:p>
          <a:p>
            <a:pPr marL="0" indent="0">
              <a:buNone/>
            </a:pPr>
            <a:r>
              <a:rPr lang="en-US" dirty="0"/>
              <a:t>The production of large medical equipment, cleaning products, and medical products, as well as laundry services, paper/printing, and water consumption, each account for </a:t>
            </a:r>
            <a:r>
              <a:rPr lang="en-US" dirty="0">
                <a:solidFill>
                  <a:srgbClr val="83D0F5"/>
                </a:solidFill>
              </a:rPr>
              <a:t>less than 4% </a:t>
            </a:r>
            <a:r>
              <a:rPr lang="en-US" dirty="0"/>
              <a:t>of climate and environmental impacts. An eco-efficiency analysis using Data Envelopment Analysis (DEA) and Stochastic Frontier Analysis (SFA) showed that </a:t>
            </a:r>
            <a:r>
              <a:rPr lang="en-US" dirty="0">
                <a:solidFill>
                  <a:srgbClr val="83D0F5"/>
                </a:solidFill>
              </a:rPr>
              <a:t>half of the hospitals</a:t>
            </a:r>
            <a:r>
              <a:rPr lang="en-US" dirty="0"/>
              <a:t> could </a:t>
            </a:r>
            <a:r>
              <a:rPr lang="en-US" dirty="0">
                <a:solidFill>
                  <a:srgbClr val="83D0F5"/>
                </a:solidFill>
              </a:rPr>
              <a:t>reduce</a:t>
            </a:r>
            <a:r>
              <a:rPr lang="en-US" dirty="0"/>
              <a:t> their </a:t>
            </a:r>
            <a:r>
              <a:rPr lang="en-US" dirty="0">
                <a:solidFill>
                  <a:srgbClr val="83D0F5"/>
                </a:solidFill>
              </a:rPr>
              <a:t>environmental impacts </a:t>
            </a:r>
            <a:r>
              <a:rPr lang="en-US" dirty="0"/>
              <a:t>by </a:t>
            </a:r>
            <a:r>
              <a:rPr lang="en-US" dirty="0">
                <a:solidFill>
                  <a:srgbClr val="83D0F5"/>
                </a:solidFill>
              </a:rPr>
              <a:t>at least 50% without compromising healthcare services.</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37D64CF1-F3CB-7770-002C-D2247ADA5BC1}"/>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CF710F56-EB25-0FDE-6AB8-5347C594221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53620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3DBA7F0-A026-9C6A-5FB1-2991917AA81C}"/>
              </a:ext>
            </a:extLst>
          </p:cNvPr>
          <p:cNvGraphicFramePr>
            <a:graphicFrameLocks noChangeAspect="1"/>
          </p:cNvGraphicFramePr>
          <p:nvPr>
            <p:custDataLst>
              <p:tags r:id="rId1"/>
            </p:custDataLst>
            <p:extLst>
              <p:ext uri="{D42A27DB-BD31-4B8C-83A1-F6EECF244321}">
                <p14:modId xmlns:p14="http://schemas.microsoft.com/office/powerpoint/2010/main" val="15854556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3DBA7F0-A026-9C6A-5FB1-2991917AA81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1E2113-61A2-1815-6838-5D5A4FC2C72C}"/>
              </a:ext>
            </a:extLst>
          </p:cNvPr>
          <p:cNvSpPr>
            <a:spLocks noGrp="1"/>
          </p:cNvSpPr>
          <p:nvPr>
            <p:ph type="title"/>
          </p:nvPr>
        </p:nvSpPr>
        <p:spPr/>
        <p:txBody>
          <a:bodyPr vert="horz"/>
          <a:lstStyle/>
          <a:p>
            <a:r>
              <a:rPr lang="en-US" dirty="0"/>
              <a:t>Resource efficiency in Swiss hospitals</a:t>
            </a:r>
            <a:r>
              <a:rPr lang="de-CH" dirty="0"/>
              <a:t> – </a:t>
            </a:r>
            <a:r>
              <a:rPr lang="de-CH" dirty="0" err="1"/>
              <a:t>Results</a:t>
            </a:r>
            <a:r>
              <a:rPr lang="de-CH" dirty="0"/>
              <a:t> III</a:t>
            </a:r>
          </a:p>
        </p:txBody>
      </p:sp>
      <p:sp>
        <p:nvSpPr>
          <p:cNvPr id="3" name="Text Placeholder 2">
            <a:extLst>
              <a:ext uri="{FF2B5EF4-FFF2-40B4-BE49-F238E27FC236}">
                <a16:creationId xmlns:a16="http://schemas.microsoft.com/office/drawing/2014/main" id="{2C655D75-1C09-9FFC-5200-B27A0C1F3BC5}"/>
              </a:ext>
            </a:extLst>
          </p:cNvPr>
          <p:cNvSpPr>
            <a:spLocks noGrp="1"/>
          </p:cNvSpPr>
          <p:nvPr>
            <p:ph type="body" sz="quarter" idx="13"/>
          </p:nvPr>
        </p:nvSpPr>
        <p:spPr/>
        <p:txBody>
          <a:bodyPr/>
          <a:lstStyle/>
          <a:p>
            <a:pPr marL="0" indent="0">
              <a:buNone/>
            </a:pPr>
            <a:r>
              <a:rPr lang="en-US" b="1" dirty="0"/>
              <a:t>Optimization potential for sustainable hospitals</a:t>
            </a:r>
          </a:p>
          <a:p>
            <a:pPr marL="0" indent="0">
              <a:buNone/>
            </a:pPr>
            <a:r>
              <a:rPr lang="en-US" dirty="0"/>
              <a:t>When both </a:t>
            </a:r>
            <a:r>
              <a:rPr lang="en-US" dirty="0">
                <a:solidFill>
                  <a:srgbClr val="83D0F5"/>
                </a:solidFill>
              </a:rPr>
              <a:t>efficiency </a:t>
            </a:r>
            <a:r>
              <a:rPr lang="en-US" dirty="0"/>
              <a:t>and the </a:t>
            </a:r>
            <a:r>
              <a:rPr lang="en-US" dirty="0">
                <a:solidFill>
                  <a:srgbClr val="83D0F5"/>
                </a:solidFill>
              </a:rPr>
              <a:t>environmental relevance </a:t>
            </a:r>
            <a:r>
              <a:rPr lang="en-US" dirty="0"/>
              <a:t>of the different areas are taken into account, the greatest </a:t>
            </a:r>
            <a:r>
              <a:rPr lang="en-US" dirty="0">
                <a:solidFill>
                  <a:srgbClr val="83D0F5"/>
                </a:solidFill>
              </a:rPr>
              <a:t>optimization potential </a:t>
            </a:r>
            <a:r>
              <a:rPr lang="en-US" dirty="0"/>
              <a:t>is likewise found in </a:t>
            </a:r>
            <a:r>
              <a:rPr lang="en-US" dirty="0">
                <a:solidFill>
                  <a:srgbClr val="83D0F5"/>
                </a:solidFill>
              </a:rPr>
              <a:t>building infrastructure</a:t>
            </a:r>
            <a:r>
              <a:rPr lang="en-US" dirty="0"/>
              <a:t>, </a:t>
            </a:r>
            <a:r>
              <a:rPr lang="en-US" dirty="0">
                <a:solidFill>
                  <a:srgbClr val="83D0F5"/>
                </a:solidFill>
              </a:rPr>
              <a:t>catering/food services</a:t>
            </a:r>
            <a:r>
              <a:rPr lang="en-US" dirty="0"/>
              <a:t>, </a:t>
            </a:r>
            <a:r>
              <a:rPr lang="en-US" dirty="0">
                <a:solidFill>
                  <a:srgbClr val="83D0F5"/>
                </a:solidFill>
              </a:rPr>
              <a:t>heating, electricity</a:t>
            </a:r>
            <a:r>
              <a:rPr lang="en-US" dirty="0"/>
              <a:t>, and </a:t>
            </a:r>
            <a:r>
              <a:rPr lang="en-US" dirty="0">
                <a:solidFill>
                  <a:srgbClr val="83D0F5"/>
                </a:solidFill>
              </a:rPr>
              <a:t>pharmaceuticals</a:t>
            </a:r>
            <a:r>
              <a:rPr lang="en-US" dirty="0"/>
              <a:t>, followed by </a:t>
            </a:r>
            <a:r>
              <a:rPr lang="en-US" dirty="0">
                <a:solidFill>
                  <a:srgbClr val="83D0F5"/>
                </a:solidFill>
              </a:rPr>
              <a:t>waste </a:t>
            </a:r>
            <a:r>
              <a:rPr lang="en-US" dirty="0"/>
              <a:t>and </a:t>
            </a:r>
            <a:r>
              <a:rPr lang="en-US" dirty="0">
                <a:solidFill>
                  <a:srgbClr val="83D0F5"/>
                </a:solidFill>
              </a:rPr>
              <a:t>wastewater</a:t>
            </a:r>
            <a:r>
              <a:rPr lang="en-US" dirty="0"/>
              <a:t>. The single </a:t>
            </a:r>
            <a:r>
              <a:rPr lang="en-US" dirty="0">
                <a:solidFill>
                  <a:srgbClr val="83D0F5"/>
                </a:solidFill>
              </a:rPr>
              <a:t>largest optimization potential </a:t>
            </a:r>
            <a:r>
              <a:rPr lang="en-US" dirty="0"/>
              <a:t>in hospitals lies in </a:t>
            </a:r>
            <a:r>
              <a:rPr lang="en-US" dirty="0">
                <a:solidFill>
                  <a:srgbClr val="83D0F5"/>
                </a:solidFill>
              </a:rPr>
              <a:t>heating</a:t>
            </a:r>
            <a:r>
              <a:rPr lang="en-US" dirty="0"/>
              <a:t>. Improving the average heating efficiency across all hospitals by one percentage point would reduce overall global-warming potential (GWP) by 0.6%, or almost 1,700 </a:t>
            </a:r>
            <a:r>
              <a:rPr lang="en-US" dirty="0" err="1"/>
              <a:t>tonnes</a:t>
            </a:r>
            <a:r>
              <a:rPr lang="en-US" dirty="0"/>
              <a:t> of CO₂-equivalents per year.</a:t>
            </a:r>
          </a:p>
          <a:p>
            <a:pPr marL="0" indent="0">
              <a:buNone/>
            </a:pPr>
            <a:r>
              <a:rPr lang="en-US" dirty="0"/>
              <a:t>For Swiss acute-care hospitals, total life-cycle greenhouse-gas emissions are estimated at 445,000 </a:t>
            </a:r>
            <a:r>
              <a:rPr lang="en-US" dirty="0" err="1"/>
              <a:t>tonnes</a:t>
            </a:r>
            <a:r>
              <a:rPr lang="en-US" dirty="0"/>
              <a:t> of CO₂-equivalents (</a:t>
            </a:r>
            <a:r>
              <a:rPr lang="en-US" dirty="0" err="1"/>
              <a:t>CO₂eq</a:t>
            </a:r>
            <a:r>
              <a:rPr lang="en-US" dirty="0"/>
              <a:t>) per year. This corresponds to 20.43 t </a:t>
            </a:r>
            <a:r>
              <a:rPr lang="en-US" dirty="0" err="1"/>
              <a:t>CO₂eq</a:t>
            </a:r>
            <a:r>
              <a:rPr lang="en-US" dirty="0"/>
              <a:t> per standardized revenue in CHF, or 3.26 t </a:t>
            </a:r>
            <a:r>
              <a:rPr lang="en-US" dirty="0" err="1"/>
              <a:t>CO₂eq</a:t>
            </a:r>
            <a:r>
              <a:rPr lang="en-US" dirty="0"/>
              <a:t> per healthcare service provided by one full-time equivalent (FTE) member of healthcare staff in a year.</a:t>
            </a:r>
          </a:p>
        </p:txBody>
      </p:sp>
      <p:sp>
        <p:nvSpPr>
          <p:cNvPr id="4" name="Slide Number Placeholder 3">
            <a:extLst>
              <a:ext uri="{FF2B5EF4-FFF2-40B4-BE49-F238E27FC236}">
                <a16:creationId xmlns:a16="http://schemas.microsoft.com/office/drawing/2014/main" id="{FE60CD29-57E4-89F1-04B5-5ED6875A3DA1}"/>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E52CDC36-4BE8-D02B-3A0F-D4F65282A29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564265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2BA575A-F48C-CA58-773B-A95A615329FB}"/>
              </a:ext>
            </a:extLst>
          </p:cNvPr>
          <p:cNvGraphicFramePr>
            <a:graphicFrameLocks noChangeAspect="1"/>
          </p:cNvGraphicFramePr>
          <p:nvPr>
            <p:custDataLst>
              <p:tags r:id="rId1"/>
            </p:custDataLst>
            <p:extLst>
              <p:ext uri="{D42A27DB-BD31-4B8C-83A1-F6EECF244321}">
                <p14:modId xmlns:p14="http://schemas.microsoft.com/office/powerpoint/2010/main" val="33749493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22BA575A-F48C-CA58-773B-A95A615329F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F6C058-619A-8B97-506F-4E181EF8BF3F}"/>
              </a:ext>
            </a:extLst>
          </p:cNvPr>
          <p:cNvSpPr>
            <a:spLocks noGrp="1"/>
          </p:cNvSpPr>
          <p:nvPr>
            <p:ph type="title"/>
          </p:nvPr>
        </p:nvSpPr>
        <p:spPr/>
        <p:txBody>
          <a:bodyPr vert="horz"/>
          <a:lstStyle/>
          <a:p>
            <a:r>
              <a:rPr lang="en-US" dirty="0"/>
              <a:t>Resource efficiency in Swiss hospitals </a:t>
            </a:r>
            <a:r>
              <a:rPr lang="de-CH" dirty="0"/>
              <a:t>– </a:t>
            </a:r>
            <a:r>
              <a:rPr lang="de-CH" dirty="0" err="1"/>
              <a:t>Results</a:t>
            </a:r>
            <a:r>
              <a:rPr lang="de-CH" dirty="0"/>
              <a:t> IV</a:t>
            </a:r>
          </a:p>
        </p:txBody>
      </p:sp>
      <p:sp>
        <p:nvSpPr>
          <p:cNvPr id="3" name="Text Placeholder 2">
            <a:extLst>
              <a:ext uri="{FF2B5EF4-FFF2-40B4-BE49-F238E27FC236}">
                <a16:creationId xmlns:a16="http://schemas.microsoft.com/office/drawing/2014/main" id="{732ED237-0540-3B20-2F6B-2558B612E693}"/>
              </a:ext>
            </a:extLst>
          </p:cNvPr>
          <p:cNvSpPr>
            <a:spLocks noGrp="1"/>
          </p:cNvSpPr>
          <p:nvPr>
            <p:ph type="body" sz="quarter" idx="13"/>
          </p:nvPr>
        </p:nvSpPr>
        <p:spPr>
          <a:xfrm>
            <a:off x="479425" y="1732749"/>
            <a:ext cx="11233150" cy="4213225"/>
          </a:xfrm>
        </p:spPr>
        <p:txBody>
          <a:bodyPr/>
          <a:lstStyle/>
          <a:p>
            <a:pPr marL="0" indent="0">
              <a:buNone/>
            </a:pPr>
            <a:r>
              <a:rPr lang="de-CH" b="1" dirty="0"/>
              <a:t>Sustainability potential in </a:t>
            </a:r>
            <a:r>
              <a:rPr lang="de-CH" b="1" dirty="0" err="1"/>
              <a:t>logistics</a:t>
            </a:r>
            <a:endParaRPr lang="de-CH" b="1" dirty="0"/>
          </a:p>
          <a:p>
            <a:pPr marL="0" indent="0">
              <a:buNone/>
            </a:pPr>
            <a:r>
              <a:rPr lang="en-US" dirty="0"/>
              <a:t>An on-site process analysis revealed that </a:t>
            </a:r>
            <a:r>
              <a:rPr lang="en-US" dirty="0">
                <a:solidFill>
                  <a:srgbClr val="83D0F5"/>
                </a:solidFill>
              </a:rPr>
              <a:t>logistics could be optimized </a:t>
            </a:r>
            <a:r>
              <a:rPr lang="en-US" dirty="0"/>
              <a:t>in all the hospitals studied—for example, by </a:t>
            </a:r>
            <a:r>
              <a:rPr lang="en-US" dirty="0">
                <a:solidFill>
                  <a:srgbClr val="83D0F5"/>
                </a:solidFill>
              </a:rPr>
              <a:t>streamlining the ordering process </a:t>
            </a:r>
            <a:r>
              <a:rPr lang="en-US" dirty="0"/>
              <a:t>for individual units through specifying order quantities, </a:t>
            </a:r>
            <a:r>
              <a:rPr lang="en-US" dirty="0">
                <a:solidFill>
                  <a:srgbClr val="83D0F5"/>
                </a:solidFill>
              </a:rPr>
              <a:t>training staff </a:t>
            </a:r>
            <a:r>
              <a:rPr lang="en-US" dirty="0"/>
              <a:t>to </a:t>
            </a:r>
            <a:r>
              <a:rPr lang="en-US" dirty="0">
                <a:solidFill>
                  <a:srgbClr val="83D0F5"/>
                </a:solidFill>
              </a:rPr>
              <a:t>avoid wasting cleaning cloths</a:t>
            </a:r>
            <a:r>
              <a:rPr lang="en-US" dirty="0"/>
              <a:t>, and increasing the number of </a:t>
            </a:r>
            <a:r>
              <a:rPr lang="en-US" dirty="0">
                <a:solidFill>
                  <a:srgbClr val="83D0F5"/>
                </a:solidFill>
              </a:rPr>
              <a:t>vegetarian meals </a:t>
            </a:r>
            <a:r>
              <a:rPr lang="en-US" dirty="0"/>
              <a:t>by offering more meat-free options and serving a vegetarian menu as the default.</a:t>
            </a:r>
            <a:endParaRPr lang="de-CH" dirty="0"/>
          </a:p>
          <a:p>
            <a:endParaRPr lang="de-CH" dirty="0"/>
          </a:p>
          <a:p>
            <a:endParaRPr lang="de-CH" dirty="0"/>
          </a:p>
        </p:txBody>
      </p:sp>
      <p:sp>
        <p:nvSpPr>
          <p:cNvPr id="4" name="Slide Number Placeholder 3">
            <a:extLst>
              <a:ext uri="{FF2B5EF4-FFF2-40B4-BE49-F238E27FC236}">
                <a16:creationId xmlns:a16="http://schemas.microsoft.com/office/drawing/2014/main" id="{4D95CB0D-61BD-FD85-BAAB-94E6808A3550}"/>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AF60F24D-4CA9-D874-D07D-959D2DECE075}"/>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061694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8747-DCAA-A25A-EDB7-BB1FD0AEF441}"/>
              </a:ext>
            </a:extLst>
          </p:cNvPr>
          <p:cNvSpPr>
            <a:spLocks noGrp="1"/>
          </p:cNvSpPr>
          <p:nvPr>
            <p:ph type="title"/>
          </p:nvPr>
        </p:nvSpPr>
        <p:spPr/>
        <p:txBody>
          <a:bodyPr/>
          <a:lstStyle/>
          <a:p>
            <a:r>
              <a:rPr lang="en-US" dirty="0"/>
              <a:t>Resource efficiency in Swiss hospitals</a:t>
            </a:r>
            <a:endParaRPr lang="de-CH" dirty="0"/>
          </a:p>
        </p:txBody>
      </p:sp>
      <p:sp>
        <p:nvSpPr>
          <p:cNvPr id="4" name="Slide Number Placeholder 3">
            <a:extLst>
              <a:ext uri="{FF2B5EF4-FFF2-40B4-BE49-F238E27FC236}">
                <a16:creationId xmlns:a16="http://schemas.microsoft.com/office/drawing/2014/main" id="{B4D8CEF3-6EA7-5B67-B26D-69384BE50A1C}"/>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41DB4515-C459-CFDE-B803-06F8502CB69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7" name="Content Placeholder 2">
            <a:extLst>
              <a:ext uri="{FF2B5EF4-FFF2-40B4-BE49-F238E27FC236}">
                <a16:creationId xmlns:a16="http://schemas.microsoft.com/office/drawing/2014/main" id="{4FD54A2C-7967-16B4-6BCC-31AED0B5B0EE}"/>
              </a:ext>
            </a:extLst>
          </p:cNvPr>
          <p:cNvSpPr txBox="1">
            <a:spLocks/>
          </p:cNvSpPr>
          <p:nvPr/>
        </p:nvSpPr>
        <p:spPr>
          <a:xfrm>
            <a:off x="479424" y="5791371"/>
            <a:ext cx="6378575" cy="289676"/>
          </a:xfrm>
          <a:prstGeom prst="rect">
            <a:avLst/>
          </a:prstGeom>
        </p:spPr>
        <p:txBody>
          <a:bodyPr>
            <a:normAutofit fontScale="77500" lnSpcReduction="200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Quelle: </a:t>
            </a:r>
            <a:r>
              <a:rPr lang="en-US" sz="1400" dirty="0">
                <a:hlinkClick r:id="rId2"/>
              </a:rPr>
              <a:t>The Sustainable Hospital Revolution: Approaches to reduce the environmental impact</a:t>
            </a:r>
            <a:endParaRPr lang="de-CH" sz="1400" dirty="0"/>
          </a:p>
        </p:txBody>
      </p:sp>
      <p:pic>
        <p:nvPicPr>
          <p:cNvPr id="9" name="Picture 8">
            <a:extLst>
              <a:ext uri="{FF2B5EF4-FFF2-40B4-BE49-F238E27FC236}">
                <a16:creationId xmlns:a16="http://schemas.microsoft.com/office/drawing/2014/main" id="{BBE4279F-16AD-EE47-54A0-98EF345AF6FD}"/>
              </a:ext>
            </a:extLst>
          </p:cNvPr>
          <p:cNvPicPr>
            <a:picLocks noChangeAspect="1"/>
          </p:cNvPicPr>
          <p:nvPr/>
        </p:nvPicPr>
        <p:blipFill>
          <a:blip r:embed="rId3"/>
          <a:stretch>
            <a:fillRect/>
          </a:stretch>
        </p:blipFill>
        <p:spPr>
          <a:xfrm>
            <a:off x="3096722" y="1207566"/>
            <a:ext cx="4520136" cy="4464101"/>
          </a:xfrm>
          <a:prstGeom prst="rect">
            <a:avLst/>
          </a:prstGeom>
        </p:spPr>
      </p:pic>
    </p:spTree>
    <p:extLst>
      <p:ext uri="{BB962C8B-B14F-4D97-AF65-F5344CB8AC3E}">
        <p14:creationId xmlns:p14="http://schemas.microsoft.com/office/powerpoint/2010/main" val="1458908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D3D5-E3F9-61D7-3B94-3F4EBB9355CF}"/>
              </a:ext>
            </a:extLst>
          </p:cNvPr>
          <p:cNvSpPr>
            <a:spLocks noGrp="1"/>
          </p:cNvSpPr>
          <p:nvPr>
            <p:ph type="title"/>
          </p:nvPr>
        </p:nvSpPr>
        <p:spPr/>
        <p:txBody>
          <a:bodyPr/>
          <a:lstStyle/>
          <a:p>
            <a:r>
              <a:rPr lang="en-US" dirty="0"/>
              <a:t>Resource efficiency in Swiss hospitals</a:t>
            </a:r>
            <a:endParaRPr lang="de-CH" dirty="0"/>
          </a:p>
        </p:txBody>
      </p:sp>
      <p:sp>
        <p:nvSpPr>
          <p:cNvPr id="4" name="Slide Number Placeholder 3">
            <a:extLst>
              <a:ext uri="{FF2B5EF4-FFF2-40B4-BE49-F238E27FC236}">
                <a16:creationId xmlns:a16="http://schemas.microsoft.com/office/drawing/2014/main" id="{2C041A39-F2C1-B667-E737-793A42180ADC}"/>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9B4669E9-009D-5EA0-A65D-FD0465ACE95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7" name="Content Placeholder 2">
            <a:extLst>
              <a:ext uri="{FF2B5EF4-FFF2-40B4-BE49-F238E27FC236}">
                <a16:creationId xmlns:a16="http://schemas.microsoft.com/office/drawing/2014/main" id="{27B77728-FF97-4DCF-FDE1-6E201DA71D0D}"/>
              </a:ext>
            </a:extLst>
          </p:cNvPr>
          <p:cNvSpPr txBox="1">
            <a:spLocks/>
          </p:cNvSpPr>
          <p:nvPr/>
        </p:nvSpPr>
        <p:spPr>
          <a:xfrm>
            <a:off x="1300908" y="5750041"/>
            <a:ext cx="10515600" cy="566994"/>
          </a:xfrm>
          <a:prstGeom prst="rect">
            <a:avLst/>
          </a:prstGeom>
        </p:spPr>
        <p:txBody>
          <a:bodyPr>
            <a:normAutofit fontScale="925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The climate efficiency and the share of global-warming potential (GWP, vertical axis) of the examined areas show their potential for climate optimization in Swiss hospitals</a:t>
            </a:r>
            <a:r>
              <a:rPr lang="de-CH" sz="1400" dirty="0"/>
              <a:t>. Source:</a:t>
            </a:r>
            <a:r>
              <a:rPr lang="en-US" sz="1400" dirty="0"/>
              <a:t> </a:t>
            </a:r>
            <a:r>
              <a:rPr lang="en-US" sz="1400" dirty="0">
                <a:hlinkClick r:id="rId2"/>
              </a:rPr>
              <a:t>The Sustainable Hospital Revolution: Approaches to reduce the environmental impact</a:t>
            </a:r>
            <a:endParaRPr lang="de-CH" sz="1400" dirty="0"/>
          </a:p>
        </p:txBody>
      </p:sp>
      <p:pic>
        <p:nvPicPr>
          <p:cNvPr id="8" name="Picture 7">
            <a:extLst>
              <a:ext uri="{FF2B5EF4-FFF2-40B4-BE49-F238E27FC236}">
                <a16:creationId xmlns:a16="http://schemas.microsoft.com/office/drawing/2014/main" id="{2C161BA9-1A12-2751-4684-A477EB5EF73A}"/>
              </a:ext>
            </a:extLst>
          </p:cNvPr>
          <p:cNvPicPr>
            <a:picLocks noChangeAspect="1"/>
          </p:cNvPicPr>
          <p:nvPr/>
        </p:nvPicPr>
        <p:blipFill>
          <a:blip r:embed="rId3"/>
          <a:stretch>
            <a:fillRect/>
          </a:stretch>
        </p:blipFill>
        <p:spPr>
          <a:xfrm>
            <a:off x="2933485" y="1065675"/>
            <a:ext cx="5220699" cy="4523137"/>
          </a:xfrm>
          <a:prstGeom prst="rect">
            <a:avLst/>
          </a:prstGeom>
        </p:spPr>
      </p:pic>
    </p:spTree>
    <p:extLst>
      <p:ext uri="{BB962C8B-B14F-4D97-AF65-F5344CB8AC3E}">
        <p14:creationId xmlns:p14="http://schemas.microsoft.com/office/powerpoint/2010/main" val="1520121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4ED-AD1D-C089-E20E-764157661265}"/>
              </a:ext>
            </a:extLst>
          </p:cNvPr>
          <p:cNvSpPr>
            <a:spLocks noGrp="1"/>
          </p:cNvSpPr>
          <p:nvPr>
            <p:ph type="title"/>
          </p:nvPr>
        </p:nvSpPr>
        <p:spPr>
          <a:xfrm>
            <a:off x="479425" y="476250"/>
            <a:ext cx="7012045" cy="1044575"/>
          </a:xfrm>
        </p:spPr>
        <p:txBody>
          <a:bodyPr/>
          <a:lstStyle/>
          <a:p>
            <a:r>
              <a:rPr lang="en-US" dirty="0"/>
              <a:t>Challenges of modular water infrastructure systems</a:t>
            </a:r>
          </a:p>
        </p:txBody>
      </p:sp>
      <p:sp>
        <p:nvSpPr>
          <p:cNvPr id="3" name="Text Placeholder 2">
            <a:extLst>
              <a:ext uri="{FF2B5EF4-FFF2-40B4-BE49-F238E27FC236}">
                <a16:creationId xmlns:a16="http://schemas.microsoft.com/office/drawing/2014/main" id="{8CEFCF4A-D30C-5775-A0B1-6D7F815A3922}"/>
              </a:ext>
            </a:extLst>
          </p:cNvPr>
          <p:cNvSpPr>
            <a:spLocks noGrp="1"/>
          </p:cNvSpPr>
          <p:nvPr>
            <p:ph type="body" sz="quarter" idx="13"/>
          </p:nvPr>
        </p:nvSpPr>
        <p:spPr>
          <a:xfrm>
            <a:off x="479425" y="1808163"/>
            <a:ext cx="6912893" cy="4213225"/>
          </a:xfrm>
        </p:spPr>
        <p:txBody>
          <a:bodyPr/>
          <a:lstStyle/>
          <a:p>
            <a:pPr marL="0" indent="0">
              <a:buNone/>
            </a:pPr>
            <a:r>
              <a:rPr lang="de-CH" dirty="0"/>
              <a:t>«</a:t>
            </a:r>
            <a:r>
              <a:rPr lang="en-US" dirty="0"/>
              <a:t>In this project, we examined whether and how </a:t>
            </a:r>
            <a:r>
              <a:rPr lang="en-US" b="1" dirty="0"/>
              <a:t>modular, more strongly decentralized infrastructures</a:t>
            </a:r>
            <a:r>
              <a:rPr lang="en-US" dirty="0"/>
              <a:t> can be integrated into a sustainable </a:t>
            </a:r>
            <a:r>
              <a:rPr lang="en-US" b="1" dirty="0"/>
              <a:t>future </a:t>
            </a:r>
            <a:r>
              <a:rPr lang="en-US" dirty="0"/>
              <a:t>of </a:t>
            </a:r>
            <a:r>
              <a:rPr lang="en-US" b="1" dirty="0"/>
              <a:t>urban water management</a:t>
            </a:r>
            <a:r>
              <a:rPr lang="en-US" dirty="0"/>
              <a:t>. Our particular focus was on the strategic implications for Swiss regulators, operators, and technology companies in this sector.</a:t>
            </a:r>
            <a:r>
              <a:rPr lang="de-CH" dirty="0"/>
              <a:t>»</a:t>
            </a:r>
          </a:p>
          <a:p>
            <a:pPr marL="0" indent="0">
              <a:buNone/>
            </a:pPr>
            <a:endParaRPr lang="de-CH" dirty="0"/>
          </a:p>
          <a:p>
            <a:pPr algn="r"/>
            <a:r>
              <a:rPr lang="en-GB" dirty="0"/>
              <a:t>Prof. Dr. Bernhard Truffer, Project lead, </a:t>
            </a:r>
          </a:p>
          <a:p>
            <a:pPr marL="0" indent="0" algn="r">
              <a:buNone/>
            </a:pPr>
            <a:r>
              <a:rPr lang="en-US" dirty="0"/>
              <a:t>Challenges of modular water infrastructure systems</a:t>
            </a:r>
            <a:br>
              <a:rPr lang="en-GB" dirty="0"/>
            </a:br>
            <a:endParaRPr lang="en-GB" dirty="0"/>
          </a:p>
          <a:p>
            <a:pPr marL="0" indent="0">
              <a:buNone/>
            </a:pPr>
            <a:endParaRPr lang="en-GB" b="1" dirty="0"/>
          </a:p>
          <a:p>
            <a:pPr marL="0" indent="0">
              <a:buNone/>
            </a:pPr>
            <a:br>
              <a:rPr lang="en-GB" dirty="0"/>
            </a:br>
            <a:endParaRPr lang="de-CH" dirty="0"/>
          </a:p>
          <a:p>
            <a:endParaRPr lang="de-CH" dirty="0"/>
          </a:p>
        </p:txBody>
      </p:sp>
      <p:sp>
        <p:nvSpPr>
          <p:cNvPr id="4" name="Slide Number Placeholder 3">
            <a:extLst>
              <a:ext uri="{FF2B5EF4-FFF2-40B4-BE49-F238E27FC236}">
                <a16:creationId xmlns:a16="http://schemas.microsoft.com/office/drawing/2014/main" id="{66309811-A9AC-816A-BD61-892A4F4AA7B9}"/>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5C19C1CD-B41D-8B3E-9790-A51D260A2FC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hand reaching out to a faucet&#10;&#10;AI-generated content may be incorrect.">
            <a:extLst>
              <a:ext uri="{FF2B5EF4-FFF2-40B4-BE49-F238E27FC236}">
                <a16:creationId xmlns:a16="http://schemas.microsoft.com/office/drawing/2014/main" id="{B58831B9-1DAC-5CE3-1698-2E70A8A1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8436" y="0"/>
            <a:ext cx="4573564" cy="6858000"/>
          </a:xfrm>
          <a:prstGeom prst="rect">
            <a:avLst/>
          </a:prstGeom>
        </p:spPr>
      </p:pic>
    </p:spTree>
    <p:extLst>
      <p:ext uri="{BB962C8B-B14F-4D97-AF65-F5344CB8AC3E}">
        <p14:creationId xmlns:p14="http://schemas.microsoft.com/office/powerpoint/2010/main" val="2689950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30CE712-9572-78BC-83C3-5A52A794797D}"/>
              </a:ext>
            </a:extLst>
          </p:cNvPr>
          <p:cNvGraphicFramePr>
            <a:graphicFrameLocks noChangeAspect="1"/>
          </p:cNvGraphicFramePr>
          <p:nvPr>
            <p:custDataLst>
              <p:tags r:id="rId1"/>
            </p:custDataLst>
            <p:extLst>
              <p:ext uri="{D42A27DB-BD31-4B8C-83A1-F6EECF244321}">
                <p14:modId xmlns:p14="http://schemas.microsoft.com/office/powerpoint/2010/main" val="22736881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30CE712-9572-78BC-83C3-5A52A79479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7BC1CE-91F2-183B-E15E-58DAA79D7C37}"/>
              </a:ext>
            </a:extLst>
          </p:cNvPr>
          <p:cNvSpPr>
            <a:spLocks noGrp="1"/>
          </p:cNvSpPr>
          <p:nvPr>
            <p:ph type="title"/>
          </p:nvPr>
        </p:nvSpPr>
        <p:spPr/>
        <p:txBody>
          <a:bodyPr vert="horz"/>
          <a:lstStyle/>
          <a:p>
            <a:r>
              <a:rPr lang="en-US" dirty="0"/>
              <a:t>Challenges of modular water infrastructure systems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358FAAB0-A686-69DC-9F25-9D6FA260E505}"/>
              </a:ext>
            </a:extLst>
          </p:cNvPr>
          <p:cNvSpPr>
            <a:spLocks noGrp="1"/>
          </p:cNvSpPr>
          <p:nvPr>
            <p:ph type="body" sz="quarter" idx="13"/>
          </p:nvPr>
        </p:nvSpPr>
        <p:spPr>
          <a:xfrm>
            <a:off x="479425" y="1520825"/>
            <a:ext cx="11233150" cy="4213225"/>
          </a:xfrm>
        </p:spPr>
        <p:txBody>
          <a:bodyPr/>
          <a:lstStyle/>
          <a:p>
            <a:pPr marL="0" indent="0">
              <a:lnSpc>
                <a:spcPct val="107000"/>
              </a:lnSpc>
              <a:spcAft>
                <a:spcPts val="400"/>
              </a:spcAft>
              <a:buNone/>
            </a:pPr>
            <a:endParaRPr lang="de-CH" sz="1800" dirty="0"/>
          </a:p>
          <a:p>
            <a:pPr marL="342900" indent="-342900">
              <a:lnSpc>
                <a:spcPct val="107000"/>
              </a:lnSpc>
              <a:spcAft>
                <a:spcPts val="400"/>
              </a:spcAft>
              <a:buFont typeface="+mj-lt"/>
              <a:buAutoNum type="arabicPeriod"/>
            </a:pPr>
            <a:r>
              <a:rPr lang="en-US" dirty="0"/>
              <a:t>What </a:t>
            </a:r>
            <a:r>
              <a:rPr lang="en-US" b="1" dirty="0"/>
              <a:t>sustainability challenges </a:t>
            </a:r>
            <a:r>
              <a:rPr lang="en-US" dirty="0"/>
              <a:t>is </a:t>
            </a:r>
            <a:r>
              <a:rPr lang="en-US" b="1" dirty="0"/>
              <a:t>urban water management </a:t>
            </a:r>
            <a:r>
              <a:rPr lang="en-US" dirty="0"/>
              <a:t>facing?</a:t>
            </a:r>
          </a:p>
          <a:p>
            <a:pPr marL="342900" indent="-342900">
              <a:lnSpc>
                <a:spcPct val="107000"/>
              </a:lnSpc>
              <a:spcAft>
                <a:spcPts val="400"/>
              </a:spcAft>
              <a:buFont typeface="+mj-lt"/>
              <a:buAutoNum type="arabicPeriod"/>
            </a:pPr>
            <a:r>
              <a:rPr lang="en-US" dirty="0"/>
              <a:t>Explain what is meant by </a:t>
            </a:r>
            <a:r>
              <a:rPr lang="en-US" b="1" dirty="0"/>
              <a:t>decentralized</a:t>
            </a:r>
            <a:r>
              <a:rPr lang="en-US" dirty="0"/>
              <a:t> and </a:t>
            </a:r>
            <a:r>
              <a:rPr lang="en-US" b="1" dirty="0"/>
              <a:t>modular solutions </a:t>
            </a:r>
            <a:r>
              <a:rPr lang="en-US" dirty="0"/>
              <a:t>in water infrastructures.</a:t>
            </a:r>
          </a:p>
          <a:p>
            <a:pPr marL="342900" indent="-342900">
              <a:lnSpc>
                <a:spcPct val="107000"/>
              </a:lnSpc>
              <a:spcAft>
                <a:spcPts val="400"/>
              </a:spcAft>
              <a:buFont typeface="+mj-lt"/>
              <a:buAutoNum type="arabicPeriod"/>
            </a:pPr>
            <a:r>
              <a:rPr lang="en-US" dirty="0"/>
              <a:t>What </a:t>
            </a:r>
            <a:r>
              <a:rPr lang="en-US" b="1" dirty="0"/>
              <a:t>advantages </a:t>
            </a:r>
            <a:r>
              <a:rPr lang="en-US" dirty="0"/>
              <a:t>do decentralized and modular solutions offer?</a:t>
            </a:r>
          </a:p>
          <a:p>
            <a:pPr marL="342900" indent="-342900">
              <a:lnSpc>
                <a:spcPct val="107000"/>
              </a:lnSpc>
              <a:spcAft>
                <a:spcPts val="400"/>
              </a:spcAft>
              <a:buFont typeface="+mj-lt"/>
              <a:buAutoNum type="arabicPeriod"/>
            </a:pPr>
            <a:r>
              <a:rPr lang="en-US" dirty="0"/>
              <a:t>What is needed for </a:t>
            </a:r>
            <a:r>
              <a:rPr lang="en-US" b="1" dirty="0"/>
              <a:t>decentralized</a:t>
            </a:r>
            <a:r>
              <a:rPr lang="en-US" dirty="0"/>
              <a:t> and </a:t>
            </a:r>
            <a:r>
              <a:rPr lang="en-US" b="1" dirty="0"/>
              <a:t>modular solutions to be implemented</a:t>
            </a:r>
            <a:r>
              <a:rPr lang="en-US" dirty="0"/>
              <a:t>?</a:t>
            </a:r>
            <a:endParaRPr lang="de-CH" sz="1800"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lnSpc>
                <a:spcPct val="107000"/>
              </a:lnSpc>
              <a:spcAft>
                <a:spcPts val="400"/>
              </a:spcAft>
              <a:buNone/>
            </a:pPr>
            <a:r>
              <a:rPr lang="en-US" dirty="0">
                <a:hlinkClick r:id="rId5"/>
              </a:rPr>
              <a:t>Challenges of modular water infrastructure systems </a:t>
            </a:r>
            <a:r>
              <a:rPr lang="de-CH" dirty="0"/>
              <a:t>(Website NFP 73)</a:t>
            </a:r>
          </a:p>
          <a:p>
            <a:pPr marL="0" indent="0">
              <a:lnSpc>
                <a:spcPct val="107000"/>
              </a:lnSpc>
              <a:spcAft>
                <a:spcPts val="400"/>
              </a:spcAft>
              <a:buNone/>
            </a:pPr>
            <a:r>
              <a:rPr lang="en-US" dirty="0">
                <a:highlight>
                  <a:srgbClr val="FEFEFD"/>
                </a:highlight>
                <a:hlinkClick r:id="rId6"/>
              </a:rPr>
              <a:t>Challenges and Opportunities of Modular water Infrastructures for Greening the Swiss Economy </a:t>
            </a:r>
            <a:r>
              <a:rPr lang="de-CH" dirty="0">
                <a:solidFill>
                  <a:srgbClr val="22211D"/>
                </a:solidFill>
                <a:highlight>
                  <a:srgbClr val="FEFEFD"/>
                </a:highlight>
              </a:rPr>
              <a:t>(Website </a:t>
            </a:r>
            <a:r>
              <a:rPr lang="de-CH" dirty="0" err="1">
                <a:solidFill>
                  <a:srgbClr val="22211D"/>
                </a:solidFill>
                <a:highlight>
                  <a:srgbClr val="FEFEFD"/>
                </a:highlight>
              </a:rPr>
              <a:t>eawag</a:t>
            </a:r>
            <a:r>
              <a:rPr lang="de-CH" dirty="0">
                <a:solidFill>
                  <a:srgbClr val="22211D"/>
                </a:solidFill>
                <a:highlight>
                  <a:srgbClr val="FEFEFD"/>
                </a:highlight>
              </a:rPr>
              <a:t>)</a:t>
            </a:r>
          </a:p>
          <a:p>
            <a:endParaRPr lang="de-CH" dirty="0"/>
          </a:p>
        </p:txBody>
      </p:sp>
      <p:sp>
        <p:nvSpPr>
          <p:cNvPr id="4" name="Slide Number Placeholder 3">
            <a:extLst>
              <a:ext uri="{FF2B5EF4-FFF2-40B4-BE49-F238E27FC236}">
                <a16:creationId xmlns:a16="http://schemas.microsoft.com/office/drawing/2014/main" id="{F85424DF-29DA-9E23-5911-735C569FC8FD}"/>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B0D3BD62-09DF-4B4A-4BD8-992BD4BA32A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638628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D4EB4A5-60F2-6DE2-FA3E-C5AFB09CACD9}"/>
              </a:ext>
            </a:extLst>
          </p:cNvPr>
          <p:cNvGraphicFramePr>
            <a:graphicFrameLocks noChangeAspect="1"/>
          </p:cNvGraphicFramePr>
          <p:nvPr>
            <p:custDataLst>
              <p:tags r:id="rId1"/>
            </p:custDataLst>
            <p:extLst>
              <p:ext uri="{D42A27DB-BD31-4B8C-83A1-F6EECF244321}">
                <p14:modId xmlns:p14="http://schemas.microsoft.com/office/powerpoint/2010/main" val="3047688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D4EB4A5-60F2-6DE2-FA3E-C5AFB09CAC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81A18C-A3E6-4964-505A-865B44F9FD0B}"/>
              </a:ext>
            </a:extLst>
          </p:cNvPr>
          <p:cNvSpPr>
            <a:spLocks noGrp="1"/>
          </p:cNvSpPr>
          <p:nvPr>
            <p:ph type="title"/>
          </p:nvPr>
        </p:nvSpPr>
        <p:spPr/>
        <p:txBody>
          <a:bodyPr vert="horz"/>
          <a:lstStyle/>
          <a:p>
            <a:r>
              <a:rPr lang="en-US" dirty="0"/>
              <a:t>Challenges of modular water infrastructure systems </a:t>
            </a:r>
            <a:r>
              <a:rPr lang="de-CH" dirty="0"/>
              <a:t>– Background</a:t>
            </a:r>
          </a:p>
        </p:txBody>
      </p:sp>
      <p:sp>
        <p:nvSpPr>
          <p:cNvPr id="3" name="Slide Number Placeholder 2">
            <a:extLst>
              <a:ext uri="{FF2B5EF4-FFF2-40B4-BE49-F238E27FC236}">
                <a16:creationId xmlns:a16="http://schemas.microsoft.com/office/drawing/2014/main" id="{F49460CD-5F3B-CE18-149E-56EE4DAC84EC}"/>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4" name="Text Placeholder 3">
            <a:extLst>
              <a:ext uri="{FF2B5EF4-FFF2-40B4-BE49-F238E27FC236}">
                <a16:creationId xmlns:a16="http://schemas.microsoft.com/office/drawing/2014/main" id="{17A42B58-C3C2-E50A-6388-9535FF8B59DA}"/>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024FBB8A-9630-E3D7-C1BB-DCDAD5D4E847}"/>
              </a:ext>
            </a:extLst>
          </p:cNvPr>
          <p:cNvSpPr>
            <a:spLocks noGrp="1"/>
          </p:cNvSpPr>
          <p:nvPr>
            <p:ph type="body" sz="quarter" idx="13"/>
          </p:nvPr>
        </p:nvSpPr>
        <p:spPr/>
        <p:txBody>
          <a:bodyPr/>
          <a:lstStyle/>
          <a:p>
            <a:r>
              <a:rPr lang="en-US" dirty="0"/>
              <a:t>Urban water management is facing major </a:t>
            </a:r>
            <a:r>
              <a:rPr lang="en-US" b="1" dirty="0"/>
              <a:t>sustainability challenges </a:t>
            </a:r>
            <a:r>
              <a:rPr lang="en-US" dirty="0"/>
              <a:t>(</a:t>
            </a:r>
            <a:r>
              <a:rPr lang="en-US" b="1" dirty="0"/>
              <a:t>climate change, emerging contaminants</a:t>
            </a:r>
            <a:r>
              <a:rPr lang="en-US" dirty="0"/>
              <a:t>, aging infrastructure). Thanks to new technologies, far more decentralized and modular solutions could be used to address these problems. However, </a:t>
            </a:r>
            <a:r>
              <a:rPr lang="en-US" b="1" dirty="0"/>
              <a:t>significant regulatory </a:t>
            </a:r>
            <a:r>
              <a:rPr lang="en-US" dirty="0"/>
              <a:t>and operational </a:t>
            </a:r>
            <a:r>
              <a:rPr lang="en-US" b="1" dirty="0"/>
              <a:t>barriers</a:t>
            </a:r>
            <a:r>
              <a:rPr lang="en-US" dirty="0"/>
              <a:t> still stand in the way of their widespread adoption. To shape the </a:t>
            </a:r>
            <a:r>
              <a:rPr lang="en-US" b="1" dirty="0"/>
              <a:t>innovation strategies </a:t>
            </a:r>
            <a:r>
              <a:rPr lang="en-US" dirty="0"/>
              <a:t>of the various actors involved, early assessments of </a:t>
            </a:r>
            <a:r>
              <a:rPr lang="en-US" b="1" dirty="0"/>
              <a:t>potential transformation dynamics </a:t>
            </a:r>
            <a:r>
              <a:rPr lang="en-US" dirty="0"/>
              <a:t>are therefore essential.</a:t>
            </a:r>
            <a:endParaRPr lang="en-GB" dirty="0"/>
          </a:p>
          <a:p>
            <a:endParaRPr lang="de-CH" dirty="0"/>
          </a:p>
        </p:txBody>
      </p:sp>
      <p:sp>
        <p:nvSpPr>
          <p:cNvPr id="6" name="Text Placeholder 5">
            <a:extLst>
              <a:ext uri="{FF2B5EF4-FFF2-40B4-BE49-F238E27FC236}">
                <a16:creationId xmlns:a16="http://schemas.microsoft.com/office/drawing/2014/main" id="{2E25F95E-FD99-8BD2-51AD-D821BDF3368A}"/>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68778E52-18BD-4EA2-7B4A-D85F02479F6F}"/>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3" name="object 6">
            <a:extLst>
              <a:ext uri="{FF2B5EF4-FFF2-40B4-BE49-F238E27FC236}">
                <a16:creationId xmlns:a16="http://schemas.microsoft.com/office/drawing/2014/main" id="{E14C16DD-3D87-C6BC-E1F7-871A862726F7}"/>
              </a:ext>
            </a:extLst>
          </p:cNvPr>
          <p:cNvPicPr>
            <a:picLocks noGrp="1"/>
          </p:cNvPicPr>
          <p:nvPr>
            <p:ph type="pic" sz="quarter" idx="16"/>
          </p:nvPr>
        </p:nvPicPr>
        <p:blipFill>
          <a:blip r:embed="rId5" cstate="print"/>
          <a:srcRect t="4212" b="4212"/>
          <a:stretch>
            <a:fillRect/>
          </a:stretch>
        </p:blipFill>
        <p:spPr>
          <a:prstGeom prst="rect">
            <a:avLst/>
          </a:prstGeom>
        </p:spPr>
      </p:pic>
    </p:spTree>
    <p:extLst>
      <p:ext uri="{BB962C8B-B14F-4D97-AF65-F5344CB8AC3E}">
        <p14:creationId xmlns:p14="http://schemas.microsoft.com/office/powerpoint/2010/main" val="2280214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en-US" dirty="0"/>
              <a:t>Please try, using your prior knowledge and experience, to answer the following questions. Ideally, discuss your answers with a colleague:</a:t>
            </a:r>
            <a:endParaRPr lang="de-CH" sz="1800" dirty="0"/>
          </a:p>
          <a:p>
            <a:r>
              <a:rPr lang="en-US" dirty="0"/>
              <a:t>What do </a:t>
            </a:r>
            <a:r>
              <a:rPr lang="en-US" b="1" dirty="0"/>
              <a:t>I</a:t>
            </a:r>
            <a:r>
              <a:rPr lang="en-US" dirty="0"/>
              <a:t> already know about the circular economy?</a:t>
            </a:r>
          </a:p>
          <a:p>
            <a:r>
              <a:rPr lang="en-US" dirty="0"/>
              <a:t>What is the </a:t>
            </a:r>
            <a:r>
              <a:rPr lang="en-US" b="1" dirty="0"/>
              <a:t>significance</a:t>
            </a:r>
            <a:r>
              <a:rPr lang="en-US" dirty="0"/>
              <a:t> of the circular economy?</a:t>
            </a:r>
            <a:r>
              <a:rPr lang="de-CH" dirty="0"/>
              <a:t> </a:t>
            </a:r>
          </a:p>
          <a:p>
            <a:r>
              <a:rPr lang="en-US" dirty="0"/>
              <a:t>Which </a:t>
            </a:r>
            <a:r>
              <a:rPr lang="en-US" b="1" dirty="0"/>
              <a:t>goals</a:t>
            </a:r>
            <a:r>
              <a:rPr lang="en-US" dirty="0"/>
              <a:t> and </a:t>
            </a:r>
            <a:r>
              <a:rPr lang="en-US" b="1" dirty="0"/>
              <a:t>principles</a:t>
            </a:r>
            <a:r>
              <a:rPr lang="en-US" dirty="0"/>
              <a:t> are important in a circular economy?</a:t>
            </a:r>
          </a:p>
          <a:p>
            <a:r>
              <a:rPr lang="en-US" dirty="0"/>
              <a:t>Which concrete </a:t>
            </a:r>
            <a:r>
              <a:rPr lang="en-US" b="1" dirty="0"/>
              <a:t>examples </a:t>
            </a:r>
            <a:r>
              <a:rPr lang="en-US" dirty="0"/>
              <a:t>of circular economy do I know (approaches, projects, companies, etc.)?</a:t>
            </a:r>
          </a:p>
          <a:p>
            <a:r>
              <a:rPr lang="en-US" dirty="0"/>
              <a:t>What is my </a:t>
            </a:r>
            <a:r>
              <a:rPr lang="en-US" b="1" dirty="0"/>
              <a:t>personal attitude </a:t>
            </a:r>
            <a:r>
              <a:rPr lang="en-US" dirty="0"/>
              <a:t>toward the circular economy?</a:t>
            </a:r>
          </a:p>
          <a:p>
            <a:endParaRPr lang="de-CH" dirty="0"/>
          </a:p>
          <a:p>
            <a:pPr>
              <a:buFont typeface="Wingdings" panose="05000000000000000000" pitchFamily="2" charset="2"/>
              <a:buChar char="Ø"/>
            </a:pPr>
            <a:r>
              <a:rPr lang="en-US" dirty="0"/>
              <a:t>Which sustainability goals are particularly relevant, and which ones are they?</a:t>
            </a: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5170-3EB2-D350-0F4E-5DEBFBFFCD5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E0D833D-4451-C8B1-497A-72F2C0CDEDEE}"/>
              </a:ext>
            </a:extLst>
          </p:cNvPr>
          <p:cNvGraphicFramePr>
            <a:graphicFrameLocks noChangeAspect="1"/>
          </p:cNvGraphicFramePr>
          <p:nvPr>
            <p:custDataLst>
              <p:tags r:id="rId1"/>
            </p:custDataLst>
            <p:extLst>
              <p:ext uri="{D42A27DB-BD31-4B8C-83A1-F6EECF244321}">
                <p14:modId xmlns:p14="http://schemas.microsoft.com/office/powerpoint/2010/main" val="27070747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7E0D833D-4451-C8B1-497A-72F2C0CDEDE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3BC3C5-989A-8AFC-989F-F492A5C6559E}"/>
              </a:ext>
            </a:extLst>
          </p:cNvPr>
          <p:cNvSpPr>
            <a:spLocks noGrp="1"/>
          </p:cNvSpPr>
          <p:nvPr>
            <p:ph type="title"/>
          </p:nvPr>
        </p:nvSpPr>
        <p:spPr/>
        <p:txBody>
          <a:bodyPr vert="horz"/>
          <a:lstStyle/>
          <a:p>
            <a:r>
              <a:rPr lang="en-US" dirty="0"/>
              <a:t>Challenges of modular water infrastructure systems </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3AC91B6C-820D-FA0C-5934-8748EC8E2B44}"/>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4" name="Text Placeholder 3">
            <a:extLst>
              <a:ext uri="{FF2B5EF4-FFF2-40B4-BE49-F238E27FC236}">
                <a16:creationId xmlns:a16="http://schemas.microsoft.com/office/drawing/2014/main" id="{D08E183A-35E5-989D-3508-85A91DE077B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05462851-D37D-87C7-F992-205AE5D91E27}"/>
              </a:ext>
            </a:extLst>
          </p:cNvPr>
          <p:cNvSpPr>
            <a:spLocks noGrp="1"/>
          </p:cNvSpPr>
          <p:nvPr>
            <p:ph type="body" sz="quarter" idx="13"/>
          </p:nvPr>
        </p:nvSpPr>
        <p:spPr>
          <a:xfrm>
            <a:off x="479426" y="2565400"/>
            <a:ext cx="10612644" cy="3455988"/>
          </a:xfrm>
        </p:spPr>
        <p:txBody>
          <a:bodyPr/>
          <a:lstStyle/>
          <a:p>
            <a:r>
              <a:rPr lang="en-US" dirty="0"/>
              <a:t>The aim of the project was </a:t>
            </a:r>
            <a:r>
              <a:rPr lang="en-US" b="1" dirty="0"/>
              <a:t>to assess recent technological developments </a:t>
            </a:r>
            <a:r>
              <a:rPr lang="en-US" dirty="0"/>
              <a:t>and the overall dynamics in this </a:t>
            </a:r>
            <a:r>
              <a:rPr lang="en-US" b="1" dirty="0"/>
              <a:t>industry sector </a:t>
            </a:r>
            <a:r>
              <a:rPr lang="en-US" dirty="0"/>
              <a:t>in order to identify the </a:t>
            </a:r>
            <a:r>
              <a:rPr lang="en-US" b="1" dirty="0"/>
              <a:t>role Swiss companies </a:t>
            </a:r>
            <a:r>
              <a:rPr lang="en-US" dirty="0"/>
              <a:t>could play in this </a:t>
            </a:r>
            <a:r>
              <a:rPr lang="en-US" b="1" dirty="0"/>
              <a:t>emerging economic field</a:t>
            </a:r>
            <a:r>
              <a:rPr lang="en-US" dirty="0"/>
              <a:t>. We also sought to examine alternative governance structures for the development, operation, and regulation of these new infrastructures, and to develop tools that would allow us to determine the </a:t>
            </a:r>
            <a:r>
              <a:rPr lang="en-US" b="1" dirty="0"/>
              <a:t>optimal transition </a:t>
            </a:r>
            <a:r>
              <a:rPr lang="en-US" dirty="0"/>
              <a:t>from today’s </a:t>
            </a:r>
            <a:r>
              <a:rPr lang="en-US" b="1" dirty="0"/>
              <a:t>centralized </a:t>
            </a:r>
            <a:r>
              <a:rPr lang="en-US" dirty="0"/>
              <a:t>systems to </a:t>
            </a:r>
            <a:r>
              <a:rPr lang="en-US" b="1" dirty="0"/>
              <a:t>more hybrid ones in the future</a:t>
            </a:r>
            <a:r>
              <a:rPr lang="en-US" dirty="0"/>
              <a:t>. The challenges and opportunities along this path were to be assessed jointly with representatives from the water sector.</a:t>
            </a:r>
            <a:endParaRPr lang="en-GB" dirty="0"/>
          </a:p>
          <a:p>
            <a:endParaRPr lang="de-CH" dirty="0"/>
          </a:p>
        </p:txBody>
      </p:sp>
      <p:sp>
        <p:nvSpPr>
          <p:cNvPr id="6" name="Text Placeholder 5">
            <a:extLst>
              <a:ext uri="{FF2B5EF4-FFF2-40B4-BE49-F238E27FC236}">
                <a16:creationId xmlns:a16="http://schemas.microsoft.com/office/drawing/2014/main" id="{B695D9EB-6FF4-E41E-AC28-136E8FC8B1B3}"/>
              </a:ext>
            </a:extLst>
          </p:cNvPr>
          <p:cNvSpPr>
            <a:spLocks noGrp="1"/>
          </p:cNvSpPr>
          <p:nvPr>
            <p:ph type="body" sz="quarter" idx="12"/>
          </p:nvPr>
        </p:nvSpPr>
        <p:spPr>
          <a:xfrm>
            <a:off x="479423" y="1808163"/>
            <a:ext cx="11236515"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5381544E-876C-A0FB-CB99-7798D3A9C70C}"/>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4515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961ADE-2850-3CD6-12CA-E571952CFAAA}"/>
              </a:ext>
            </a:extLst>
          </p:cNvPr>
          <p:cNvGraphicFramePr>
            <a:graphicFrameLocks noChangeAspect="1"/>
          </p:cNvGraphicFramePr>
          <p:nvPr>
            <p:custDataLst>
              <p:tags r:id="rId1"/>
            </p:custDataLst>
            <p:extLst>
              <p:ext uri="{D42A27DB-BD31-4B8C-83A1-F6EECF244321}">
                <p14:modId xmlns:p14="http://schemas.microsoft.com/office/powerpoint/2010/main" val="1726589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1961ADE-2850-3CD6-12CA-E571952CFA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7ADA3D-D7E6-2D07-D4A1-98654FF1CF13}"/>
              </a:ext>
            </a:extLst>
          </p:cNvPr>
          <p:cNvSpPr>
            <a:spLocks noGrp="1"/>
          </p:cNvSpPr>
          <p:nvPr>
            <p:ph type="title"/>
          </p:nvPr>
        </p:nvSpPr>
        <p:spPr/>
        <p:txBody>
          <a:bodyPr vert="horz"/>
          <a:lstStyle/>
          <a:p>
            <a:r>
              <a:rPr lang="en-US" dirty="0"/>
              <a:t>Challenges of modular water infrastructure systems</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7FC24A1B-30A2-4CD9-1CD0-FA695595B40F}"/>
              </a:ext>
            </a:extLst>
          </p:cNvPr>
          <p:cNvSpPr>
            <a:spLocks noGrp="1"/>
          </p:cNvSpPr>
          <p:nvPr>
            <p:ph type="body" sz="quarter" idx="13"/>
          </p:nvPr>
        </p:nvSpPr>
        <p:spPr/>
        <p:txBody>
          <a:bodyPr/>
          <a:lstStyle/>
          <a:p>
            <a:pPr marL="0" indent="0">
              <a:buNone/>
            </a:pPr>
            <a:r>
              <a:rPr lang="en-US" b="1" dirty="0"/>
              <a:t>Modular water-treatment systems in practice</a:t>
            </a:r>
          </a:p>
          <a:p>
            <a:pPr marL="0" indent="0">
              <a:buNone/>
            </a:pPr>
            <a:r>
              <a:rPr lang="en-US" dirty="0">
                <a:solidFill>
                  <a:srgbClr val="83D0F5"/>
                </a:solidFill>
              </a:rPr>
              <a:t>Modular water-treatment systems </a:t>
            </a:r>
            <a:r>
              <a:rPr lang="en-US" dirty="0"/>
              <a:t>have experienced a </a:t>
            </a:r>
            <a:r>
              <a:rPr lang="en-US" dirty="0">
                <a:solidFill>
                  <a:srgbClr val="83D0F5"/>
                </a:solidFill>
              </a:rPr>
              <a:t>strong surge of innovation </a:t>
            </a:r>
            <a:r>
              <a:rPr lang="en-US" dirty="0"/>
              <a:t>in recent years: worldwide, </a:t>
            </a:r>
            <a:r>
              <a:rPr lang="en-US" dirty="0">
                <a:solidFill>
                  <a:srgbClr val="83D0F5"/>
                </a:solidFill>
              </a:rPr>
              <a:t>new wastewater-treatment technologies</a:t>
            </a:r>
            <a:r>
              <a:rPr lang="en-US" dirty="0"/>
              <a:t>, </a:t>
            </a:r>
            <a:r>
              <a:rPr lang="en-US" dirty="0">
                <a:solidFill>
                  <a:srgbClr val="83D0F5"/>
                </a:solidFill>
              </a:rPr>
              <a:t>new concepts for monitoring </a:t>
            </a:r>
            <a:r>
              <a:rPr lang="en-US" dirty="0"/>
              <a:t>and </a:t>
            </a:r>
            <a:r>
              <a:rPr lang="en-US" dirty="0">
                <a:solidFill>
                  <a:srgbClr val="83D0F5"/>
                </a:solidFill>
              </a:rPr>
              <a:t>remote control</a:t>
            </a:r>
            <a:r>
              <a:rPr lang="en-US" dirty="0"/>
              <a:t>, as well as </a:t>
            </a:r>
            <a:r>
              <a:rPr lang="en-US" dirty="0">
                <a:solidFill>
                  <a:srgbClr val="83D0F5"/>
                </a:solidFill>
              </a:rPr>
              <a:t>new business models</a:t>
            </a:r>
            <a:r>
              <a:rPr lang="en-US" dirty="0"/>
              <a:t> and </a:t>
            </a:r>
            <a:r>
              <a:rPr lang="en-US" dirty="0">
                <a:solidFill>
                  <a:srgbClr val="83D0F5"/>
                </a:solidFill>
              </a:rPr>
              <a:t>governance approaches </a:t>
            </a:r>
            <a:r>
              <a:rPr lang="en-US" dirty="0"/>
              <a:t>have been developed. In addition, modular water infrastructures are increasingly being tested both globally and in Switzerland. The first fully functional systems are already available on the market and are being piloted in </a:t>
            </a:r>
            <a:r>
              <a:rPr lang="en-US" dirty="0">
                <a:solidFill>
                  <a:srgbClr val="83D0F5"/>
                </a:solidFill>
              </a:rPr>
              <a:t>civil society </a:t>
            </a:r>
            <a:r>
              <a:rPr lang="en-US" dirty="0"/>
              <a:t>as well as in </a:t>
            </a:r>
            <a:r>
              <a:rPr lang="en-US" dirty="0">
                <a:solidFill>
                  <a:srgbClr val="83D0F5"/>
                </a:solidFill>
              </a:rPr>
              <a:t>companies</a:t>
            </a:r>
            <a:r>
              <a:rPr lang="en-US" dirty="0"/>
              <a:t> and </a:t>
            </a:r>
            <a:r>
              <a:rPr lang="en-US" dirty="0">
                <a:solidFill>
                  <a:srgbClr val="83D0F5"/>
                </a:solidFill>
              </a:rPr>
              <a:t>cities.</a:t>
            </a:r>
            <a:endParaRPr lang="de-CH" dirty="0">
              <a:solidFill>
                <a:srgbClr val="83D0F5"/>
              </a:solidFill>
            </a:endParaRPr>
          </a:p>
          <a:p>
            <a:endParaRPr lang="de-CH" dirty="0"/>
          </a:p>
        </p:txBody>
      </p:sp>
      <p:sp>
        <p:nvSpPr>
          <p:cNvPr id="4" name="Slide Number Placeholder 3">
            <a:extLst>
              <a:ext uri="{FF2B5EF4-FFF2-40B4-BE49-F238E27FC236}">
                <a16:creationId xmlns:a16="http://schemas.microsoft.com/office/drawing/2014/main" id="{5EC7405A-124F-362E-7618-C7C2A1B58279}"/>
              </a:ext>
            </a:extLst>
          </p:cNvPr>
          <p:cNvSpPr>
            <a:spLocks noGrp="1"/>
          </p:cNvSpPr>
          <p:nvPr>
            <p:ph type="sldNum" sz="quarter" idx="14"/>
          </p:nvPr>
        </p:nvSpPr>
        <p:spPr/>
        <p:txBody>
          <a:bodyPr/>
          <a:lstStyle/>
          <a:p>
            <a:fld id="{476BE59D-4918-439E-9CBF-5840B2847889}" type="slidenum">
              <a:rPr lang="de-CH" smtClean="0"/>
              <a:pPr/>
              <a:t>41</a:t>
            </a:fld>
            <a:endParaRPr lang="de-CH" dirty="0"/>
          </a:p>
        </p:txBody>
      </p:sp>
      <p:sp>
        <p:nvSpPr>
          <p:cNvPr id="5" name="Footer Placeholder 4">
            <a:extLst>
              <a:ext uri="{FF2B5EF4-FFF2-40B4-BE49-F238E27FC236}">
                <a16:creationId xmlns:a16="http://schemas.microsoft.com/office/drawing/2014/main" id="{E98B2522-918D-F306-9C4C-3F317E770F7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48149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86ED-CF41-E17C-0C68-2A411D03F5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E2BAFA-2CAE-5D8D-AD9A-0D58847E7E53}"/>
              </a:ext>
            </a:extLst>
          </p:cNvPr>
          <p:cNvGraphicFramePr>
            <a:graphicFrameLocks noChangeAspect="1"/>
          </p:cNvGraphicFramePr>
          <p:nvPr>
            <p:custDataLst>
              <p:tags r:id="rId1"/>
            </p:custDataLst>
            <p:extLst>
              <p:ext uri="{D42A27DB-BD31-4B8C-83A1-F6EECF244321}">
                <p14:modId xmlns:p14="http://schemas.microsoft.com/office/powerpoint/2010/main" val="40025852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6E2BAFA-2CAE-5D8D-AD9A-0D58847E7E5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35D7E5-E40E-BAEB-2AB6-5B949B92368B}"/>
              </a:ext>
            </a:extLst>
          </p:cNvPr>
          <p:cNvSpPr>
            <a:spLocks noGrp="1"/>
          </p:cNvSpPr>
          <p:nvPr>
            <p:ph type="title"/>
          </p:nvPr>
        </p:nvSpPr>
        <p:spPr/>
        <p:txBody>
          <a:bodyPr vert="horz"/>
          <a:lstStyle/>
          <a:p>
            <a:r>
              <a:rPr lang="en-US" dirty="0"/>
              <a:t>Challenges of modular water infrastructure systems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514C5847-1CFA-294C-91CB-E089372D0C04}"/>
              </a:ext>
            </a:extLst>
          </p:cNvPr>
          <p:cNvSpPr>
            <a:spLocks noGrp="1"/>
          </p:cNvSpPr>
          <p:nvPr>
            <p:ph type="body" sz="quarter" idx="13"/>
          </p:nvPr>
        </p:nvSpPr>
        <p:spPr/>
        <p:txBody>
          <a:bodyPr/>
          <a:lstStyle/>
          <a:p>
            <a:pPr marL="0" indent="0">
              <a:buNone/>
            </a:pPr>
            <a:r>
              <a:rPr lang="en-US" b="1" dirty="0"/>
              <a:t>High water quality with modular solutions</a:t>
            </a:r>
          </a:p>
          <a:p>
            <a:pPr marL="0" indent="0">
              <a:buNone/>
            </a:pPr>
            <a:r>
              <a:rPr lang="en-US" dirty="0"/>
              <a:t>With </a:t>
            </a:r>
            <a:r>
              <a:rPr lang="en-US" dirty="0">
                <a:solidFill>
                  <a:srgbClr val="83D0F5"/>
                </a:solidFill>
              </a:rPr>
              <a:t>decentralized wastewater treatment</a:t>
            </a:r>
            <a:r>
              <a:rPr lang="en-US" dirty="0"/>
              <a:t>, water quality comparable to that of </a:t>
            </a:r>
            <a:r>
              <a:rPr lang="en-US" dirty="0">
                <a:solidFill>
                  <a:srgbClr val="83D0F5"/>
                </a:solidFill>
              </a:rPr>
              <a:t>centralized plants can be achieved</a:t>
            </a:r>
            <a:r>
              <a:rPr lang="en-US" dirty="0"/>
              <a:t>, while </a:t>
            </a:r>
            <a:r>
              <a:rPr lang="en-US" dirty="0">
                <a:solidFill>
                  <a:srgbClr val="83D0F5"/>
                </a:solidFill>
              </a:rPr>
              <a:t>sensor technologies </a:t>
            </a:r>
            <a:r>
              <a:rPr lang="en-US" dirty="0"/>
              <a:t>and remote-controlled systems enable reliable and profitable business models as well as </a:t>
            </a:r>
            <a:r>
              <a:rPr lang="en-US" dirty="0">
                <a:solidFill>
                  <a:srgbClr val="83D0F5"/>
                </a:solidFill>
              </a:rPr>
              <a:t>effective governance concepts</a:t>
            </a:r>
            <a:r>
              <a:rPr lang="en-US" dirty="0"/>
              <a:t>. Suitable governance structures are currently being developed, but the present capacities and resources of utilities, property owners, and regulatory authorities are still insufficient.</a:t>
            </a:r>
            <a:endParaRPr lang="de-CH" dirty="0"/>
          </a:p>
          <a:p>
            <a:pPr marL="0" indent="0">
              <a:buNone/>
            </a:pPr>
            <a:r>
              <a:rPr lang="de-CH" dirty="0"/>
              <a:t> </a:t>
            </a:r>
          </a:p>
          <a:p>
            <a:endParaRPr lang="de-CH" dirty="0"/>
          </a:p>
        </p:txBody>
      </p:sp>
      <p:sp>
        <p:nvSpPr>
          <p:cNvPr id="4" name="Slide Number Placeholder 3">
            <a:extLst>
              <a:ext uri="{FF2B5EF4-FFF2-40B4-BE49-F238E27FC236}">
                <a16:creationId xmlns:a16="http://schemas.microsoft.com/office/drawing/2014/main" id="{F6803CDF-FB0F-33B3-B6B2-A5E163E26688}"/>
              </a:ext>
            </a:extLst>
          </p:cNvPr>
          <p:cNvSpPr>
            <a:spLocks noGrp="1"/>
          </p:cNvSpPr>
          <p:nvPr>
            <p:ph type="sldNum" sz="quarter" idx="14"/>
          </p:nvPr>
        </p:nvSpPr>
        <p:spPr/>
        <p:txBody>
          <a:bodyPr/>
          <a:lstStyle/>
          <a:p>
            <a:fld id="{476BE59D-4918-439E-9CBF-5840B2847889}" type="slidenum">
              <a:rPr lang="de-CH" smtClean="0"/>
              <a:pPr/>
              <a:t>42</a:t>
            </a:fld>
            <a:endParaRPr lang="de-CH" dirty="0"/>
          </a:p>
        </p:txBody>
      </p:sp>
      <p:sp>
        <p:nvSpPr>
          <p:cNvPr id="5" name="Footer Placeholder 4">
            <a:extLst>
              <a:ext uri="{FF2B5EF4-FFF2-40B4-BE49-F238E27FC236}">
                <a16:creationId xmlns:a16="http://schemas.microsoft.com/office/drawing/2014/main" id="{7E7428F0-F145-5FCD-8F35-60C37F1E52A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38543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6A3E6B-B338-412A-F772-8616DC8BC926}"/>
              </a:ext>
            </a:extLst>
          </p:cNvPr>
          <p:cNvGraphicFramePr>
            <a:graphicFrameLocks noChangeAspect="1"/>
          </p:cNvGraphicFramePr>
          <p:nvPr>
            <p:custDataLst>
              <p:tags r:id="rId1"/>
            </p:custDataLst>
            <p:extLst>
              <p:ext uri="{D42A27DB-BD31-4B8C-83A1-F6EECF244321}">
                <p14:modId xmlns:p14="http://schemas.microsoft.com/office/powerpoint/2010/main" val="35506549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46A3E6B-B338-412A-F772-8616DC8BC92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0DE0F5-1347-9C8A-475F-0C240719009E}"/>
              </a:ext>
            </a:extLst>
          </p:cNvPr>
          <p:cNvSpPr>
            <a:spLocks noGrp="1"/>
          </p:cNvSpPr>
          <p:nvPr>
            <p:ph type="title"/>
          </p:nvPr>
        </p:nvSpPr>
        <p:spPr/>
        <p:txBody>
          <a:bodyPr vert="horz"/>
          <a:lstStyle/>
          <a:p>
            <a:r>
              <a:rPr lang="en-US" dirty="0"/>
              <a:t>Challenges of modular water infrastructure systems </a:t>
            </a:r>
            <a:r>
              <a:rPr lang="de-CH" dirty="0"/>
              <a:t>– </a:t>
            </a:r>
            <a:r>
              <a:rPr lang="de-CH" dirty="0" err="1"/>
              <a:t>Results</a:t>
            </a:r>
            <a:r>
              <a:rPr lang="de-CH" dirty="0"/>
              <a:t> III</a:t>
            </a:r>
          </a:p>
        </p:txBody>
      </p:sp>
      <p:sp>
        <p:nvSpPr>
          <p:cNvPr id="3" name="Text Placeholder 2">
            <a:extLst>
              <a:ext uri="{FF2B5EF4-FFF2-40B4-BE49-F238E27FC236}">
                <a16:creationId xmlns:a16="http://schemas.microsoft.com/office/drawing/2014/main" id="{E22CFCFA-803A-6AD6-8F59-6D724AC31836}"/>
              </a:ext>
            </a:extLst>
          </p:cNvPr>
          <p:cNvSpPr>
            <a:spLocks noGrp="1"/>
          </p:cNvSpPr>
          <p:nvPr>
            <p:ph type="body" sz="quarter" idx="13"/>
          </p:nvPr>
        </p:nvSpPr>
        <p:spPr/>
        <p:txBody>
          <a:bodyPr/>
          <a:lstStyle/>
          <a:p>
            <a:pPr marL="0" indent="0">
              <a:buNone/>
            </a:pPr>
            <a:r>
              <a:rPr lang="en-US" b="1" dirty="0"/>
              <a:t>Cost assessments of modular water infrastructures</a:t>
            </a:r>
          </a:p>
          <a:p>
            <a:pPr marL="0" indent="0">
              <a:buNone/>
            </a:pPr>
            <a:r>
              <a:rPr lang="en-US" dirty="0">
                <a:solidFill>
                  <a:srgbClr val="83D0F5"/>
                </a:solidFill>
              </a:rPr>
              <a:t>Cost estimates </a:t>
            </a:r>
            <a:r>
              <a:rPr lang="en-US" dirty="0"/>
              <a:t>for the </a:t>
            </a:r>
            <a:r>
              <a:rPr lang="en-US" dirty="0">
                <a:solidFill>
                  <a:srgbClr val="83D0F5"/>
                </a:solidFill>
              </a:rPr>
              <a:t>transition to hybrid infrastructures </a:t>
            </a:r>
            <a:r>
              <a:rPr lang="en-US" dirty="0"/>
              <a:t>in selected Swiss municipalities show that introducing currently available modular systems would already be </a:t>
            </a:r>
            <a:r>
              <a:rPr lang="en-US" dirty="0">
                <a:solidFill>
                  <a:srgbClr val="83D0F5"/>
                </a:solidFill>
              </a:rPr>
              <a:t>economically viable today</a:t>
            </a:r>
            <a:r>
              <a:rPr lang="en-US" dirty="0"/>
              <a:t>. This applies not only to </a:t>
            </a:r>
            <a:r>
              <a:rPr lang="en-US" dirty="0">
                <a:solidFill>
                  <a:srgbClr val="83D0F5"/>
                </a:solidFill>
              </a:rPr>
              <a:t>remote settlements</a:t>
            </a:r>
            <a:r>
              <a:rPr lang="en-US" dirty="0"/>
              <a:t>, but also to </a:t>
            </a:r>
            <a:r>
              <a:rPr lang="en-US" dirty="0">
                <a:solidFill>
                  <a:srgbClr val="83D0F5"/>
                </a:solidFill>
              </a:rPr>
              <a:t>suburban areas </a:t>
            </a:r>
            <a:r>
              <a:rPr lang="en-US" dirty="0"/>
              <a:t>and </a:t>
            </a:r>
            <a:r>
              <a:rPr lang="en-US" dirty="0">
                <a:solidFill>
                  <a:srgbClr val="83D0F5"/>
                </a:solidFill>
              </a:rPr>
              <a:t>inner-city districts</a:t>
            </a:r>
            <a:r>
              <a:rPr lang="en-US" dirty="0"/>
              <a:t>—for example when former industrial sites are redeveloped. As costs continue to fall in the future, the overall market potential for </a:t>
            </a:r>
            <a:r>
              <a:rPr lang="en-US" dirty="0">
                <a:solidFill>
                  <a:srgbClr val="83D0F5"/>
                </a:solidFill>
              </a:rPr>
              <a:t>modular water-treatment systems</a:t>
            </a:r>
            <a:r>
              <a:rPr lang="en-US" dirty="0"/>
              <a:t> will increase.</a:t>
            </a:r>
            <a:r>
              <a:rPr lang="de-CH" dirty="0"/>
              <a:t>  </a:t>
            </a:r>
          </a:p>
        </p:txBody>
      </p:sp>
      <p:sp>
        <p:nvSpPr>
          <p:cNvPr id="4" name="Slide Number Placeholder 3">
            <a:extLst>
              <a:ext uri="{FF2B5EF4-FFF2-40B4-BE49-F238E27FC236}">
                <a16:creationId xmlns:a16="http://schemas.microsoft.com/office/drawing/2014/main" id="{3FE9AB03-AE18-0ECF-5D69-A36846A4D2B9}"/>
              </a:ext>
            </a:extLst>
          </p:cNvPr>
          <p:cNvSpPr>
            <a:spLocks noGrp="1"/>
          </p:cNvSpPr>
          <p:nvPr>
            <p:ph type="sldNum" sz="quarter" idx="14"/>
          </p:nvPr>
        </p:nvSpPr>
        <p:spPr/>
        <p:txBody>
          <a:bodyPr/>
          <a:lstStyle/>
          <a:p>
            <a:fld id="{476BE59D-4918-439E-9CBF-5840B2847889}" type="slidenum">
              <a:rPr lang="de-CH" smtClean="0"/>
              <a:pPr/>
              <a:t>43</a:t>
            </a:fld>
            <a:endParaRPr lang="de-CH" dirty="0"/>
          </a:p>
        </p:txBody>
      </p:sp>
      <p:sp>
        <p:nvSpPr>
          <p:cNvPr id="5" name="Footer Placeholder 4">
            <a:extLst>
              <a:ext uri="{FF2B5EF4-FFF2-40B4-BE49-F238E27FC236}">
                <a16:creationId xmlns:a16="http://schemas.microsoft.com/office/drawing/2014/main" id="{7434E5B7-689D-7078-FCD6-C36A34C7E29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1142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531093-1CAF-E511-EE83-5ED74F3623AA}"/>
              </a:ext>
            </a:extLst>
          </p:cNvPr>
          <p:cNvGraphicFramePr>
            <a:graphicFrameLocks noChangeAspect="1"/>
          </p:cNvGraphicFramePr>
          <p:nvPr>
            <p:custDataLst>
              <p:tags r:id="rId1"/>
            </p:custDataLst>
            <p:extLst>
              <p:ext uri="{D42A27DB-BD31-4B8C-83A1-F6EECF244321}">
                <p14:modId xmlns:p14="http://schemas.microsoft.com/office/powerpoint/2010/main" val="10984050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D531093-1CAF-E511-EE83-5ED74F3623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C3B0FD-3E38-DD99-0097-153E18C430B1}"/>
              </a:ext>
            </a:extLst>
          </p:cNvPr>
          <p:cNvSpPr>
            <a:spLocks noGrp="1"/>
          </p:cNvSpPr>
          <p:nvPr>
            <p:ph type="title"/>
          </p:nvPr>
        </p:nvSpPr>
        <p:spPr/>
        <p:txBody>
          <a:bodyPr vert="horz"/>
          <a:lstStyle/>
          <a:p>
            <a:r>
              <a:rPr lang="en-US" dirty="0"/>
              <a:t>Challenges of modular water infrastructure systems </a:t>
            </a:r>
            <a:r>
              <a:rPr lang="de-CH" dirty="0"/>
              <a:t>– </a:t>
            </a:r>
            <a:r>
              <a:rPr lang="de-CH" dirty="0" err="1"/>
              <a:t>Results</a:t>
            </a:r>
            <a:r>
              <a:rPr lang="de-CH" dirty="0"/>
              <a:t> IV</a:t>
            </a:r>
          </a:p>
        </p:txBody>
      </p:sp>
      <p:sp>
        <p:nvSpPr>
          <p:cNvPr id="3" name="Text Placeholder 2">
            <a:extLst>
              <a:ext uri="{FF2B5EF4-FFF2-40B4-BE49-F238E27FC236}">
                <a16:creationId xmlns:a16="http://schemas.microsoft.com/office/drawing/2014/main" id="{4AAD6E79-8A6A-E6A4-9D3C-D70739CFC74B}"/>
              </a:ext>
            </a:extLst>
          </p:cNvPr>
          <p:cNvSpPr>
            <a:spLocks noGrp="1"/>
          </p:cNvSpPr>
          <p:nvPr>
            <p:ph type="body" sz="quarter" idx="13"/>
          </p:nvPr>
        </p:nvSpPr>
        <p:spPr/>
        <p:txBody>
          <a:bodyPr/>
          <a:lstStyle/>
          <a:p>
            <a:pPr marL="0" indent="0">
              <a:buNone/>
            </a:pPr>
            <a:r>
              <a:rPr lang="en-US" b="1" dirty="0"/>
              <a:t>Great potential in stormwater management</a:t>
            </a:r>
          </a:p>
          <a:p>
            <a:pPr marL="0" indent="0">
              <a:buNone/>
            </a:pPr>
            <a:r>
              <a:rPr lang="en-US" dirty="0"/>
              <a:t>Operators, planners, and regulators in Switzerland’s urban water sector consider these developments relevant for their current and future investment decisions. They point out that more </a:t>
            </a:r>
            <a:r>
              <a:rPr lang="en-US" dirty="0">
                <a:solidFill>
                  <a:srgbClr val="83D0F5"/>
                </a:solidFill>
              </a:rPr>
              <a:t>active engagement </a:t>
            </a:r>
            <a:r>
              <a:rPr lang="en-US" dirty="0"/>
              <a:t>with </a:t>
            </a:r>
            <a:r>
              <a:rPr lang="en-US" dirty="0">
                <a:solidFill>
                  <a:srgbClr val="83D0F5"/>
                </a:solidFill>
              </a:rPr>
              <a:t>modular alternatives </a:t>
            </a:r>
            <a:r>
              <a:rPr lang="en-US" dirty="0"/>
              <a:t>has so far been hindered by </a:t>
            </a:r>
            <a:r>
              <a:rPr lang="en-US" dirty="0">
                <a:solidFill>
                  <a:srgbClr val="83D0F5"/>
                </a:solidFill>
              </a:rPr>
              <a:t>major uncertainties </a:t>
            </a:r>
            <a:r>
              <a:rPr lang="en-US" dirty="0"/>
              <a:t>and </a:t>
            </a:r>
            <a:r>
              <a:rPr lang="en-US" dirty="0">
                <a:solidFill>
                  <a:srgbClr val="83D0F5"/>
                </a:solidFill>
              </a:rPr>
              <a:t>unclear incentives</a:t>
            </a:r>
            <a:r>
              <a:rPr lang="en-US" dirty="0"/>
              <a:t>. However, they see considerable future potential—especially in connection with new approaches to stormwater management.</a:t>
            </a:r>
          </a:p>
          <a:p>
            <a:pPr marL="0" indent="0">
              <a:buNone/>
            </a:pPr>
            <a:r>
              <a:rPr lang="en-US" dirty="0"/>
              <a:t>To reap the benefits of this transition, </a:t>
            </a:r>
            <a:r>
              <a:rPr lang="en-US" dirty="0">
                <a:solidFill>
                  <a:srgbClr val="83D0F5"/>
                </a:solidFill>
              </a:rPr>
              <a:t>close coordination </a:t>
            </a:r>
            <a:r>
              <a:rPr lang="en-US" dirty="0"/>
              <a:t>among the </a:t>
            </a:r>
            <a:r>
              <a:rPr lang="en-US" dirty="0">
                <a:solidFill>
                  <a:srgbClr val="83D0F5"/>
                </a:solidFill>
              </a:rPr>
              <a:t>different parties</a:t>
            </a:r>
            <a:r>
              <a:rPr lang="en-US" dirty="0"/>
              <a:t> is required. At the same time, </a:t>
            </a:r>
            <a:r>
              <a:rPr lang="en-US" dirty="0">
                <a:solidFill>
                  <a:srgbClr val="83D0F5"/>
                </a:solidFill>
              </a:rPr>
              <a:t>sunk costs </a:t>
            </a:r>
            <a:r>
              <a:rPr lang="en-US" dirty="0"/>
              <a:t>and possible </a:t>
            </a:r>
            <a:r>
              <a:rPr lang="en-US" dirty="0">
                <a:solidFill>
                  <a:srgbClr val="83D0F5"/>
                </a:solidFill>
              </a:rPr>
              <a:t>problem shifting </a:t>
            </a:r>
            <a:r>
              <a:rPr lang="en-US" dirty="0"/>
              <a:t>must be </a:t>
            </a:r>
            <a:r>
              <a:rPr lang="en-US" dirty="0">
                <a:solidFill>
                  <a:srgbClr val="83D0F5"/>
                </a:solidFill>
              </a:rPr>
              <a:t>avoided</a:t>
            </a:r>
            <a:r>
              <a:rPr lang="en-US" dirty="0"/>
              <a:t> in the future.</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1BB60B07-5000-C58B-1F58-D2486FF5729C}"/>
              </a:ext>
            </a:extLst>
          </p:cNvPr>
          <p:cNvSpPr>
            <a:spLocks noGrp="1"/>
          </p:cNvSpPr>
          <p:nvPr>
            <p:ph type="sldNum" sz="quarter" idx="14"/>
          </p:nvPr>
        </p:nvSpPr>
        <p:spPr/>
        <p:txBody>
          <a:bodyPr/>
          <a:lstStyle/>
          <a:p>
            <a:fld id="{476BE59D-4918-439E-9CBF-5840B2847889}" type="slidenum">
              <a:rPr lang="de-CH" smtClean="0"/>
              <a:pPr/>
              <a:t>44</a:t>
            </a:fld>
            <a:endParaRPr lang="de-CH" dirty="0"/>
          </a:p>
        </p:txBody>
      </p:sp>
      <p:sp>
        <p:nvSpPr>
          <p:cNvPr id="5" name="Footer Placeholder 4">
            <a:extLst>
              <a:ext uri="{FF2B5EF4-FFF2-40B4-BE49-F238E27FC236}">
                <a16:creationId xmlns:a16="http://schemas.microsoft.com/office/drawing/2014/main" id="{47A47D7C-B38D-F9C9-8984-FF689EB87EB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504357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Discuss in pairs or groups of three at the end:</a:t>
            </a:r>
          </a:p>
          <a:p>
            <a:pPr marL="342900" indent="-342900">
              <a:buFont typeface="+mj-lt"/>
              <a:buAutoNum type="arabicPeriod"/>
            </a:pPr>
            <a:r>
              <a:rPr lang="en-US" dirty="0"/>
              <a:t>Is an </a:t>
            </a:r>
            <a:r>
              <a:rPr lang="en-US" b="1" dirty="0"/>
              <a:t>ecologically</a:t>
            </a:r>
            <a:r>
              <a:rPr lang="en-US" dirty="0"/>
              <a:t> and </a:t>
            </a:r>
            <a:r>
              <a:rPr lang="en-US" b="1" dirty="0"/>
              <a:t>economically </a:t>
            </a:r>
            <a:r>
              <a:rPr lang="en-US" dirty="0"/>
              <a:t>sustainable circular economy possible?</a:t>
            </a:r>
          </a:p>
          <a:p>
            <a:pPr marL="342900" indent="-342900">
              <a:buFont typeface="+mj-lt"/>
              <a:buAutoNum type="arabicPeriod"/>
            </a:pPr>
            <a:r>
              <a:rPr lang="en-US" dirty="0"/>
              <a:t>What contributions can </a:t>
            </a:r>
            <a:r>
              <a:rPr lang="en-US" b="1" dirty="0"/>
              <a:t>policymakers, companies</a:t>
            </a:r>
            <a:r>
              <a:rPr lang="en-US" dirty="0"/>
              <a:t>, and </a:t>
            </a:r>
            <a:r>
              <a:rPr lang="en-US" b="1" dirty="0"/>
              <a:t>consumers</a:t>
            </a:r>
            <a:r>
              <a:rPr lang="en-US" dirty="0"/>
              <a:t> make?</a:t>
            </a:r>
          </a:p>
          <a:p>
            <a:pPr marL="342900" indent="-342900">
              <a:buFont typeface="+mj-lt"/>
              <a:buAutoNum type="arabicPeriod"/>
            </a:pPr>
            <a:r>
              <a:rPr lang="en-US" dirty="0"/>
              <a:t>What can I </a:t>
            </a:r>
            <a:r>
              <a:rPr lang="en-US" b="1" dirty="0"/>
              <a:t>personally</a:t>
            </a:r>
            <a:r>
              <a:rPr lang="en-US" dirty="0"/>
              <a:t> do to support a sustainable circular economy?</a:t>
            </a:r>
          </a:p>
          <a:p>
            <a:pPr marL="342900" indent="-342900">
              <a:buFont typeface="+mj-lt"/>
              <a:buAutoNum type="arabicPeriod"/>
            </a:pP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45</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46</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72722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en-US" dirty="0"/>
              <a:t>Further sources for in-depth study on the topic</a:t>
            </a:r>
            <a:endParaRPr lang="de-CH" dirty="0"/>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r>
              <a:rPr lang="en-US" sz="1800" i="0" dirty="0">
                <a:solidFill>
                  <a:srgbClr val="444444"/>
                </a:solidFill>
                <a:effectLst/>
                <a:hlinkClick r:id="rId2"/>
              </a:rPr>
              <a:t>Sanu </a:t>
            </a:r>
            <a:r>
              <a:rPr lang="en-US" sz="1800" i="0" dirty="0" err="1">
                <a:solidFill>
                  <a:srgbClr val="444444"/>
                </a:solidFill>
                <a:effectLst/>
                <a:hlinkClick r:id="rId2"/>
              </a:rPr>
              <a:t>durabilitas</a:t>
            </a:r>
            <a:r>
              <a:rPr lang="en-US" sz="1800" i="0" dirty="0">
                <a:solidFill>
                  <a:srgbClr val="444444"/>
                </a:solidFill>
                <a:effectLst/>
                <a:hlinkClick r:id="rId2"/>
              </a:rPr>
              <a:t>: Laboratory for Applied Circular Economy (LACE)</a:t>
            </a:r>
            <a:r>
              <a:rPr lang="de-CH" sz="1800" dirty="0">
                <a:hlinkClick r:id="rId2"/>
              </a:rPr>
              <a:t>: knowledge transfer notes </a:t>
            </a:r>
            <a:r>
              <a:rPr lang="de-CH" sz="1800" dirty="0"/>
              <a:t>                (Website </a:t>
            </a:r>
            <a:r>
              <a:rPr lang="de-CH" sz="1800" dirty="0" err="1"/>
              <a:t>with</a:t>
            </a:r>
            <a:r>
              <a:rPr lang="de-CH" sz="1800" dirty="0"/>
              <a:t> </a:t>
            </a:r>
            <a:r>
              <a:rPr lang="de-CH" sz="1800" dirty="0" err="1"/>
              <a:t>reports</a:t>
            </a:r>
            <a:r>
              <a:rPr lang="de-CH" sz="1800" dirty="0"/>
              <a:t>)</a:t>
            </a:r>
          </a:p>
          <a:p>
            <a:endParaRPr lang="de-CH"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47</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970333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48</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06316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dirty="0"/>
              <a:t>NFP 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NRP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NRP 73.</a:t>
            </a:r>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49</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cxnSp>
        <p:nvCxnSpPr>
          <p:cNvPr id="12" name="Straight Connector 11">
            <a:extLst>
              <a:ext uri="{FF2B5EF4-FFF2-40B4-BE49-F238E27FC236}">
                <a16:creationId xmlns:a16="http://schemas.microsoft.com/office/drawing/2014/main" id="{9B44876A-B8F4-7A8E-E797-7C7B6C2B90B9}"/>
              </a:ext>
            </a:extLst>
          </p:cNvPr>
          <p:cNvCxnSpPr>
            <a:cxnSpLocks/>
          </p:cNvCxnSpPr>
          <p:nvPr/>
        </p:nvCxnSpPr>
        <p:spPr>
          <a:xfrm>
            <a:off x="6961831" y="3599051"/>
            <a:ext cx="1617527"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2BA2E01-20FD-D44F-6A96-85C1F6A3C132}"/>
              </a:ext>
            </a:extLst>
          </p:cNvPr>
          <p:cNvCxnSpPr>
            <a:cxnSpLocks/>
          </p:cNvCxnSpPr>
          <p:nvPr/>
        </p:nvCxnSpPr>
        <p:spPr>
          <a:xfrm>
            <a:off x="6629017" y="4071825"/>
            <a:ext cx="884487" cy="59711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2B13BC4-0FDF-7903-2983-5521D4C182E0}"/>
              </a:ext>
            </a:extLst>
          </p:cNvPr>
          <p:cNvCxnSpPr>
            <a:cxnSpLocks/>
          </p:cNvCxnSpPr>
          <p:nvPr/>
        </p:nvCxnSpPr>
        <p:spPr>
          <a:xfrm>
            <a:off x="3694704" y="3595491"/>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B6E6680-C6C9-6AEB-96B6-7A22AFBFEE8E}"/>
              </a:ext>
            </a:extLst>
          </p:cNvPr>
          <p:cNvCxnSpPr>
            <a:cxnSpLocks/>
          </p:cNvCxnSpPr>
          <p:nvPr/>
        </p:nvCxnSpPr>
        <p:spPr>
          <a:xfrm>
            <a:off x="6107030" y="4362680"/>
            <a:ext cx="0" cy="82067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0FED2D4-9BD0-FBF0-D566-4773A1797E22}"/>
              </a:ext>
            </a:extLst>
          </p:cNvPr>
          <p:cNvCxnSpPr>
            <a:cxnSpLocks/>
          </p:cNvCxnSpPr>
          <p:nvPr/>
        </p:nvCxnSpPr>
        <p:spPr>
          <a:xfrm flipV="1">
            <a:off x="4754260" y="4071825"/>
            <a:ext cx="757823" cy="392388"/>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9515C6E-774F-7F1F-51D9-B80AF6252AFC}"/>
              </a:ext>
            </a:extLst>
          </p:cNvPr>
          <p:cNvCxnSpPr>
            <a:cxnSpLocks/>
          </p:cNvCxnSpPr>
          <p:nvPr/>
        </p:nvCxnSpPr>
        <p:spPr>
          <a:xfrm>
            <a:off x="6094554" y="2380524"/>
            <a:ext cx="0" cy="767675"/>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5EDDEEE-32D2-ADF7-57F6-D76ECD187F3E}"/>
              </a:ext>
            </a:extLst>
          </p:cNvPr>
          <p:cNvCxnSpPr>
            <a:cxnSpLocks/>
          </p:cNvCxnSpPr>
          <p:nvPr/>
        </p:nvCxnSpPr>
        <p:spPr>
          <a:xfrm>
            <a:off x="4669634" y="2911547"/>
            <a:ext cx="731041" cy="437581"/>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8845487-2677-D9B1-FF10-A8A83413F2B7}"/>
              </a:ext>
            </a:extLst>
          </p:cNvPr>
          <p:cNvCxnSpPr>
            <a:cxnSpLocks/>
          </p:cNvCxnSpPr>
          <p:nvPr/>
        </p:nvCxnSpPr>
        <p:spPr>
          <a:xfrm flipV="1">
            <a:off x="6774055" y="2866561"/>
            <a:ext cx="634937" cy="392388"/>
          </a:xfrm>
          <a:prstGeom prst="line">
            <a:avLst/>
          </a:prstGeom>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0545E489-E4B5-2673-0EDC-68C7EC791BE2}"/>
              </a:ext>
            </a:extLst>
          </p:cNvPr>
          <p:cNvSpPr/>
          <p:nvPr/>
        </p:nvSpPr>
        <p:spPr>
          <a:xfrm>
            <a:off x="5269111" y="3135521"/>
            <a:ext cx="1650886"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TextBox 22">
            <a:extLst>
              <a:ext uri="{FF2B5EF4-FFF2-40B4-BE49-F238E27FC236}">
                <a16:creationId xmlns:a16="http://schemas.microsoft.com/office/drawing/2014/main" id="{1CB75865-2092-0EF2-63B5-769490E35D50}"/>
              </a:ext>
            </a:extLst>
          </p:cNvPr>
          <p:cNvSpPr txBox="1"/>
          <p:nvPr/>
        </p:nvSpPr>
        <p:spPr>
          <a:xfrm>
            <a:off x="5597580" y="3325562"/>
            <a:ext cx="1351278" cy="634276"/>
          </a:xfrm>
          <a:prstGeom prst="rect">
            <a:avLst/>
          </a:prstGeom>
          <a:noFill/>
        </p:spPr>
        <p:txBody>
          <a:bodyPr wrap="square" lIns="0" tIns="0" rIns="0" bIns="0" rtlCol="0">
            <a:spAutoFit/>
          </a:bodyPr>
          <a:lstStyle/>
          <a:p>
            <a:pPr algn="l">
              <a:lnSpc>
                <a:spcPct val="120000"/>
              </a:lnSpc>
            </a:pPr>
            <a:r>
              <a:rPr lang="de-CH" dirty="0"/>
              <a:t>Circular Economy</a:t>
            </a:r>
          </a:p>
        </p:txBody>
      </p:sp>
      <p:pic>
        <p:nvPicPr>
          <p:cNvPr id="3" name="Picture 4" descr="SDG 3 - Plattform Agenda 2030">
            <a:extLst>
              <a:ext uri="{FF2B5EF4-FFF2-40B4-BE49-F238E27FC236}">
                <a16:creationId xmlns:a16="http://schemas.microsoft.com/office/drawing/2014/main" id="{205F7A00-D07A-67CC-E8BB-07438959A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156" y="3079726"/>
            <a:ext cx="1013590" cy="10135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ustainable Development Goal 6 - Wikipedia">
            <a:extLst>
              <a:ext uri="{FF2B5EF4-FFF2-40B4-BE49-F238E27FC236}">
                <a16:creationId xmlns:a16="http://schemas.microsoft.com/office/drawing/2014/main" id="{8160C2DE-8E12-0BC8-DF95-271F521F6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372" y="3097178"/>
            <a:ext cx="1003746" cy="1003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Goal 15: Life on land">
            <a:extLst>
              <a:ext uri="{FF2B5EF4-FFF2-40B4-BE49-F238E27FC236}">
                <a16:creationId xmlns:a16="http://schemas.microsoft.com/office/drawing/2014/main" id="{236C7EF7-F455-90F1-4A02-7108C3D45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355" y="5281945"/>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ustainable Development Goal 13 - Wikipedia">
            <a:extLst>
              <a:ext uri="{FF2B5EF4-FFF2-40B4-BE49-F238E27FC236}">
                <a16:creationId xmlns:a16="http://schemas.microsoft.com/office/drawing/2014/main" id="{29D28359-D9CA-F67C-C50C-016EA7046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678" y="4469200"/>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ustainable Development Goal 9 - Wikipedia">
            <a:extLst>
              <a:ext uri="{FF2B5EF4-FFF2-40B4-BE49-F238E27FC236}">
                <a16:creationId xmlns:a16="http://schemas.microsoft.com/office/drawing/2014/main" id="{B7FA241F-1182-9B27-3313-239AEDB1C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678" y="1810003"/>
            <a:ext cx="1004437" cy="10044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SDG 12 – Responsible Consumption And Production – Tourism for SDGs">
            <a:extLst>
              <a:ext uri="{FF2B5EF4-FFF2-40B4-BE49-F238E27FC236}">
                <a16:creationId xmlns:a16="http://schemas.microsoft.com/office/drawing/2014/main" id="{2436B8A9-A8A2-6378-A7DD-B3AAB7528C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0726" y="1268166"/>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DG 14: Conserve and Sustainably Use the Oceans, Seas and Marine Resources  for Sustainable Development - Stakeholder Forum">
            <a:extLst>
              <a:ext uri="{FF2B5EF4-FFF2-40B4-BE49-F238E27FC236}">
                <a16:creationId xmlns:a16="http://schemas.microsoft.com/office/drawing/2014/main" id="{BCB02DDF-7C02-C1A3-9FB3-8B969F4AF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625" y="4742007"/>
            <a:ext cx="1003747" cy="10037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DG 11: Sustainable Cities and Communities">
            <a:extLst>
              <a:ext uri="{FF2B5EF4-FFF2-40B4-BE49-F238E27FC236}">
                <a16:creationId xmlns:a16="http://schemas.microsoft.com/office/drawing/2014/main" id="{FBAB2B25-8908-4888-55F2-B7F5A2F6B8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6176" y="1709012"/>
            <a:ext cx="1046196" cy="104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err="1"/>
              <a:t>Introductory</a:t>
            </a:r>
            <a:r>
              <a:rPr lang="de-CH" dirty="0"/>
              <a:t> </a:t>
            </a:r>
            <a:r>
              <a:rPr lang="de-CH" dirty="0" err="1"/>
              <a:t>Exercises</a:t>
            </a:r>
            <a:endParaRPr lang="de-CH" dirty="0"/>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342900" indent="-342900">
              <a:buFont typeface="+mj-lt"/>
              <a:buAutoNum type="arabicPeriod"/>
            </a:pPr>
            <a:r>
              <a:rPr lang="en-US" dirty="0"/>
              <a:t>What is a circular economy, and which </a:t>
            </a:r>
            <a:r>
              <a:rPr lang="en-US" b="1" dirty="0"/>
              <a:t>basic principles </a:t>
            </a:r>
            <a:r>
              <a:rPr lang="en-US" dirty="0"/>
              <a:t>are important?</a:t>
            </a:r>
          </a:p>
          <a:p>
            <a:pPr marL="342900" indent="-342900">
              <a:buFont typeface="+mj-lt"/>
              <a:buAutoNum type="arabicPeriod"/>
            </a:pPr>
            <a:r>
              <a:rPr lang="en-US" dirty="0"/>
              <a:t>What </a:t>
            </a:r>
            <a:r>
              <a:rPr lang="en-US" b="1" dirty="0"/>
              <a:t>business opportunities </a:t>
            </a:r>
            <a:r>
              <a:rPr lang="en-US" dirty="0"/>
              <a:t>arise in a circular economy?</a:t>
            </a:r>
          </a:p>
          <a:p>
            <a:pPr marL="342900" indent="-342900">
              <a:buFont typeface="+mj-lt"/>
              <a:buAutoNum type="arabicPeriod"/>
            </a:pPr>
            <a:r>
              <a:rPr lang="en-US" dirty="0"/>
              <a:t>How can a </a:t>
            </a:r>
            <a:r>
              <a:rPr lang="en-US" b="1" dirty="0"/>
              <a:t>business model </a:t>
            </a:r>
            <a:r>
              <a:rPr lang="en-US" dirty="0"/>
              <a:t>be developed in a circular economy, and which </a:t>
            </a:r>
            <a:r>
              <a:rPr lang="en-US" b="1" dirty="0"/>
              <a:t>patterns</a:t>
            </a:r>
            <a:r>
              <a:rPr lang="en-US" dirty="0"/>
              <a:t> can be applied?</a:t>
            </a:r>
          </a:p>
          <a:p>
            <a:pPr marL="342900" indent="-342900">
              <a:buFont typeface="+mj-lt"/>
              <a:buAutoNum type="arabicPeriod"/>
            </a:pPr>
            <a:endParaRPr lang="de-CH" dirty="0"/>
          </a:p>
          <a:p>
            <a:endParaRPr lang="de-CH" dirty="0"/>
          </a:p>
          <a:p>
            <a:pPr marL="0" indent="0">
              <a:buNone/>
            </a:pPr>
            <a:endParaRPr lang="de-CH" b="1" dirty="0"/>
          </a:p>
          <a:p>
            <a:pPr marL="0" indent="0">
              <a:buNone/>
            </a:pPr>
            <a:endParaRPr lang="de-CH"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buNone/>
            </a:pPr>
            <a:r>
              <a:rPr lang="de-CH" dirty="0">
                <a:hlinkClick r:id="rId2"/>
              </a:rPr>
              <a:t>Circular Economy </a:t>
            </a:r>
            <a:r>
              <a:rPr lang="de-CH" dirty="0"/>
              <a:t>(Wikipedia)</a:t>
            </a:r>
            <a:endParaRPr lang="de-CH" dirty="0">
              <a:hlinkClick r:id="rId3"/>
            </a:endParaRPr>
          </a:p>
          <a:p>
            <a:pPr marL="0" indent="0">
              <a:buNone/>
            </a:pPr>
            <a:r>
              <a:rPr lang="de-CH" dirty="0">
                <a:hlinkClick r:id="rId4"/>
              </a:rPr>
              <a:t>Circular Economy </a:t>
            </a:r>
            <a:r>
              <a:rPr lang="de-CH" dirty="0"/>
              <a:t>(Website NFP 73)</a:t>
            </a:r>
          </a:p>
          <a:p>
            <a:pPr marL="0" indent="0">
              <a:buNone/>
            </a:pPr>
            <a:r>
              <a:rPr lang="en-US" dirty="0">
                <a:hlinkClick r:id="rId5"/>
              </a:rPr>
              <a:t>Circular Economy (CE): Business Opportunities and Strategies for a Sustainable Economy in Switzerland </a:t>
            </a:r>
            <a:r>
              <a:rPr lang="de-CH" dirty="0"/>
              <a:t>(CEO Brief)</a:t>
            </a:r>
          </a:p>
          <a:p>
            <a:pPr marL="0" indent="0">
              <a:buNone/>
            </a:pPr>
            <a:r>
              <a:rPr lang="de-CH" dirty="0">
                <a:hlinkClick r:id="rId6"/>
              </a:rPr>
              <a:t>Business Model Innovation for the Circular Economy </a:t>
            </a:r>
            <a:r>
              <a:rPr lang="de-CH" dirty="0"/>
              <a:t>(White Paper der Universität St. Gallen)</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4C2F329-BFB3-8B25-298D-F66056C3226C}"/>
              </a:ext>
            </a:extLst>
          </p:cNvPr>
          <p:cNvGraphicFramePr>
            <a:graphicFrameLocks noChangeAspect="1"/>
          </p:cNvGraphicFramePr>
          <p:nvPr>
            <p:custDataLst>
              <p:tags r:id="rId1"/>
            </p:custDataLst>
            <p:extLst>
              <p:ext uri="{D42A27DB-BD31-4B8C-83A1-F6EECF244321}">
                <p14:modId xmlns:p14="http://schemas.microsoft.com/office/powerpoint/2010/main" val="3370838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think-cell data - do not delete" hidden="1">
                        <a:extLst>
                          <a:ext uri="{FF2B5EF4-FFF2-40B4-BE49-F238E27FC236}">
                            <a16:creationId xmlns:a16="http://schemas.microsoft.com/office/drawing/2014/main" id="{54C2F329-BFB3-8B25-298D-F66056C3226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DA0FE5-CCBD-D349-5AE0-472B2604C7F2}"/>
              </a:ext>
            </a:extLst>
          </p:cNvPr>
          <p:cNvSpPr>
            <a:spLocks noGrp="1"/>
          </p:cNvSpPr>
          <p:nvPr>
            <p:ph type="title"/>
          </p:nvPr>
        </p:nvSpPr>
        <p:spPr/>
        <p:txBody>
          <a:bodyPr vert="horz"/>
          <a:lstStyle/>
          <a:p>
            <a:r>
              <a:rPr lang="en-US" dirty="0"/>
              <a:t>Circular economy</a:t>
            </a:r>
            <a:r>
              <a:rPr lang="en-US" b="1" dirty="0"/>
              <a:t> </a:t>
            </a:r>
            <a:r>
              <a:rPr lang="en-GB" dirty="0"/>
              <a:t>– </a:t>
            </a:r>
            <a:r>
              <a:rPr lang="de-CH" dirty="0"/>
              <a:t>Background</a:t>
            </a:r>
            <a:br>
              <a:rPr lang="de-CH" dirty="0"/>
            </a:br>
            <a:endParaRPr lang="de-CH" dirty="0"/>
          </a:p>
        </p:txBody>
      </p:sp>
      <p:sp>
        <p:nvSpPr>
          <p:cNvPr id="3" name="Slide Number Placeholder 2">
            <a:extLst>
              <a:ext uri="{FF2B5EF4-FFF2-40B4-BE49-F238E27FC236}">
                <a16:creationId xmlns:a16="http://schemas.microsoft.com/office/drawing/2014/main" id="{AF811A7D-DC66-456D-E936-2627BE994D4D}"/>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ADCB7953-DC28-70E9-C7F4-A087FAAEE480}"/>
              </a:ext>
            </a:extLst>
          </p:cNvPr>
          <p:cNvSpPr>
            <a:spLocks noGrp="1"/>
          </p:cNvSpPr>
          <p:nvPr>
            <p:ph type="body" sz="quarter" idx="15"/>
          </p:nvPr>
        </p:nvSpPr>
        <p:spPr/>
        <p:txBody>
          <a:bodyPr/>
          <a:lstStyle/>
          <a:p>
            <a:endParaRPr lang="de-CH" dirty="0"/>
          </a:p>
        </p:txBody>
      </p:sp>
      <p:sp>
        <p:nvSpPr>
          <p:cNvPr id="5" name="Text Placeholder 4">
            <a:extLst>
              <a:ext uri="{FF2B5EF4-FFF2-40B4-BE49-F238E27FC236}">
                <a16:creationId xmlns:a16="http://schemas.microsoft.com/office/drawing/2014/main" id="{FE7DE61B-B451-25F0-3628-C19F3010D37D}"/>
              </a:ext>
            </a:extLst>
          </p:cNvPr>
          <p:cNvSpPr>
            <a:spLocks noGrp="1"/>
          </p:cNvSpPr>
          <p:nvPr>
            <p:ph type="body" sz="quarter" idx="13"/>
          </p:nvPr>
        </p:nvSpPr>
        <p:spPr/>
        <p:txBody>
          <a:bodyPr/>
          <a:lstStyle/>
          <a:p>
            <a:r>
              <a:rPr lang="en-US" dirty="0"/>
              <a:t>Closing loops, as </a:t>
            </a:r>
            <a:r>
              <a:rPr lang="en-US" b="1" dirty="0"/>
              <a:t>nature shows </a:t>
            </a:r>
            <a:r>
              <a:rPr lang="en-US" dirty="0"/>
              <a:t>us how to do, is meant to make us </a:t>
            </a:r>
            <a:r>
              <a:rPr lang="en-US" b="1" dirty="0"/>
              <a:t>independent</a:t>
            </a:r>
            <a:r>
              <a:rPr lang="en-US" dirty="0"/>
              <a:t> of </a:t>
            </a:r>
            <a:r>
              <a:rPr lang="en-US" b="1" dirty="0"/>
              <a:t>primary resources </a:t>
            </a:r>
            <a:r>
              <a:rPr lang="en-US" dirty="0"/>
              <a:t>and </a:t>
            </a:r>
            <a:r>
              <a:rPr lang="en-US" b="1" dirty="0"/>
              <a:t>avoid waste problems</a:t>
            </a:r>
            <a:r>
              <a:rPr lang="en-US" dirty="0"/>
              <a:t>. However, it is not clear which strategies deliver the greatest environmental benefits, how they can be implemented economically, and which </a:t>
            </a:r>
            <a:r>
              <a:rPr lang="en-US" b="1" dirty="0"/>
              <a:t>regulatory</a:t>
            </a:r>
            <a:r>
              <a:rPr lang="en-US" dirty="0"/>
              <a:t> and </a:t>
            </a:r>
            <a:r>
              <a:rPr lang="en-US" b="1" dirty="0"/>
              <a:t>systemic barriers </a:t>
            </a:r>
            <a:r>
              <a:rPr lang="en-US" dirty="0"/>
              <a:t>stand in the way.</a:t>
            </a:r>
            <a:endParaRPr lang="de-CH" dirty="0"/>
          </a:p>
          <a:p>
            <a:endParaRPr lang="de-CH" dirty="0"/>
          </a:p>
        </p:txBody>
      </p:sp>
      <p:sp>
        <p:nvSpPr>
          <p:cNvPr id="6" name="Text Placeholder 5">
            <a:extLst>
              <a:ext uri="{FF2B5EF4-FFF2-40B4-BE49-F238E27FC236}">
                <a16:creationId xmlns:a16="http://schemas.microsoft.com/office/drawing/2014/main" id="{73C34507-8A73-11E0-9FC9-BD7E6DD73DF7}"/>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241627E8-785E-5F99-9DB1-CF65A4749860}"/>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0" name="object 5">
            <a:extLst>
              <a:ext uri="{FF2B5EF4-FFF2-40B4-BE49-F238E27FC236}">
                <a16:creationId xmlns:a16="http://schemas.microsoft.com/office/drawing/2014/main" id="{B7C63CA3-09E6-BD4E-2F4C-9D1D6022ED2B}"/>
              </a:ext>
            </a:extLst>
          </p:cNvPr>
          <p:cNvPicPr>
            <a:picLocks noGrp="1"/>
          </p:cNvPicPr>
          <p:nvPr>
            <p:ph type="pic" sz="quarter" idx="16"/>
          </p:nvPr>
        </p:nvPicPr>
        <p:blipFill>
          <a:blip r:embed="rId5" cstate="print"/>
          <a:srcRect t="9499" b="9499"/>
          <a:stretch>
            <a:fillRect/>
          </a:stretch>
        </p:blipFill>
        <p:spPr>
          <a:prstGeom prst="rect">
            <a:avLst/>
          </a:prstGeom>
        </p:spPr>
      </p:pic>
    </p:spTree>
    <p:extLst>
      <p:ext uri="{BB962C8B-B14F-4D97-AF65-F5344CB8AC3E}">
        <p14:creationId xmlns:p14="http://schemas.microsoft.com/office/powerpoint/2010/main" val="320616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F833075-AE13-CF57-FB75-F75ADFC9B06E}"/>
              </a:ext>
            </a:extLst>
          </p:cNvPr>
          <p:cNvGraphicFramePr>
            <a:graphicFrameLocks noChangeAspect="1"/>
          </p:cNvGraphicFramePr>
          <p:nvPr>
            <p:custDataLst>
              <p:tags r:id="rId1"/>
            </p:custDataLst>
            <p:extLst>
              <p:ext uri="{D42A27DB-BD31-4B8C-83A1-F6EECF244321}">
                <p14:modId xmlns:p14="http://schemas.microsoft.com/office/powerpoint/2010/main" val="11988193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DF833075-AE13-CF57-FB75-F75ADFC9B06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F7BFD48-A15F-1EF0-E394-F9BA55399C7F}"/>
              </a:ext>
            </a:extLst>
          </p:cNvPr>
          <p:cNvSpPr>
            <a:spLocks noGrp="1"/>
          </p:cNvSpPr>
          <p:nvPr>
            <p:ph type="title"/>
          </p:nvPr>
        </p:nvSpPr>
        <p:spPr/>
        <p:txBody>
          <a:bodyPr vert="horz"/>
          <a:lstStyle/>
          <a:p>
            <a:r>
              <a:rPr lang="en-US" dirty="0"/>
              <a:t>Circular economy</a:t>
            </a:r>
            <a:r>
              <a:rPr lang="en-US" b="1" dirty="0"/>
              <a:t> </a:t>
            </a:r>
            <a:r>
              <a:rPr lang="en-GB" dirty="0"/>
              <a:t>– </a:t>
            </a:r>
            <a:r>
              <a:rPr lang="de-CH" dirty="0" err="1"/>
              <a:t>Aim</a:t>
            </a:r>
            <a:endParaRPr lang="de-CH" dirty="0"/>
          </a:p>
        </p:txBody>
      </p:sp>
      <p:sp>
        <p:nvSpPr>
          <p:cNvPr id="3" name="Slide Number Placeholder 2">
            <a:extLst>
              <a:ext uri="{FF2B5EF4-FFF2-40B4-BE49-F238E27FC236}">
                <a16:creationId xmlns:a16="http://schemas.microsoft.com/office/drawing/2014/main" id="{A0D1FF50-5661-1DCC-D6A7-3642A662A0EA}"/>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Text Placeholder 4">
            <a:extLst>
              <a:ext uri="{FF2B5EF4-FFF2-40B4-BE49-F238E27FC236}">
                <a16:creationId xmlns:a16="http://schemas.microsoft.com/office/drawing/2014/main" id="{60F26F49-86A7-7905-5D82-8B351EAC3BC0}"/>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F3C95D72-668F-0112-46FD-CB24D9E4C813}"/>
              </a:ext>
            </a:extLst>
          </p:cNvPr>
          <p:cNvSpPr>
            <a:spLocks noGrp="1"/>
          </p:cNvSpPr>
          <p:nvPr>
            <p:ph type="body" sz="quarter" idx="13"/>
          </p:nvPr>
        </p:nvSpPr>
        <p:spPr>
          <a:xfrm>
            <a:off x="479425" y="2565400"/>
            <a:ext cx="4571999" cy="3455988"/>
          </a:xfrm>
        </p:spPr>
        <p:txBody>
          <a:bodyPr/>
          <a:lstStyle/>
          <a:p>
            <a:r>
              <a:rPr lang="en-US" dirty="0"/>
              <a:t>Decision-makers in business and society are seeking support for the successful and effective design of circular systems. The research projects of NFP 73 therefore aimed to examine the </a:t>
            </a:r>
            <a:r>
              <a:rPr lang="en-US" b="1" dirty="0"/>
              <a:t>conditions</a:t>
            </a:r>
            <a:r>
              <a:rPr lang="en-US" dirty="0"/>
              <a:t> for a sustainable circular economy and to develop </a:t>
            </a:r>
            <a:r>
              <a:rPr lang="en-US" b="1" dirty="0"/>
              <a:t>decision-making methods</a:t>
            </a:r>
            <a:r>
              <a:rPr lang="en-US" dirty="0"/>
              <a:t>. The thematic synthesis summarizes the resulting insights.</a:t>
            </a:r>
            <a:endParaRPr lang="de-CH" dirty="0"/>
          </a:p>
        </p:txBody>
      </p:sp>
      <p:sp>
        <p:nvSpPr>
          <p:cNvPr id="7" name="Text Placeholder 6">
            <a:extLst>
              <a:ext uri="{FF2B5EF4-FFF2-40B4-BE49-F238E27FC236}">
                <a16:creationId xmlns:a16="http://schemas.microsoft.com/office/drawing/2014/main" id="{02C1EAB7-CCA5-94A3-5388-39EB1C28CD72}"/>
              </a:ext>
            </a:extLst>
          </p:cNvPr>
          <p:cNvSpPr>
            <a:spLocks noGrp="1"/>
          </p:cNvSpPr>
          <p:nvPr>
            <p:ph type="body" sz="quarter" idx="12"/>
          </p:nvPr>
        </p:nvSpPr>
        <p:spPr>
          <a:xfrm>
            <a:off x="479423" y="1808163"/>
            <a:ext cx="5160931"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0BB9D9D0-E150-6493-E079-2A8CAB9C9107}"/>
              </a:ext>
            </a:extLst>
          </p:cNvPr>
          <p:cNvSpPr>
            <a:spLocks noGrp="1"/>
          </p:cNvSpPr>
          <p:nvPr>
            <p:ph type="ftr" sz="quarter" idx="16"/>
          </p:nvPr>
        </p:nvSpPr>
        <p:spPr/>
        <p:txBody>
          <a:bodyPr/>
          <a:lstStyle/>
          <a:p>
            <a:r>
              <a:rPr lang="de-CH" dirty="0"/>
              <a:t>NFP 73 – </a:t>
            </a:r>
            <a:r>
              <a:rPr lang="de-CH" dirty="0" err="1"/>
              <a:t>Sustainable</a:t>
            </a:r>
            <a:r>
              <a:rPr lang="de-CH" dirty="0"/>
              <a:t> Economy</a:t>
            </a:r>
          </a:p>
        </p:txBody>
      </p:sp>
      <p:pic>
        <p:nvPicPr>
          <p:cNvPr id="11" name="object 7">
            <a:extLst>
              <a:ext uri="{FF2B5EF4-FFF2-40B4-BE49-F238E27FC236}">
                <a16:creationId xmlns:a16="http://schemas.microsoft.com/office/drawing/2014/main" id="{0F962F16-4CCD-70C1-7304-59EA647982EE}"/>
              </a:ext>
            </a:extLst>
          </p:cNvPr>
          <p:cNvPicPr>
            <a:picLocks noGrp="1"/>
          </p:cNvPicPr>
          <p:nvPr>
            <p:ph type="pic" sz="quarter" idx="10"/>
          </p:nvPr>
        </p:nvPicPr>
        <p:blipFill>
          <a:blip r:embed="rId5" cstate="print"/>
          <a:srcRect t="1775" b="1775"/>
          <a:stretch>
            <a:fillRect/>
          </a:stretch>
        </p:blipFill>
        <p:spPr>
          <a:xfrm>
            <a:off x="5622926" y="1808163"/>
            <a:ext cx="6089650" cy="4213225"/>
          </a:xfrm>
          <a:prstGeom prst="rect">
            <a:avLst/>
          </a:prstGeom>
        </p:spPr>
      </p:pic>
    </p:spTree>
    <p:extLst>
      <p:ext uri="{BB962C8B-B14F-4D97-AF65-F5344CB8AC3E}">
        <p14:creationId xmlns:p14="http://schemas.microsoft.com/office/powerpoint/2010/main" val="12620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1018271-904D-3BE1-FFBB-1363326D3599}"/>
              </a:ext>
            </a:extLst>
          </p:cNvPr>
          <p:cNvGraphicFramePr>
            <a:graphicFrameLocks noChangeAspect="1"/>
          </p:cNvGraphicFramePr>
          <p:nvPr>
            <p:custDataLst>
              <p:tags r:id="rId1"/>
            </p:custDataLst>
            <p:extLst>
              <p:ext uri="{D42A27DB-BD31-4B8C-83A1-F6EECF244321}">
                <p14:modId xmlns:p14="http://schemas.microsoft.com/office/powerpoint/2010/main" val="30066132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1018271-904D-3BE1-FFBB-1363326D359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324DCB-E16F-7AAF-6E66-B353DAAF7216}"/>
              </a:ext>
            </a:extLst>
          </p:cNvPr>
          <p:cNvSpPr>
            <a:spLocks noGrp="1"/>
          </p:cNvSpPr>
          <p:nvPr>
            <p:ph type="title"/>
          </p:nvPr>
        </p:nvSpPr>
        <p:spPr/>
        <p:txBody>
          <a:bodyPr vert="horz"/>
          <a:lstStyle/>
          <a:p>
            <a:r>
              <a:rPr lang="en-US" dirty="0"/>
              <a:t>Circular economy </a:t>
            </a:r>
            <a:r>
              <a:rPr lang="en-GB" dirty="0"/>
              <a:t>– </a:t>
            </a:r>
            <a:r>
              <a:rPr lang="de-CH" dirty="0" err="1"/>
              <a:t>Results</a:t>
            </a:r>
            <a:r>
              <a:rPr lang="de-CH" dirty="0"/>
              <a:t> I  </a:t>
            </a:r>
          </a:p>
        </p:txBody>
      </p:sp>
      <p:sp>
        <p:nvSpPr>
          <p:cNvPr id="3" name="Text Placeholder 2">
            <a:extLst>
              <a:ext uri="{FF2B5EF4-FFF2-40B4-BE49-F238E27FC236}">
                <a16:creationId xmlns:a16="http://schemas.microsoft.com/office/drawing/2014/main" id="{889EA72C-BA87-6694-E7CB-6778D3841097}"/>
              </a:ext>
            </a:extLst>
          </p:cNvPr>
          <p:cNvSpPr>
            <a:spLocks noGrp="1"/>
          </p:cNvSpPr>
          <p:nvPr>
            <p:ph type="body" sz="quarter" idx="13"/>
          </p:nvPr>
        </p:nvSpPr>
        <p:spPr>
          <a:xfrm>
            <a:off x="479425" y="1322387"/>
            <a:ext cx="11233150" cy="4213225"/>
          </a:xfrm>
        </p:spPr>
        <p:txBody>
          <a:bodyPr/>
          <a:lstStyle/>
          <a:p>
            <a:r>
              <a:rPr lang="en-US" dirty="0"/>
              <a:t>Research projects within NFP 73 examined conditions and developed methods to ensure that circular systems can also be designed sustainably. The range of support for companies and policymakers extends from </a:t>
            </a:r>
            <a:r>
              <a:rPr lang="en-US" dirty="0">
                <a:solidFill>
                  <a:srgbClr val="83D0F5"/>
                </a:solidFill>
              </a:rPr>
              <a:t>product design </a:t>
            </a:r>
            <a:r>
              <a:rPr lang="en-US" dirty="0"/>
              <a:t>and </a:t>
            </a:r>
            <a:r>
              <a:rPr lang="en-US" dirty="0">
                <a:solidFill>
                  <a:srgbClr val="83D0F5"/>
                </a:solidFill>
              </a:rPr>
              <a:t>indicators</a:t>
            </a:r>
            <a:r>
              <a:rPr lang="en-US" dirty="0"/>
              <a:t> to </a:t>
            </a:r>
            <a:r>
              <a:rPr lang="en-US" dirty="0">
                <a:solidFill>
                  <a:srgbClr val="83D0F5"/>
                </a:solidFill>
              </a:rPr>
              <a:t>business model innovation</a:t>
            </a:r>
            <a:r>
              <a:rPr lang="en-US" dirty="0"/>
              <a:t> for implementing a sustainable circular economy. The circular economy is </a:t>
            </a:r>
            <a:r>
              <a:rPr lang="en-US" dirty="0">
                <a:solidFill>
                  <a:srgbClr val="83D0F5"/>
                </a:solidFill>
              </a:rPr>
              <a:t>more than just recycling</a:t>
            </a:r>
            <a:r>
              <a:rPr lang="en-US" dirty="0"/>
              <a:t>; </a:t>
            </a:r>
            <a:r>
              <a:rPr lang="en-US" dirty="0">
                <a:solidFill>
                  <a:srgbClr val="83D0F5"/>
                </a:solidFill>
              </a:rPr>
              <a:t>rethinking, reusing</a:t>
            </a:r>
            <a:r>
              <a:rPr lang="en-US" dirty="0"/>
              <a:t>, or </a:t>
            </a:r>
            <a:r>
              <a:rPr lang="en-US" dirty="0">
                <a:solidFill>
                  <a:srgbClr val="83D0F5"/>
                </a:solidFill>
              </a:rPr>
              <a:t>repairing</a:t>
            </a:r>
            <a:r>
              <a:rPr lang="en-US" dirty="0"/>
              <a:t> can also save resources and reduce environmental impacts. However, there is </a:t>
            </a:r>
            <a:r>
              <a:rPr lang="en-US" dirty="0">
                <a:solidFill>
                  <a:srgbClr val="83D0F5"/>
                </a:solidFill>
              </a:rPr>
              <a:t>no universal solution </a:t>
            </a:r>
            <a:r>
              <a:rPr lang="en-US" dirty="0"/>
              <a:t>or </a:t>
            </a:r>
            <a:r>
              <a:rPr lang="en-US" dirty="0">
                <a:solidFill>
                  <a:srgbClr val="83D0F5"/>
                </a:solidFill>
              </a:rPr>
              <a:t>waste hierarchy</a:t>
            </a:r>
            <a:r>
              <a:rPr lang="en-US" dirty="0"/>
              <a:t>. </a:t>
            </a:r>
            <a:endParaRPr lang="de-CH" dirty="0">
              <a:solidFill>
                <a:srgbClr val="83D0F5"/>
              </a:solidFill>
            </a:endParaRPr>
          </a:p>
          <a:p>
            <a:r>
              <a:rPr lang="en-US" dirty="0"/>
              <a:t>For different products and services, different circular strategies should be prioritized from an environmental perspective. Ultimately, what matters is how </a:t>
            </a:r>
            <a:r>
              <a:rPr lang="en-US" dirty="0">
                <a:solidFill>
                  <a:srgbClr val="83D0F5"/>
                </a:solidFill>
              </a:rPr>
              <a:t>effectively</a:t>
            </a:r>
            <a:r>
              <a:rPr lang="en-US" dirty="0"/>
              <a:t> a circular system can reduce </a:t>
            </a:r>
            <a:r>
              <a:rPr lang="en-US" dirty="0">
                <a:solidFill>
                  <a:srgbClr val="83D0F5"/>
                </a:solidFill>
              </a:rPr>
              <a:t>environmental impacts </a:t>
            </a:r>
            <a:r>
              <a:rPr lang="en-US" dirty="0"/>
              <a:t>and resource consumption. A </a:t>
            </a:r>
            <a:r>
              <a:rPr lang="en-US" dirty="0">
                <a:solidFill>
                  <a:srgbClr val="83D0F5"/>
                </a:solidFill>
              </a:rPr>
              <a:t>paradigm shift </a:t>
            </a:r>
            <a:r>
              <a:rPr lang="en-US" dirty="0"/>
              <a:t>toward </a:t>
            </a:r>
            <a:r>
              <a:rPr lang="en-US" dirty="0">
                <a:solidFill>
                  <a:srgbClr val="83D0F5"/>
                </a:solidFill>
              </a:rPr>
              <a:t>long-term, global</a:t>
            </a:r>
            <a:r>
              <a:rPr lang="en-US" dirty="0"/>
              <a:t>, and </a:t>
            </a:r>
            <a:r>
              <a:rPr lang="en-US" dirty="0">
                <a:solidFill>
                  <a:srgbClr val="83D0F5"/>
                </a:solidFill>
              </a:rPr>
              <a:t>systemic thinking </a:t>
            </a:r>
            <a:r>
              <a:rPr lang="en-US" dirty="0"/>
              <a:t>is necessary for successful and effective implementation.</a:t>
            </a:r>
          </a:p>
          <a:p>
            <a:endParaRPr lang="de-CH" dirty="0"/>
          </a:p>
        </p:txBody>
      </p:sp>
      <p:sp>
        <p:nvSpPr>
          <p:cNvPr id="4" name="Slide Number Placeholder 3">
            <a:extLst>
              <a:ext uri="{FF2B5EF4-FFF2-40B4-BE49-F238E27FC236}">
                <a16:creationId xmlns:a16="http://schemas.microsoft.com/office/drawing/2014/main" id="{2202A02D-9AAC-DA4F-A57D-173E66CFB4DF}"/>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93D5A845-0DC2-D12E-8076-F1F68C7B4424}"/>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513709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Props1.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2.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4.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4520</Words>
  <Application>Microsoft Office PowerPoint</Application>
  <PresentationFormat>Widescreen</PresentationFormat>
  <Paragraphs>340</Paragraphs>
  <Slides>49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Arial</vt:lpstr>
      <vt:lpstr>Times</vt:lpstr>
      <vt:lpstr>Wingdings</vt:lpstr>
      <vt:lpstr>SNF</vt:lpstr>
      <vt:lpstr>think-cell Slide</vt:lpstr>
      <vt:lpstr>Circular economy</vt:lpstr>
      <vt:lpstr>Focus Circular Economy</vt:lpstr>
      <vt:lpstr>Learning Objectives</vt:lpstr>
      <vt:lpstr>Introductory Questions</vt:lpstr>
      <vt:lpstr>Links to the United Nations Sustainable Development Goals</vt:lpstr>
      <vt:lpstr>Introductory Exercises</vt:lpstr>
      <vt:lpstr>Circular economy – Background </vt:lpstr>
      <vt:lpstr>Circular economy – Aim</vt:lpstr>
      <vt:lpstr>Circular economy – Results I  </vt:lpstr>
      <vt:lpstr>Circular economy – Results II</vt:lpstr>
      <vt:lpstr>The 10 R of the circular economy</vt:lpstr>
      <vt:lpstr>Overview research projects</vt:lpstr>
      <vt:lpstr>Towards a sustainable circular economy</vt:lpstr>
      <vt:lpstr>Towards a sustainable circular economy – Assignments</vt:lpstr>
      <vt:lpstr>Towards a sustainable circular economy – Background</vt:lpstr>
      <vt:lpstr>Towards a sustainable circular economy – Aim</vt:lpstr>
      <vt:lpstr>Towards a sustainable circular economy – Results I</vt:lpstr>
      <vt:lpstr>Towards a sustainable circular economy – Results II</vt:lpstr>
      <vt:lpstr>Towards a sustainable circular economy – Results III</vt:lpstr>
      <vt:lpstr>Laboratory for circular economy</vt:lpstr>
      <vt:lpstr>Laboratory for circular economy - Assignments</vt:lpstr>
      <vt:lpstr>Laboratory for circular economy – Background</vt:lpstr>
      <vt:lpstr>Laboratory for circular economy – Aim</vt:lpstr>
      <vt:lpstr>Laboratory for circular economy – Results I</vt:lpstr>
      <vt:lpstr>Laboratory for circular economy – Results II</vt:lpstr>
      <vt:lpstr>Laboratory for circular economy – Results III</vt:lpstr>
      <vt:lpstr>Resource efficiency in Swiss hospitals</vt:lpstr>
      <vt:lpstr>Resource efficiency in Swiss hospitals – Assignment</vt:lpstr>
      <vt:lpstr>Resource efficiency in Swiss hospitals – Background</vt:lpstr>
      <vt:lpstr>Resource efficiency in Swiss hospitals – Aim</vt:lpstr>
      <vt:lpstr>Resource efficiency in Swiss hospitals – Results I</vt:lpstr>
      <vt:lpstr>Resource efficiency in Swiss hospitals – Results II</vt:lpstr>
      <vt:lpstr>Resource efficiency in Swiss hospitals – Results III</vt:lpstr>
      <vt:lpstr>Resource efficiency in Swiss hospitals – Results IV</vt:lpstr>
      <vt:lpstr>Resource efficiency in Swiss hospitals</vt:lpstr>
      <vt:lpstr>Resource efficiency in Swiss hospitals</vt:lpstr>
      <vt:lpstr>Challenges of modular water infrastructure systems</vt:lpstr>
      <vt:lpstr>Challenges of modular water infrastructure systems – Assignments</vt:lpstr>
      <vt:lpstr>Challenges of modular water infrastructure systems – Background</vt:lpstr>
      <vt:lpstr>Challenges of modular water infrastructure systems – Aim</vt:lpstr>
      <vt:lpstr>Challenges of modular water infrastructure systems – Results I</vt:lpstr>
      <vt:lpstr>Challenges of modular water infrastructure systems – Results II</vt:lpstr>
      <vt:lpstr>Challenges of modular water infrastructure systems – Results III</vt:lpstr>
      <vt:lpstr>Challenges of modular water infrastructure systems – Results IV</vt:lpstr>
      <vt:lpstr>Final Discussion</vt:lpstr>
      <vt:lpstr>Appendix</vt:lpstr>
      <vt:lpstr>Further sources for in-depth study on the topic</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59</cp:revision>
  <dcterms:created xsi:type="dcterms:W3CDTF">2022-05-16T14:25:03Z</dcterms:created>
  <dcterms:modified xsi:type="dcterms:W3CDTF">2026-02-04T14:36:18Z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