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media/image23.jpg" ContentType="image/jpg"/>
  <Override PartName="/ppt/tags/tag4.xml" ContentType="application/vnd.openxmlformats-officedocument.presentationml.tags+xml"/>
  <Override PartName="/ppt/media/image24.jpg" ContentType="image/jpg"/>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9.jpg" ContentType="image/jpg"/>
  <Override PartName="/ppt/tags/tag11.xml" ContentType="application/vnd.openxmlformats-officedocument.presentationml.tags+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30"/>
  </p:notesMasterIdLst>
  <p:handoutMasterIdLst>
    <p:handoutMasterId r:id="rId31"/>
  </p:handoutMasterIdLst>
  <p:sldIdLst>
    <p:sldId id="141169004" r:id="rId6"/>
    <p:sldId id="141169013" r:id="rId7"/>
    <p:sldId id="141169038" r:id="rId8"/>
    <p:sldId id="141169016" r:id="rId9"/>
    <p:sldId id="141169015" r:id="rId10"/>
    <p:sldId id="141169012" r:id="rId11"/>
    <p:sldId id="141169010" r:id="rId12"/>
    <p:sldId id="141169019" r:id="rId13"/>
    <p:sldId id="141169029" r:id="rId14"/>
    <p:sldId id="141169030" r:id="rId15"/>
    <p:sldId id="141169031" r:id="rId16"/>
    <p:sldId id="141169032" r:id="rId17"/>
    <p:sldId id="141169033" r:id="rId18"/>
    <p:sldId id="141169034" r:id="rId19"/>
    <p:sldId id="141169021" r:id="rId20"/>
    <p:sldId id="141169006" r:id="rId21"/>
    <p:sldId id="141169035" r:id="rId22"/>
    <p:sldId id="141169036" r:id="rId23"/>
    <p:sldId id="141169037" r:id="rId24"/>
    <p:sldId id="141169009" r:id="rId25"/>
    <p:sldId id="141169008" r:id="rId26"/>
    <p:sldId id="141169020" r:id="rId27"/>
    <p:sldId id="141169005" r:id="rId28"/>
    <p:sldId id="141169007"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38"/>
            <p14:sldId id="141169016"/>
            <p14:sldId id="141169015"/>
            <p14:sldId id="141169012"/>
            <p14:sldId id="141169010"/>
            <p14:sldId id="141169019"/>
            <p14:sldId id="141169029"/>
            <p14:sldId id="141169030"/>
            <p14:sldId id="141169031"/>
            <p14:sldId id="141169032"/>
            <p14:sldId id="141169033"/>
            <p14:sldId id="141169034"/>
            <p14:sldId id="141169021"/>
            <p14:sldId id="141169006"/>
            <p14:sldId id="141169035"/>
            <p14:sldId id="141169036"/>
            <p14:sldId id="141169037"/>
            <p14:sldId id="141169009"/>
            <p14:sldId id="141169008"/>
            <p14:sldId id="141169020"/>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3CA64C-4E09-41C6-9E64-F4E11E2EE342}" v="2" dt="2026-02-11T10:00:55.325"/>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7020" autoAdjust="0"/>
  </p:normalViewPr>
  <p:slideViewPr>
    <p:cSldViewPr snapToGrid="0" snapToObjects="1" showGuides="1">
      <p:cViewPr varScale="1">
        <p:scale>
          <a:sx n="66" d="100"/>
          <a:sy n="66" d="100"/>
        </p:scale>
        <p:origin x="708" y="272"/>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ha Theiler" userId="a0f496a5-efc4-4b52-959d-5e95987cae8c" providerId="ADAL" clId="{46BE184E-840E-48D3-B624-C448522A216F}"/>
    <pc:docChg chg="undo redo custSel addSld delSld modSld modSection">
      <pc:chgData name="Mascha Theiler" userId="a0f496a5-efc4-4b52-959d-5e95987cae8c" providerId="ADAL" clId="{46BE184E-840E-48D3-B624-C448522A216F}" dt="2026-02-16T12:48:38.637" v="2107" actId="21"/>
      <pc:docMkLst>
        <pc:docMk/>
      </pc:docMkLst>
      <pc:sldChg chg="addSp delSp modSp mod">
        <pc:chgData name="Mascha Theiler" userId="a0f496a5-efc4-4b52-959d-5e95987cae8c" providerId="ADAL" clId="{46BE184E-840E-48D3-B624-C448522A216F}" dt="2026-02-04T14:36:05.730" v="2046"/>
        <pc:sldMkLst>
          <pc:docMk/>
          <pc:sldMk cId="212893902" sldId="141169004"/>
        </pc:sldMkLst>
        <pc:picChg chg="add mod">
          <ac:chgData name="Mascha Theiler" userId="a0f496a5-efc4-4b52-959d-5e95987cae8c" providerId="ADAL" clId="{46BE184E-840E-48D3-B624-C448522A216F}" dt="2026-02-04T14:36:05.730" v="2046"/>
          <ac:picMkLst>
            <pc:docMk/>
            <pc:sldMk cId="212893902" sldId="141169004"/>
            <ac:picMk id="2" creationId="{46F53B4C-79CF-3E39-FAD9-9ED14BAE4DDA}"/>
          </ac:picMkLst>
        </pc:picChg>
      </pc:sldChg>
      <pc:sldChg chg="addSp delSp modSp mod">
        <pc:chgData name="Mascha Theiler" userId="a0f496a5-efc4-4b52-959d-5e95987cae8c" providerId="ADAL" clId="{46BE184E-840E-48D3-B624-C448522A216F}" dt="2026-02-16T12:48:38.637" v="2107" actId="21"/>
        <pc:sldMkLst>
          <pc:docMk/>
          <pc:sldMk cId="806316510" sldId="141169005"/>
        </pc:sldMkLst>
        <pc:spChg chg="add mod">
          <ac:chgData name="Mascha Theiler" userId="a0f496a5-efc4-4b52-959d-5e95987cae8c" providerId="ADAL" clId="{46BE184E-840E-48D3-B624-C448522A216F}" dt="2026-02-16T12:48:38.637" v="2107" actId="21"/>
          <ac:spMkLst>
            <pc:docMk/>
            <pc:sldMk cId="806316510" sldId="141169005"/>
            <ac:spMk id="11" creationId="{3DD58F5E-CF3A-E9F5-D4B7-61CD41183F3C}"/>
          </ac:spMkLst>
        </pc:spChg>
      </pc:sldChg>
      <pc:sldChg chg="modSp mod">
        <pc:chgData name="Mascha Theiler" userId="a0f496a5-efc4-4b52-959d-5e95987cae8c" providerId="ADAL" clId="{46BE184E-840E-48D3-B624-C448522A216F}" dt="2026-02-02T14:56:13.730" v="2039" actId="20577"/>
        <pc:sldMkLst>
          <pc:docMk/>
          <pc:sldMk cId="1352338648" sldId="141169006"/>
        </pc:sldMkLst>
        <pc:spChg chg="mod">
          <ac:chgData name="Mascha Theiler" userId="a0f496a5-efc4-4b52-959d-5e95987cae8c" providerId="ADAL" clId="{46BE184E-840E-48D3-B624-C448522A216F}" dt="2026-02-02T14:56:13.730" v="2039" actId="20577"/>
          <ac:spMkLst>
            <pc:docMk/>
            <pc:sldMk cId="1352338648" sldId="141169006"/>
            <ac:spMk id="2" creationId="{5963B92A-A274-391A-3FA1-29D1D7D94E15}"/>
          </ac:spMkLst>
        </pc:spChg>
      </pc:sldChg>
      <pc:sldChg chg="modSp mod">
        <pc:chgData name="Mascha Theiler" userId="a0f496a5-efc4-4b52-959d-5e95987cae8c" providerId="ADAL" clId="{46BE184E-840E-48D3-B624-C448522A216F}" dt="2026-02-09T14:49:58.407" v="2096" actId="20577"/>
        <pc:sldMkLst>
          <pc:docMk/>
          <pc:sldMk cId="1631104640" sldId="141169007"/>
        </pc:sldMkLst>
        <pc:spChg chg="mod">
          <ac:chgData name="Mascha Theiler" userId="a0f496a5-efc4-4b52-959d-5e95987cae8c" providerId="ADAL" clId="{46BE184E-840E-48D3-B624-C448522A216F}" dt="2026-02-04T13:29:15.281" v="2045" actId="20577"/>
          <ac:spMkLst>
            <pc:docMk/>
            <pc:sldMk cId="1631104640" sldId="141169007"/>
            <ac:spMk id="2" creationId="{5DF1DF01-7253-5EBE-A127-EEA0E1CB73FC}"/>
          </ac:spMkLst>
        </pc:spChg>
        <pc:spChg chg="mod">
          <ac:chgData name="Mascha Theiler" userId="a0f496a5-efc4-4b52-959d-5e95987cae8c" providerId="ADAL" clId="{46BE184E-840E-48D3-B624-C448522A216F}" dt="2026-02-09T14:49:58.407" v="2096" actId="20577"/>
          <ac:spMkLst>
            <pc:docMk/>
            <pc:sldMk cId="1631104640" sldId="141169007"/>
            <ac:spMk id="3" creationId="{E47E1585-A18C-D362-EBDE-7964974C99B3}"/>
          </ac:spMkLst>
        </pc:spChg>
      </pc:sldChg>
      <pc:sldChg chg="modSp mod">
        <pc:chgData name="Mascha Theiler" userId="a0f496a5-efc4-4b52-959d-5e95987cae8c" providerId="ADAL" clId="{46BE184E-840E-48D3-B624-C448522A216F}" dt="2026-02-05T14:58:18.606" v="2073" actId="20577"/>
        <pc:sldMkLst>
          <pc:docMk/>
          <pc:sldMk cId="741183918" sldId="141169012"/>
        </pc:sldMkLst>
        <pc:spChg chg="mod">
          <ac:chgData name="Mascha Theiler" userId="a0f496a5-efc4-4b52-959d-5e95987cae8c" providerId="ADAL" clId="{46BE184E-840E-48D3-B624-C448522A216F}" dt="2026-02-05T14:58:18.606" v="2073" actId="20577"/>
          <ac:spMkLst>
            <pc:docMk/>
            <pc:sldMk cId="741183918" sldId="141169012"/>
            <ac:spMk id="3" creationId="{6C6A02F9-5689-F798-E8F4-24F2AFE22EAC}"/>
          </ac:spMkLst>
        </pc:spChg>
      </pc:sldChg>
      <pc:sldChg chg="addSp delSp modSp mod">
        <pc:chgData name="Mascha Theiler" userId="a0f496a5-efc4-4b52-959d-5e95987cae8c" providerId="ADAL" clId="{46BE184E-840E-48D3-B624-C448522A216F}" dt="2026-02-02T12:13:50.408" v="2026" actId="1076"/>
        <pc:sldMkLst>
          <pc:docMk/>
          <pc:sldMk cId="1155642287" sldId="141169015"/>
        </pc:sldMkLst>
        <pc:picChg chg="add mod">
          <ac:chgData name="Mascha Theiler" userId="a0f496a5-efc4-4b52-959d-5e95987cae8c" providerId="ADAL" clId="{46BE184E-840E-48D3-B624-C448522A216F}" dt="2026-02-02T12:13:50.408" v="2026" actId="1076"/>
          <ac:picMkLst>
            <pc:docMk/>
            <pc:sldMk cId="1155642287" sldId="141169015"/>
            <ac:picMk id="2050" creationId="{8DA3679E-AE6A-6309-EE96-10E2C3547501}"/>
          </ac:picMkLst>
        </pc:picChg>
      </pc:sldChg>
      <pc:sldChg chg="modSp mod">
        <pc:chgData name="Mascha Theiler" userId="a0f496a5-efc4-4b52-959d-5e95987cae8c" providerId="ADAL" clId="{46BE184E-840E-48D3-B624-C448522A216F}" dt="2026-02-02T10:57:19.263" v="2025" actId="20577"/>
        <pc:sldMkLst>
          <pc:docMk/>
          <pc:sldMk cId="3920161085" sldId="141169016"/>
        </pc:sldMkLst>
        <pc:spChg chg="mod">
          <ac:chgData name="Mascha Theiler" userId="a0f496a5-efc4-4b52-959d-5e95987cae8c" providerId="ADAL" clId="{46BE184E-840E-48D3-B624-C448522A216F}" dt="2026-02-02T10:57:19.263" v="2025" actId="20577"/>
          <ac:spMkLst>
            <pc:docMk/>
            <pc:sldMk cId="3920161085" sldId="141169016"/>
            <ac:spMk id="2" creationId="{70798453-C997-95A2-1CE2-DB06558C9443}"/>
          </ac:spMkLst>
        </pc:spChg>
      </pc:sldChg>
      <pc:sldChg chg="addSp modSp mod">
        <pc:chgData name="Mascha Theiler" userId="a0f496a5-efc4-4b52-959d-5e95987cae8c" providerId="ADAL" clId="{46BE184E-840E-48D3-B624-C448522A216F}" dt="2026-02-05T09:01:20.206" v="2048" actId="20577"/>
        <pc:sldMkLst>
          <pc:docMk/>
          <pc:sldMk cId="855273570" sldId="141169019"/>
        </pc:sldMkLst>
        <pc:spChg chg="mod">
          <ac:chgData name="Mascha Theiler" userId="a0f496a5-efc4-4b52-959d-5e95987cae8c" providerId="ADAL" clId="{46BE184E-840E-48D3-B624-C448522A216F}" dt="2026-02-05T09:01:20.206" v="2048" actId="20577"/>
          <ac:spMkLst>
            <pc:docMk/>
            <pc:sldMk cId="855273570" sldId="141169019"/>
            <ac:spMk id="3" creationId="{A01B6199-B5B5-1E4A-0F3A-0BF76F54E718}"/>
          </ac:spMkLst>
        </pc:spChg>
      </pc:sldChg>
      <pc:sldChg chg="modSp mod">
        <pc:chgData name="Mascha Theiler" userId="a0f496a5-efc4-4b52-959d-5e95987cae8c" providerId="ADAL" clId="{46BE184E-840E-48D3-B624-C448522A216F}" dt="2026-02-02T15:01:32.195" v="2042" actId="20577"/>
        <pc:sldMkLst>
          <pc:docMk/>
          <pc:sldMk cId="627079195" sldId="141169030"/>
        </pc:sldMkLst>
        <pc:spChg chg="mod">
          <ac:chgData name="Mascha Theiler" userId="a0f496a5-efc4-4b52-959d-5e95987cae8c" providerId="ADAL" clId="{46BE184E-840E-48D3-B624-C448522A216F}" dt="2026-02-02T15:01:30.966" v="2041" actId="20577"/>
          <ac:spMkLst>
            <pc:docMk/>
            <pc:sldMk cId="627079195" sldId="141169030"/>
            <ac:spMk id="2" creationId="{3ABE9713-61B6-0415-80EF-7335AE869AB5}"/>
          </ac:spMkLst>
        </pc:spChg>
        <pc:spChg chg="mod">
          <ac:chgData name="Mascha Theiler" userId="a0f496a5-efc4-4b52-959d-5e95987cae8c" providerId="ADAL" clId="{46BE184E-840E-48D3-B624-C448522A216F}" dt="2026-02-02T15:01:32.195" v="2042" actId="20577"/>
          <ac:spMkLst>
            <pc:docMk/>
            <pc:sldMk cId="627079195" sldId="141169030"/>
            <ac:spMk id="6" creationId="{D1D8DE17-67A8-1330-0A11-812621C04C82}"/>
          </ac:spMkLst>
        </pc:spChg>
      </pc:sldChg>
      <pc:sldChg chg="modSp mod">
        <pc:chgData name="Mascha Theiler" userId="a0f496a5-efc4-4b52-959d-5e95987cae8c" providerId="ADAL" clId="{46BE184E-840E-48D3-B624-C448522A216F}" dt="2026-02-02T15:01:38.532" v="2043" actId="20577"/>
        <pc:sldMkLst>
          <pc:docMk/>
          <pc:sldMk cId="2318591820" sldId="141169036"/>
        </pc:sldMkLst>
        <pc:spChg chg="mod">
          <ac:chgData name="Mascha Theiler" userId="a0f496a5-efc4-4b52-959d-5e95987cae8c" providerId="ADAL" clId="{46BE184E-840E-48D3-B624-C448522A216F}" dt="2026-02-02T15:01:24.550" v="2040" actId="20577"/>
          <ac:spMkLst>
            <pc:docMk/>
            <pc:sldMk cId="2318591820" sldId="141169036"/>
            <ac:spMk id="2" creationId="{459F2785-1129-474A-889A-A167971F63F3}"/>
          </ac:spMkLst>
        </pc:spChg>
        <pc:spChg chg="mod">
          <ac:chgData name="Mascha Theiler" userId="a0f496a5-efc4-4b52-959d-5e95987cae8c" providerId="ADAL" clId="{46BE184E-840E-48D3-B624-C448522A216F}" dt="2026-02-02T15:01:38.532" v="2043" actId="20577"/>
          <ac:spMkLst>
            <pc:docMk/>
            <pc:sldMk cId="2318591820" sldId="141169036"/>
            <ac:spMk id="6" creationId="{8A07E5B9-6062-224F-5054-3BA2787C219C}"/>
          </ac:spMkLst>
        </pc:spChg>
      </pc:sldChg>
      <pc:sldChg chg="modSp new mod">
        <pc:chgData name="Mascha Theiler" userId="a0f496a5-efc4-4b52-959d-5e95987cae8c" providerId="ADAL" clId="{46BE184E-840E-48D3-B624-C448522A216F}" dt="2026-02-02T14:55:57.857" v="2028" actId="20577"/>
        <pc:sldMkLst>
          <pc:docMk/>
          <pc:sldMk cId="1429250765" sldId="141169038"/>
        </pc:sldMkLst>
        <pc:spChg chg="mod">
          <ac:chgData name="Mascha Theiler" userId="a0f496a5-efc4-4b52-959d-5e95987cae8c" providerId="ADAL" clId="{46BE184E-840E-48D3-B624-C448522A216F}" dt="2026-02-02T14:55:57.857" v="2028" actId="20577"/>
          <ac:spMkLst>
            <pc:docMk/>
            <pc:sldMk cId="1429250765" sldId="141169038"/>
            <ac:spMk id="2" creationId="{E6195681-F4C2-7FD1-E4FF-51DECBC63D6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16.02.2026</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16.02.2026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135D20D-EA97-E919-CEE9-683374D08999}"/>
              </a:ext>
            </a:extLst>
          </p:cNvPr>
          <p:cNvGraphicFramePr>
            <a:graphicFrameLocks noChangeAspect="1"/>
          </p:cNvGraphicFramePr>
          <p:nvPr userDrawn="1">
            <p:custDataLst>
              <p:tags r:id="rId30"/>
            </p:custDataLst>
            <p:extLst>
              <p:ext uri="{D42A27DB-BD31-4B8C-83A1-F6EECF244321}">
                <p14:modId xmlns:p14="http://schemas.microsoft.com/office/powerpoint/2010/main" val="5352951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5" name="think-cell data - do not delete" hidden="1">
                        <a:extLst>
                          <a:ext uri="{FF2B5EF4-FFF2-40B4-BE49-F238E27FC236}">
                            <a16:creationId xmlns:a16="http://schemas.microsoft.com/office/drawing/2014/main" id="{7135D20D-EA97-E919-CEE9-683374D08999}"/>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24.jp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hyperlink" Target="https://www.youtube.com/watch?v=jDUdsI52djU" TargetMode="External"/><Relationship Id="rId5" Type="http://schemas.openxmlformats.org/officeDocument/2006/relationships/hyperlink" Target="https://open.spotify.com/episode/4XesvRNUtGgqEsR5n7lXm0?si=641add32375e4e74&amp;nd=1&amp;dlsi=6fa6597e0dea462b" TargetMode="Externa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6.xml"/><Relationship Id="rId1" Type="http://schemas.openxmlformats.org/officeDocument/2006/relationships/tags" Target="../tags/tag10.xml"/><Relationship Id="rId5" Type="http://schemas.openxmlformats.org/officeDocument/2006/relationships/image" Target="../media/image29.jp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sustainablefinance.ch/en/resources/education.html"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nfp73.ch/en/projects/sustainable-finance"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hyperlink" Target="https://www.youtube.com/watch?v=2Lcm7RIMZHs" TargetMode="Externa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5" Type="http://schemas.openxmlformats.org/officeDocument/2006/relationships/image" Target="../media/image23.jpg"/><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inger pointing at a row of pills&#10;&#10;AI-generated content may be incorrect.">
            <a:extLst>
              <a:ext uri="{FF2B5EF4-FFF2-40B4-BE49-F238E27FC236}">
                <a16:creationId xmlns:a16="http://schemas.microsoft.com/office/drawing/2014/main" id="{94722A67-A192-04A8-0534-9BE0492ACC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76" b="9676"/>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en-GB" dirty="0"/>
              <a:t>Sustainable Finance</a:t>
            </a:r>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US" sz="2000" dirty="0"/>
              <a:t>A learning module for the tertiary level</a:t>
            </a:r>
            <a:endParaRPr lang="en-GB" sz="2000" dirty="0"/>
          </a:p>
          <a:p>
            <a:endParaRPr lang="en-GB" dirty="0"/>
          </a:p>
        </p:txBody>
      </p:sp>
      <p:pic>
        <p:nvPicPr>
          <p:cNvPr id="1026" name="Picture 2" descr="Green Hospital - Nationales Forschungsprogramm 73">
            <a:extLst>
              <a:ext uri="{FF2B5EF4-FFF2-40B4-BE49-F238E27FC236}">
                <a16:creationId xmlns:a16="http://schemas.microsoft.com/office/drawing/2014/main" id="{F21F2C5D-DDB9-AD7E-047B-EF3C80EDA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37" y="536391"/>
            <a:ext cx="3455470" cy="6919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6F53B4C-79CF-3E39-FAD9-9ED14BAE4DDA}"/>
              </a:ext>
            </a:extLst>
          </p:cNvPr>
          <p:cNvPicPr>
            <a:picLocks noChangeAspect="1"/>
          </p:cNvPicPr>
          <p:nvPr/>
        </p:nvPicPr>
        <p:blipFill>
          <a:blip r:embed="rId4"/>
          <a:stretch>
            <a:fillRect/>
          </a:stretch>
        </p:blipFill>
        <p:spPr>
          <a:xfrm>
            <a:off x="471637" y="5894560"/>
            <a:ext cx="2839454" cy="854098"/>
          </a:xfrm>
          <a:prstGeom prst="rect">
            <a:avLst/>
          </a:prstGeom>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A5AA-4D87-65C3-54AC-D456DC2A5C1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61EB8C8-6A9D-00B6-3079-81E2C6D50BE8}"/>
              </a:ext>
            </a:extLst>
          </p:cNvPr>
          <p:cNvGraphicFramePr>
            <a:graphicFrameLocks noChangeAspect="1"/>
          </p:cNvGraphicFramePr>
          <p:nvPr>
            <p:custDataLst>
              <p:tags r:id="rId1"/>
            </p:custDataLst>
            <p:extLst>
              <p:ext uri="{D42A27DB-BD31-4B8C-83A1-F6EECF244321}">
                <p14:modId xmlns:p14="http://schemas.microsoft.com/office/powerpoint/2010/main" val="31915289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61EB8C8-6A9D-00B6-3079-81E2C6D50BE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ABE9713-61B6-0415-80EF-7335AE869AB5}"/>
              </a:ext>
            </a:extLst>
          </p:cNvPr>
          <p:cNvSpPr>
            <a:spLocks noGrp="1"/>
          </p:cNvSpPr>
          <p:nvPr>
            <p:ph type="title"/>
          </p:nvPr>
        </p:nvSpPr>
        <p:spPr/>
        <p:txBody>
          <a:bodyPr vert="horz"/>
          <a:lstStyle/>
          <a:p>
            <a:r>
              <a:rPr lang="de-CH" dirty="0" err="1"/>
              <a:t>Sustainable</a:t>
            </a:r>
            <a:r>
              <a:rPr lang="de-CH" dirty="0"/>
              <a:t> Finance – </a:t>
            </a:r>
            <a:r>
              <a:rPr lang="de-CH" dirty="0" err="1"/>
              <a:t>Aim</a:t>
            </a:r>
            <a:endParaRPr lang="de-CH" dirty="0"/>
          </a:p>
        </p:txBody>
      </p:sp>
      <p:sp>
        <p:nvSpPr>
          <p:cNvPr id="3" name="Slide Number Placeholder 2">
            <a:extLst>
              <a:ext uri="{FF2B5EF4-FFF2-40B4-BE49-F238E27FC236}">
                <a16:creationId xmlns:a16="http://schemas.microsoft.com/office/drawing/2014/main" id="{6BFB3044-2A24-5E55-3379-011FBDEB057D}"/>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4" name="Text Placeholder 3">
            <a:extLst>
              <a:ext uri="{FF2B5EF4-FFF2-40B4-BE49-F238E27FC236}">
                <a16:creationId xmlns:a16="http://schemas.microsoft.com/office/drawing/2014/main" id="{E69D058B-E2E5-1614-EEC4-B5A631D36BFB}"/>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5948904-A851-C0CB-2C22-B00F8201DCF2}"/>
              </a:ext>
            </a:extLst>
          </p:cNvPr>
          <p:cNvSpPr>
            <a:spLocks noGrp="1"/>
          </p:cNvSpPr>
          <p:nvPr>
            <p:ph type="body" sz="quarter" idx="13"/>
          </p:nvPr>
        </p:nvSpPr>
        <p:spPr/>
        <p:txBody>
          <a:bodyPr/>
          <a:lstStyle/>
          <a:p>
            <a:r>
              <a:rPr lang="en-US" dirty="0"/>
              <a:t>The aim of this project was to build on the current state of research and to make both scientific and practical contributions. This was to be achieved by contributing to both the </a:t>
            </a:r>
            <a:r>
              <a:rPr lang="en-US" b="1" dirty="0"/>
              <a:t>quantity </a:t>
            </a:r>
            <a:r>
              <a:rPr lang="en-US" dirty="0"/>
              <a:t>and </a:t>
            </a:r>
            <a:r>
              <a:rPr lang="en-US" b="1" dirty="0"/>
              <a:t>quality </a:t>
            </a:r>
            <a:r>
              <a:rPr lang="en-US" dirty="0"/>
              <a:t>of </a:t>
            </a:r>
            <a:r>
              <a:rPr lang="en-US" b="1" dirty="0"/>
              <a:t>available knowledge </a:t>
            </a:r>
            <a:r>
              <a:rPr lang="en-US" dirty="0"/>
              <a:t>and by </a:t>
            </a:r>
            <a:r>
              <a:rPr lang="en-US" b="1" dirty="0"/>
              <a:t>developing scientifically </a:t>
            </a:r>
            <a:r>
              <a:rPr lang="en-US" dirty="0"/>
              <a:t>grounded recommendations, as well as a Swiss </a:t>
            </a:r>
            <a:r>
              <a:rPr lang="en-US" b="1" dirty="0"/>
              <a:t>social stock exchange </a:t>
            </a:r>
            <a:r>
              <a:rPr lang="en-US" dirty="0"/>
              <a:t>that supports ESG projects by providing financing for </a:t>
            </a:r>
            <a:r>
              <a:rPr lang="en-US" b="1" dirty="0"/>
              <a:t>investment vehicles </a:t>
            </a:r>
            <a:r>
              <a:rPr lang="en-US" dirty="0"/>
              <a:t>and institutions in the </a:t>
            </a:r>
            <a:r>
              <a:rPr lang="en-US" b="1" dirty="0"/>
              <a:t>microfinance sector</a:t>
            </a:r>
            <a:r>
              <a:rPr lang="en-US" dirty="0"/>
              <a:t>.</a:t>
            </a:r>
            <a:endParaRPr lang="en-GB" dirty="0"/>
          </a:p>
          <a:p>
            <a:endParaRPr lang="de-CH" dirty="0"/>
          </a:p>
          <a:p>
            <a:endParaRPr lang="de-CH" dirty="0"/>
          </a:p>
        </p:txBody>
      </p:sp>
      <p:sp>
        <p:nvSpPr>
          <p:cNvPr id="6" name="Text Placeholder 5">
            <a:extLst>
              <a:ext uri="{FF2B5EF4-FFF2-40B4-BE49-F238E27FC236}">
                <a16:creationId xmlns:a16="http://schemas.microsoft.com/office/drawing/2014/main" id="{D1D8DE17-67A8-1330-0A11-812621C04C82}"/>
              </a:ext>
            </a:extLst>
          </p:cNvPr>
          <p:cNvSpPr>
            <a:spLocks noGrp="1"/>
          </p:cNvSpPr>
          <p:nvPr>
            <p:ph type="body" sz="quarter" idx="12"/>
          </p:nvPr>
        </p:nvSpPr>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9CE50BF9-89BC-40EE-342B-A19FE5E0E5B7}"/>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4" name="object 4">
            <a:extLst>
              <a:ext uri="{FF2B5EF4-FFF2-40B4-BE49-F238E27FC236}">
                <a16:creationId xmlns:a16="http://schemas.microsoft.com/office/drawing/2014/main" id="{7DAA00DF-BBFD-0018-C182-145DD01A8C93}"/>
              </a:ext>
            </a:extLst>
          </p:cNvPr>
          <p:cNvPicPr>
            <a:picLocks noGrp="1"/>
          </p:cNvPicPr>
          <p:nvPr>
            <p:ph type="pic" sz="quarter" idx="16"/>
          </p:nvPr>
        </p:nvPicPr>
        <p:blipFill>
          <a:blip r:embed="rId5" cstate="print"/>
          <a:srcRect t="9363" b="9363"/>
          <a:stretch>
            <a:fillRect/>
          </a:stretch>
        </p:blipFill>
        <p:spPr>
          <a:prstGeom prst="rect">
            <a:avLst/>
          </a:prstGeom>
        </p:spPr>
      </p:pic>
    </p:spTree>
    <p:extLst>
      <p:ext uri="{BB962C8B-B14F-4D97-AF65-F5344CB8AC3E}">
        <p14:creationId xmlns:p14="http://schemas.microsoft.com/office/powerpoint/2010/main" val="627079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60A747-1FC5-A05C-26B2-D24B9F46706F}"/>
              </a:ext>
            </a:extLst>
          </p:cNvPr>
          <p:cNvGraphicFramePr>
            <a:graphicFrameLocks noChangeAspect="1"/>
          </p:cNvGraphicFramePr>
          <p:nvPr>
            <p:custDataLst>
              <p:tags r:id="rId1"/>
            </p:custDataLst>
            <p:extLst>
              <p:ext uri="{D42A27DB-BD31-4B8C-83A1-F6EECF244321}">
                <p14:modId xmlns:p14="http://schemas.microsoft.com/office/powerpoint/2010/main" val="40719629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260A747-1FC5-A05C-26B2-D24B9F46706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7A88A8-7F21-8141-C655-9EE852CAE808}"/>
              </a:ext>
            </a:extLst>
          </p:cNvPr>
          <p:cNvSpPr>
            <a:spLocks noGrp="1"/>
          </p:cNvSpPr>
          <p:nvPr>
            <p:ph type="title"/>
          </p:nvPr>
        </p:nvSpPr>
        <p:spPr/>
        <p:txBody>
          <a:bodyPr vert="horz"/>
          <a:lstStyle/>
          <a:p>
            <a:r>
              <a:rPr lang="de-CH" dirty="0" err="1"/>
              <a:t>Sustainable</a:t>
            </a:r>
            <a:r>
              <a:rPr lang="de-CH" dirty="0"/>
              <a:t> Finance – </a:t>
            </a:r>
            <a:r>
              <a:rPr lang="de-CH" dirty="0" err="1"/>
              <a:t>Results</a:t>
            </a:r>
            <a:r>
              <a:rPr lang="de-CH" dirty="0"/>
              <a:t> I</a:t>
            </a:r>
          </a:p>
        </p:txBody>
      </p:sp>
      <p:sp>
        <p:nvSpPr>
          <p:cNvPr id="3" name="Text Placeholder 2">
            <a:extLst>
              <a:ext uri="{FF2B5EF4-FFF2-40B4-BE49-F238E27FC236}">
                <a16:creationId xmlns:a16="http://schemas.microsoft.com/office/drawing/2014/main" id="{4A614008-CE1A-FDFD-4D5C-DA62F838E629}"/>
              </a:ext>
            </a:extLst>
          </p:cNvPr>
          <p:cNvSpPr>
            <a:spLocks noGrp="1"/>
          </p:cNvSpPr>
          <p:nvPr>
            <p:ph type="body" sz="quarter" idx="13"/>
          </p:nvPr>
        </p:nvSpPr>
        <p:spPr>
          <a:xfrm>
            <a:off x="479425" y="1322387"/>
            <a:ext cx="11233150" cy="4213225"/>
          </a:xfrm>
        </p:spPr>
        <p:txBody>
          <a:bodyPr/>
          <a:lstStyle/>
          <a:p>
            <a:pPr marL="0" indent="0">
              <a:lnSpc>
                <a:spcPct val="100000"/>
              </a:lnSpc>
              <a:buNone/>
            </a:pPr>
            <a:r>
              <a:rPr lang="de-CH" dirty="0"/>
              <a:t> </a:t>
            </a:r>
          </a:p>
          <a:p>
            <a:pPr marL="0" indent="0">
              <a:buNone/>
            </a:pPr>
            <a:r>
              <a:rPr lang="en-US" b="1" dirty="0"/>
              <a:t>Certification of financing</a:t>
            </a:r>
            <a:endParaRPr lang="en-US" dirty="0"/>
          </a:p>
          <a:p>
            <a:pPr marL="0" indent="0">
              <a:buNone/>
            </a:pPr>
            <a:r>
              <a:rPr lang="en-US" b="1" dirty="0"/>
              <a:t>The</a:t>
            </a:r>
            <a:r>
              <a:rPr lang="en-US" dirty="0"/>
              <a:t> </a:t>
            </a:r>
            <a:r>
              <a:rPr lang="en-US" b="1" dirty="0"/>
              <a:t>first subproject </a:t>
            </a:r>
            <a:r>
              <a:rPr lang="en-US" dirty="0"/>
              <a:t>shows that companies can use the </a:t>
            </a:r>
            <a:r>
              <a:rPr lang="en-US" dirty="0">
                <a:solidFill>
                  <a:srgbClr val="83D0F5"/>
                </a:solidFill>
              </a:rPr>
              <a:t>certification of financing </a:t>
            </a:r>
            <a:r>
              <a:rPr lang="en-US" dirty="0"/>
              <a:t>as </a:t>
            </a:r>
            <a:r>
              <a:rPr lang="en-US" dirty="0">
                <a:solidFill>
                  <a:srgbClr val="83D0F5"/>
                </a:solidFill>
              </a:rPr>
              <a:t>“green”</a:t>
            </a:r>
            <a:r>
              <a:rPr lang="en-US" dirty="0"/>
              <a:t> to signal that they are contributing to the energy transition. In our model of green bond issuance, this </a:t>
            </a:r>
            <a:r>
              <a:rPr lang="en-US" dirty="0">
                <a:solidFill>
                  <a:srgbClr val="83D0F5"/>
                </a:solidFill>
              </a:rPr>
              <a:t>signaling effect </a:t>
            </a:r>
            <a:r>
              <a:rPr lang="en-US" dirty="0"/>
              <a:t>strengthens </a:t>
            </a:r>
            <a:r>
              <a:rPr lang="en-US" dirty="0">
                <a:solidFill>
                  <a:srgbClr val="83D0F5"/>
                </a:solidFill>
              </a:rPr>
              <a:t>incentives to reduce CO₂ emissions. </a:t>
            </a:r>
            <a:r>
              <a:rPr lang="en-US" dirty="0"/>
              <a:t>The model is based on the hypothesis that corporate executives are more likely to issue green bonds when they have a stronger interest in share prices. We test this hypothesis by drawing on </a:t>
            </a:r>
            <a:r>
              <a:rPr lang="en-US" dirty="0">
                <a:solidFill>
                  <a:srgbClr val="83D0F5"/>
                </a:solidFill>
              </a:rPr>
              <a:t>industry-specific differences </a:t>
            </a:r>
            <a:r>
              <a:rPr lang="en-US" dirty="0"/>
              <a:t>in the </a:t>
            </a:r>
            <a:r>
              <a:rPr lang="en-US" dirty="0">
                <a:solidFill>
                  <a:srgbClr val="83D0F5"/>
                </a:solidFill>
              </a:rPr>
              <a:t>share price </a:t>
            </a:r>
            <a:r>
              <a:rPr lang="en-US" dirty="0"/>
              <a:t>sensitivity of </a:t>
            </a:r>
            <a:r>
              <a:rPr lang="en-US" dirty="0">
                <a:solidFill>
                  <a:srgbClr val="83D0F5"/>
                </a:solidFill>
              </a:rPr>
              <a:t>managerial compensation </a:t>
            </a:r>
            <a:r>
              <a:rPr lang="en-US" dirty="0"/>
              <a:t>and </a:t>
            </a:r>
            <a:r>
              <a:rPr lang="en-US" dirty="0">
                <a:solidFill>
                  <a:srgbClr val="83D0F5"/>
                </a:solidFill>
              </a:rPr>
              <a:t>country-specific differences </a:t>
            </a:r>
            <a:r>
              <a:rPr lang="en-US" dirty="0"/>
              <a:t>in effective </a:t>
            </a:r>
            <a:r>
              <a:rPr lang="en-US" dirty="0">
                <a:solidFill>
                  <a:srgbClr val="83D0F5"/>
                </a:solidFill>
              </a:rPr>
              <a:t>CO₂ prices</a:t>
            </a:r>
            <a:r>
              <a:rPr lang="en-US" dirty="0"/>
              <a:t>.</a:t>
            </a:r>
          </a:p>
          <a:p>
            <a:pPr marL="0" indent="0">
              <a:lnSpc>
                <a:spcPct val="100000"/>
              </a:lnSpc>
              <a:buNone/>
            </a:pPr>
            <a:endParaRPr lang="de-CH" dirty="0"/>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9590AB27-061A-82F5-5B88-10E4B9D855BC}"/>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D795747A-9329-300D-21AE-8C220651CAB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73749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8B0D-C739-8FAD-B132-9BE5AB535EB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6A5F756-2DE7-6404-30D0-9193B30FA12B}"/>
              </a:ext>
            </a:extLst>
          </p:cNvPr>
          <p:cNvGraphicFramePr>
            <a:graphicFrameLocks noChangeAspect="1"/>
          </p:cNvGraphicFramePr>
          <p:nvPr>
            <p:custDataLst>
              <p:tags r:id="rId1"/>
            </p:custDataLst>
            <p:extLst>
              <p:ext uri="{D42A27DB-BD31-4B8C-83A1-F6EECF244321}">
                <p14:modId xmlns:p14="http://schemas.microsoft.com/office/powerpoint/2010/main" val="15738363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6A5F756-2DE7-6404-30D0-9193B30FA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5CBEA82-10D8-7A40-9ECC-F1FBB3E8AA9F}"/>
              </a:ext>
            </a:extLst>
          </p:cNvPr>
          <p:cNvSpPr>
            <a:spLocks noGrp="1"/>
          </p:cNvSpPr>
          <p:nvPr>
            <p:ph type="title"/>
          </p:nvPr>
        </p:nvSpPr>
        <p:spPr/>
        <p:txBody>
          <a:bodyPr vert="horz"/>
          <a:lstStyle/>
          <a:p>
            <a:r>
              <a:rPr lang="de-CH" dirty="0" err="1"/>
              <a:t>Sustainable</a:t>
            </a:r>
            <a:r>
              <a:rPr lang="de-CH" dirty="0"/>
              <a:t> Finance– </a:t>
            </a:r>
            <a:r>
              <a:rPr lang="de-CH" dirty="0" err="1"/>
              <a:t>Results</a:t>
            </a:r>
            <a:r>
              <a:rPr lang="de-CH" dirty="0"/>
              <a:t> II</a:t>
            </a:r>
          </a:p>
        </p:txBody>
      </p:sp>
      <p:sp>
        <p:nvSpPr>
          <p:cNvPr id="3" name="Text Placeholder 2">
            <a:extLst>
              <a:ext uri="{FF2B5EF4-FFF2-40B4-BE49-F238E27FC236}">
                <a16:creationId xmlns:a16="http://schemas.microsoft.com/office/drawing/2014/main" id="{48346F5D-1A4B-B229-1510-C04A617B94B8}"/>
              </a:ext>
            </a:extLst>
          </p:cNvPr>
          <p:cNvSpPr>
            <a:spLocks noGrp="1"/>
          </p:cNvSpPr>
          <p:nvPr>
            <p:ph type="body" sz="quarter" idx="13"/>
          </p:nvPr>
        </p:nvSpPr>
        <p:spPr>
          <a:xfrm>
            <a:off x="479425" y="1322387"/>
            <a:ext cx="11233150" cy="4213225"/>
          </a:xfrm>
        </p:spPr>
        <p:txBody>
          <a:bodyPr/>
          <a:lstStyle/>
          <a:p>
            <a:pPr marL="0" indent="0">
              <a:buNone/>
            </a:pPr>
            <a:r>
              <a:rPr lang="en-US" b="1" dirty="0"/>
              <a:t>Sustainability footprint of institutional investors</a:t>
            </a:r>
            <a:endParaRPr lang="en-US" dirty="0"/>
          </a:p>
          <a:p>
            <a:pPr marL="0" indent="0">
              <a:buNone/>
            </a:pPr>
            <a:r>
              <a:rPr lang="en-US" b="1" dirty="0"/>
              <a:t>The second subproject</a:t>
            </a:r>
            <a:r>
              <a:rPr lang="en-US" dirty="0"/>
              <a:t>, which focuses on the </a:t>
            </a:r>
            <a:r>
              <a:rPr lang="en-US" dirty="0">
                <a:solidFill>
                  <a:srgbClr val="83D0F5"/>
                </a:solidFill>
              </a:rPr>
              <a:t>sustainability footprint </a:t>
            </a:r>
            <a:r>
              <a:rPr lang="en-US" dirty="0"/>
              <a:t>of institutional investors, delivers the following key findings:</a:t>
            </a:r>
          </a:p>
          <a:p>
            <a:pPr>
              <a:buFont typeface="Arial" panose="020B0604020202020204" pitchFamily="34" charset="0"/>
              <a:buChar char="•"/>
            </a:pPr>
            <a:r>
              <a:rPr lang="en-US" dirty="0">
                <a:solidFill>
                  <a:srgbClr val="83D0F5"/>
                </a:solidFill>
              </a:rPr>
              <a:t>Institutional investors </a:t>
            </a:r>
            <a:r>
              <a:rPr lang="en-US" dirty="0"/>
              <a:t>play an important role in </a:t>
            </a:r>
            <a:r>
              <a:rPr lang="en-US" dirty="0">
                <a:solidFill>
                  <a:srgbClr val="83D0F5"/>
                </a:solidFill>
              </a:rPr>
              <a:t>promoting sustainability</a:t>
            </a:r>
            <a:r>
              <a:rPr lang="en-US" dirty="0"/>
              <a:t> in the economy.</a:t>
            </a:r>
          </a:p>
          <a:p>
            <a:pPr>
              <a:buFont typeface="Arial" panose="020B0604020202020204" pitchFamily="34" charset="0"/>
              <a:buChar char="•"/>
            </a:pPr>
            <a:r>
              <a:rPr lang="en-US" dirty="0">
                <a:solidFill>
                  <a:srgbClr val="83D0F5"/>
                </a:solidFill>
              </a:rPr>
              <a:t>Not all institutional investors </a:t>
            </a:r>
            <a:r>
              <a:rPr lang="en-US" dirty="0"/>
              <a:t>who claim to promote sustainability actually do so in </a:t>
            </a:r>
            <a:r>
              <a:rPr lang="en-US" dirty="0">
                <a:solidFill>
                  <a:srgbClr val="83D0F5"/>
                </a:solidFill>
              </a:rPr>
              <a:t>practice</a:t>
            </a:r>
            <a:r>
              <a:rPr lang="en-US" dirty="0"/>
              <a:t>.</a:t>
            </a:r>
          </a:p>
          <a:p>
            <a:pPr>
              <a:buFont typeface="Arial" panose="020B0604020202020204" pitchFamily="34" charset="0"/>
              <a:buChar char="•"/>
            </a:pPr>
            <a:r>
              <a:rPr lang="en-US" dirty="0"/>
              <a:t>An analysis of the methodologies shows that </a:t>
            </a:r>
            <a:r>
              <a:rPr lang="en-US" dirty="0">
                <a:solidFill>
                  <a:srgbClr val="83D0F5"/>
                </a:solidFill>
              </a:rPr>
              <a:t>ESG ratings from different data providers </a:t>
            </a:r>
            <a:r>
              <a:rPr lang="en-US" dirty="0"/>
              <a:t>are highly </a:t>
            </a:r>
            <a:r>
              <a:rPr lang="en-US" dirty="0">
                <a:solidFill>
                  <a:srgbClr val="83D0F5"/>
                </a:solidFill>
              </a:rPr>
              <a:t>heterogeneous.</a:t>
            </a:r>
          </a:p>
          <a:p>
            <a:pPr marL="0" indent="0">
              <a:buNone/>
            </a:pPr>
            <a:r>
              <a:rPr lang="en-US" dirty="0"/>
              <a:t>Such </a:t>
            </a:r>
            <a:r>
              <a:rPr lang="en-US" dirty="0">
                <a:solidFill>
                  <a:srgbClr val="83D0F5"/>
                </a:solidFill>
              </a:rPr>
              <a:t>inconsistent ESG ratings </a:t>
            </a:r>
            <a:r>
              <a:rPr lang="en-US" dirty="0"/>
              <a:t>are perceived by investors as an </a:t>
            </a:r>
            <a:r>
              <a:rPr lang="en-US" dirty="0">
                <a:solidFill>
                  <a:srgbClr val="83D0F5"/>
                </a:solidFill>
              </a:rPr>
              <a:t>additional source of uncertainty</a:t>
            </a:r>
            <a:r>
              <a:rPr lang="en-US" dirty="0"/>
              <a:t>.</a:t>
            </a:r>
          </a:p>
          <a:p>
            <a:pPr>
              <a:lnSpc>
                <a:spcPct val="100000"/>
              </a:lnSpc>
              <a:buFont typeface="Arial" panose="020B0604020202020204" pitchFamily="34" charset="0"/>
              <a:buChar char="•"/>
            </a:pPr>
            <a:endParaRPr lang="de-CH" dirty="0"/>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148E793D-DC1E-5AAD-0AD7-85F89D6BD453}"/>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D8E19D5F-94F9-C79D-B9CA-159AE4F8F27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4352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EFD81-2D31-C5C2-2D69-98336B5110F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2F92982-3489-ED57-4B1B-418BA96FB818}"/>
              </a:ext>
            </a:extLst>
          </p:cNvPr>
          <p:cNvGraphicFramePr>
            <a:graphicFrameLocks noChangeAspect="1"/>
          </p:cNvGraphicFramePr>
          <p:nvPr>
            <p:custDataLst>
              <p:tags r:id="rId1"/>
            </p:custDataLst>
            <p:extLst>
              <p:ext uri="{D42A27DB-BD31-4B8C-83A1-F6EECF244321}">
                <p14:modId xmlns:p14="http://schemas.microsoft.com/office/powerpoint/2010/main" val="18435862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2F92982-3489-ED57-4B1B-418BA96FB81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7457F0E-6C53-B1C0-5B53-C1FED0B4483F}"/>
              </a:ext>
            </a:extLst>
          </p:cNvPr>
          <p:cNvSpPr>
            <a:spLocks noGrp="1"/>
          </p:cNvSpPr>
          <p:nvPr>
            <p:ph type="title"/>
          </p:nvPr>
        </p:nvSpPr>
        <p:spPr/>
        <p:txBody>
          <a:bodyPr vert="horz"/>
          <a:lstStyle/>
          <a:p>
            <a:r>
              <a:rPr lang="de-CH" dirty="0" err="1"/>
              <a:t>Sustainable</a:t>
            </a:r>
            <a:r>
              <a:rPr lang="de-CH" dirty="0"/>
              <a:t> Finance– </a:t>
            </a:r>
            <a:r>
              <a:rPr lang="de-CH" dirty="0" err="1"/>
              <a:t>Results</a:t>
            </a:r>
            <a:r>
              <a:rPr lang="de-CH" dirty="0"/>
              <a:t> III</a:t>
            </a:r>
          </a:p>
        </p:txBody>
      </p:sp>
      <p:sp>
        <p:nvSpPr>
          <p:cNvPr id="3" name="Text Placeholder 2">
            <a:extLst>
              <a:ext uri="{FF2B5EF4-FFF2-40B4-BE49-F238E27FC236}">
                <a16:creationId xmlns:a16="http://schemas.microsoft.com/office/drawing/2014/main" id="{FBFCA6D8-2AD8-8B06-B7A7-CB86FB2DE40E}"/>
              </a:ext>
            </a:extLst>
          </p:cNvPr>
          <p:cNvSpPr>
            <a:spLocks noGrp="1"/>
          </p:cNvSpPr>
          <p:nvPr>
            <p:ph type="body" sz="quarter" idx="13"/>
          </p:nvPr>
        </p:nvSpPr>
        <p:spPr>
          <a:xfrm>
            <a:off x="479425" y="1322387"/>
            <a:ext cx="11233150" cy="4213225"/>
          </a:xfrm>
        </p:spPr>
        <p:txBody>
          <a:bodyPr/>
          <a:lstStyle/>
          <a:p>
            <a:pPr marL="0" indent="0">
              <a:buNone/>
            </a:pPr>
            <a:r>
              <a:rPr lang="en-US" b="1" dirty="0"/>
              <a:t>Sustainable microfinance</a:t>
            </a:r>
            <a:endParaRPr lang="en-US" dirty="0"/>
          </a:p>
          <a:p>
            <a:pPr marL="0" indent="0">
              <a:buNone/>
            </a:pPr>
            <a:r>
              <a:rPr lang="en-US" b="1" dirty="0"/>
              <a:t>The third subproject</a:t>
            </a:r>
            <a:r>
              <a:rPr lang="en-US" dirty="0"/>
              <a:t>, which focuses on sustainable microfinance, yields the following key findings:</a:t>
            </a:r>
          </a:p>
          <a:p>
            <a:pPr>
              <a:buFont typeface="Arial" panose="020B0604020202020204" pitchFamily="34" charset="0"/>
              <a:buChar char="•"/>
            </a:pPr>
            <a:r>
              <a:rPr lang="en-US" dirty="0">
                <a:solidFill>
                  <a:srgbClr val="83D0F5"/>
                </a:solidFill>
              </a:rPr>
              <a:t>Off-grid home solar systems </a:t>
            </a:r>
            <a:r>
              <a:rPr lang="en-US" dirty="0"/>
              <a:t>(Off-Grid Solar Energy, OGS) are central to providing access to affordable, </a:t>
            </a:r>
            <a:r>
              <a:rPr lang="en-US" dirty="0">
                <a:solidFill>
                  <a:srgbClr val="83D0F5"/>
                </a:solidFill>
              </a:rPr>
              <a:t>reliable, sustainable</a:t>
            </a:r>
            <a:r>
              <a:rPr lang="en-US" dirty="0"/>
              <a:t>, and </a:t>
            </a:r>
            <a:r>
              <a:rPr lang="en-US" dirty="0">
                <a:solidFill>
                  <a:srgbClr val="83D0F5"/>
                </a:solidFill>
              </a:rPr>
              <a:t>modern</a:t>
            </a:r>
            <a:r>
              <a:rPr lang="en-US" dirty="0"/>
              <a:t> </a:t>
            </a:r>
            <a:r>
              <a:rPr lang="en-US" dirty="0">
                <a:solidFill>
                  <a:srgbClr val="83D0F5"/>
                </a:solidFill>
              </a:rPr>
              <a:t>energy</a:t>
            </a:r>
            <a:r>
              <a:rPr lang="en-US" dirty="0"/>
              <a:t> for low-income microenterprises in the Global South that </a:t>
            </a:r>
            <a:r>
              <a:rPr lang="en-US" dirty="0">
                <a:solidFill>
                  <a:srgbClr val="83D0F5"/>
                </a:solidFill>
              </a:rPr>
              <a:t>lack access </a:t>
            </a:r>
            <a:r>
              <a:rPr lang="en-US" dirty="0"/>
              <a:t>to </a:t>
            </a:r>
            <a:r>
              <a:rPr lang="en-US" dirty="0">
                <a:solidFill>
                  <a:srgbClr val="83D0F5"/>
                </a:solidFill>
              </a:rPr>
              <a:t>banking services</a:t>
            </a:r>
            <a:r>
              <a:rPr lang="en-US" dirty="0"/>
              <a:t>—corresponding to Sustainable Development Goal 7 (SDG 7).</a:t>
            </a:r>
          </a:p>
          <a:p>
            <a:pPr>
              <a:buFont typeface="Arial" panose="020B0604020202020204" pitchFamily="34" charset="0"/>
              <a:buChar char="•"/>
            </a:pPr>
            <a:r>
              <a:rPr lang="en-US" dirty="0"/>
              <a:t>Access to finance is crucial for the deployment of off-grid solar energy solutions.</a:t>
            </a:r>
          </a:p>
          <a:p>
            <a:pPr>
              <a:buFont typeface="Arial" panose="020B0604020202020204" pitchFamily="34" charset="0"/>
              <a:buChar char="•"/>
            </a:pPr>
            <a:r>
              <a:rPr lang="en-US" dirty="0"/>
              <a:t>Significant progress has been made in achieving SDG 7 over the past ten years, with around half of this progress attributable to OGS start-ups that supply approximately 500 million households.</a:t>
            </a:r>
          </a:p>
          <a:p>
            <a:pPr>
              <a:buFont typeface="Arial" panose="020B0604020202020204" pitchFamily="34" charset="0"/>
              <a:buChar char="•"/>
            </a:pPr>
            <a:r>
              <a:rPr lang="en-US" dirty="0">
                <a:solidFill>
                  <a:srgbClr val="83D0F5"/>
                </a:solidFill>
              </a:rPr>
              <a:t>Pay-as-you-go</a:t>
            </a:r>
            <a:r>
              <a:rPr lang="en-US" dirty="0"/>
              <a:t> </a:t>
            </a:r>
            <a:r>
              <a:rPr lang="en-US" dirty="0">
                <a:solidFill>
                  <a:srgbClr val="83D0F5"/>
                </a:solidFill>
              </a:rPr>
              <a:t>financing</a:t>
            </a:r>
            <a:r>
              <a:rPr lang="en-US" dirty="0"/>
              <a:t> models have proven particularly effective, accounting for about 85% of all solar investments. Under this model, solar systems are not paid for upfront but acquired through instalment payments, while being usable from the first payment onward. This approach removes the initial investment barrier.</a:t>
            </a:r>
          </a:p>
          <a:p>
            <a:pPr>
              <a:buFont typeface="Arial" panose="020B0604020202020204" pitchFamily="34" charset="0"/>
              <a:buChar char="•"/>
            </a:pPr>
            <a:r>
              <a:rPr lang="en-US" dirty="0"/>
              <a:t>The global crisis has adversely </a:t>
            </a:r>
            <a:r>
              <a:rPr lang="en-US" dirty="0">
                <a:solidFill>
                  <a:srgbClr val="83D0F5"/>
                </a:solidFill>
              </a:rPr>
              <a:t>affected</a:t>
            </a:r>
            <a:r>
              <a:rPr lang="en-US" dirty="0"/>
              <a:t> the payment capacity of </a:t>
            </a:r>
            <a:r>
              <a:rPr lang="en-US" dirty="0">
                <a:solidFill>
                  <a:srgbClr val="83D0F5"/>
                </a:solidFill>
              </a:rPr>
              <a:t>OGS customers</a:t>
            </a:r>
            <a:r>
              <a:rPr lang="en-US" dirty="0"/>
              <a:t>, </a:t>
            </a:r>
            <a:r>
              <a:rPr lang="en-US" dirty="0">
                <a:solidFill>
                  <a:srgbClr val="83D0F5"/>
                </a:solidFill>
              </a:rPr>
              <a:t>OGS value chains</a:t>
            </a:r>
            <a:r>
              <a:rPr lang="en-US" dirty="0"/>
              <a:t>, and </a:t>
            </a:r>
            <a:r>
              <a:rPr lang="en-US" dirty="0">
                <a:solidFill>
                  <a:srgbClr val="83D0F5"/>
                </a:solidFill>
              </a:rPr>
              <a:t>capital flows </a:t>
            </a:r>
            <a:r>
              <a:rPr lang="en-US" dirty="0"/>
              <a:t>into this sector.</a:t>
            </a:r>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810D379A-C8AB-EC82-83CB-9816533C65C2}"/>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CA99F4BC-C437-4613-A47F-95999114D73D}"/>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725377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676E7-7AED-1FF7-6235-4DB6F219202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86287C1-EA0E-3E6F-9971-F49121680E98}"/>
              </a:ext>
            </a:extLst>
          </p:cNvPr>
          <p:cNvGraphicFramePr>
            <a:graphicFrameLocks noChangeAspect="1"/>
          </p:cNvGraphicFramePr>
          <p:nvPr>
            <p:custDataLst>
              <p:tags r:id="rId1"/>
            </p:custDataLst>
            <p:extLst>
              <p:ext uri="{D42A27DB-BD31-4B8C-83A1-F6EECF244321}">
                <p14:modId xmlns:p14="http://schemas.microsoft.com/office/powerpoint/2010/main" val="27304637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86287C1-EA0E-3E6F-9971-F49121680E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E8773D-DE1F-CE1E-C7E1-E13960F8A56A}"/>
              </a:ext>
            </a:extLst>
          </p:cNvPr>
          <p:cNvSpPr>
            <a:spLocks noGrp="1"/>
          </p:cNvSpPr>
          <p:nvPr>
            <p:ph type="title"/>
          </p:nvPr>
        </p:nvSpPr>
        <p:spPr/>
        <p:txBody>
          <a:bodyPr vert="horz"/>
          <a:lstStyle/>
          <a:p>
            <a:r>
              <a:rPr lang="de-CH" dirty="0" err="1"/>
              <a:t>Sustainable</a:t>
            </a:r>
            <a:r>
              <a:rPr lang="de-CH" dirty="0"/>
              <a:t> Finance– </a:t>
            </a:r>
            <a:r>
              <a:rPr lang="de-CH" dirty="0" err="1"/>
              <a:t>Results</a:t>
            </a:r>
            <a:r>
              <a:rPr lang="de-CH" dirty="0"/>
              <a:t> IV</a:t>
            </a:r>
          </a:p>
        </p:txBody>
      </p:sp>
      <p:sp>
        <p:nvSpPr>
          <p:cNvPr id="3" name="Text Placeholder 2">
            <a:extLst>
              <a:ext uri="{FF2B5EF4-FFF2-40B4-BE49-F238E27FC236}">
                <a16:creationId xmlns:a16="http://schemas.microsoft.com/office/drawing/2014/main" id="{B8C22200-BDF3-9D17-93E1-41ED8839FBFE}"/>
              </a:ext>
            </a:extLst>
          </p:cNvPr>
          <p:cNvSpPr>
            <a:spLocks noGrp="1"/>
          </p:cNvSpPr>
          <p:nvPr>
            <p:ph type="body" sz="quarter" idx="13"/>
          </p:nvPr>
        </p:nvSpPr>
        <p:spPr/>
        <p:txBody>
          <a:bodyPr/>
          <a:lstStyle/>
          <a:p>
            <a:pPr marL="0" indent="0">
              <a:buNone/>
            </a:pPr>
            <a:r>
              <a:rPr lang="en-US" dirty="0"/>
              <a:t>The </a:t>
            </a:r>
            <a:r>
              <a:rPr lang="en-US" b="1" dirty="0"/>
              <a:t>subproject</a:t>
            </a:r>
            <a:r>
              <a:rPr lang="en-US" dirty="0"/>
              <a:t> on establishing a social stock exchange in Switzerland produced the following key findings:</a:t>
            </a:r>
          </a:p>
          <a:p>
            <a:pPr>
              <a:buFont typeface="Arial" panose="020B0604020202020204" pitchFamily="34" charset="0"/>
              <a:buChar char="•"/>
            </a:pPr>
            <a:r>
              <a:rPr lang="en-US" dirty="0"/>
              <a:t>At the global level, there is a </a:t>
            </a:r>
            <a:r>
              <a:rPr lang="en-US" dirty="0">
                <a:solidFill>
                  <a:srgbClr val="83D0F5"/>
                </a:solidFill>
              </a:rPr>
              <a:t>large market </a:t>
            </a:r>
            <a:r>
              <a:rPr lang="en-US" dirty="0"/>
              <a:t>for both </a:t>
            </a:r>
            <a:r>
              <a:rPr lang="en-US" dirty="0">
                <a:solidFill>
                  <a:srgbClr val="83D0F5"/>
                </a:solidFill>
              </a:rPr>
              <a:t>social enterprises </a:t>
            </a:r>
            <a:r>
              <a:rPr lang="en-US" dirty="0"/>
              <a:t>and </a:t>
            </a:r>
            <a:r>
              <a:rPr lang="en-US" dirty="0">
                <a:solidFill>
                  <a:srgbClr val="83D0F5"/>
                </a:solidFill>
              </a:rPr>
              <a:t>sustainable investments</a:t>
            </a:r>
            <a:r>
              <a:rPr lang="en-US" dirty="0"/>
              <a:t>.</a:t>
            </a:r>
          </a:p>
          <a:p>
            <a:pPr>
              <a:buFont typeface="Arial" panose="020B0604020202020204" pitchFamily="34" charset="0"/>
              <a:buChar char="•"/>
            </a:pPr>
            <a:r>
              <a:rPr lang="en-US" dirty="0"/>
              <a:t>Existing initiatives to create sustainability exchanges have shown that </a:t>
            </a:r>
            <a:r>
              <a:rPr lang="en-US" dirty="0">
                <a:solidFill>
                  <a:srgbClr val="83D0F5"/>
                </a:solidFill>
              </a:rPr>
              <a:t>implementation is challenging</a:t>
            </a:r>
            <a:r>
              <a:rPr lang="en-US" dirty="0"/>
              <a:t>.</a:t>
            </a:r>
          </a:p>
          <a:p>
            <a:pPr>
              <a:buFont typeface="Arial" panose="020B0604020202020204" pitchFamily="34" charset="0"/>
              <a:buChar char="•"/>
            </a:pPr>
            <a:r>
              <a:rPr lang="en-US" dirty="0"/>
              <a:t>A successful Swiss social stock exchange would need to enter into </a:t>
            </a:r>
            <a:r>
              <a:rPr lang="en-US" dirty="0">
                <a:solidFill>
                  <a:srgbClr val="83D0F5"/>
                </a:solidFill>
              </a:rPr>
              <a:t>strategic partnerships </a:t>
            </a:r>
            <a:r>
              <a:rPr lang="en-US" dirty="0"/>
              <a:t>and focus on </a:t>
            </a:r>
            <a:r>
              <a:rPr lang="en-US" dirty="0">
                <a:solidFill>
                  <a:srgbClr val="83D0F5"/>
                </a:solidFill>
              </a:rPr>
              <a:t>impact verification</a:t>
            </a:r>
            <a:r>
              <a:rPr lang="en-US" dirty="0"/>
              <a:t>, </a:t>
            </a:r>
            <a:r>
              <a:rPr lang="en-US" dirty="0">
                <a:solidFill>
                  <a:srgbClr val="83D0F5"/>
                </a:solidFill>
              </a:rPr>
              <a:t>pipeline development</a:t>
            </a:r>
            <a:r>
              <a:rPr lang="en-US" dirty="0"/>
              <a:t>, and </a:t>
            </a:r>
            <a:r>
              <a:rPr lang="en-US" dirty="0">
                <a:solidFill>
                  <a:srgbClr val="83D0F5"/>
                </a:solidFill>
              </a:rPr>
              <a:t>impact measurement</a:t>
            </a:r>
            <a:r>
              <a:rPr lang="en-US" dirty="0"/>
              <a:t>.</a:t>
            </a:r>
          </a:p>
          <a:p>
            <a:pPr>
              <a:buFont typeface="Arial" panose="020B0604020202020204" pitchFamily="34" charset="0"/>
              <a:buChar char="•"/>
            </a:pPr>
            <a:r>
              <a:rPr lang="en-US" dirty="0"/>
              <a:t>It is </a:t>
            </a:r>
            <a:r>
              <a:rPr lang="en-US" dirty="0">
                <a:solidFill>
                  <a:srgbClr val="83D0F5"/>
                </a:solidFill>
              </a:rPr>
              <a:t>not advisable </a:t>
            </a:r>
            <a:r>
              <a:rPr lang="en-US" dirty="0"/>
              <a:t>to build an </a:t>
            </a:r>
            <a:r>
              <a:rPr lang="en-US" dirty="0">
                <a:solidFill>
                  <a:srgbClr val="83D0F5"/>
                </a:solidFill>
              </a:rPr>
              <a:t>independent infrastructure from scratch.</a:t>
            </a:r>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F18DC472-9B4F-AA4C-84FE-B53199C2C832}"/>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FEABEC7A-791B-E408-5D93-84031059401D}"/>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78254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D3B77-F192-109F-AF5C-1AA38D58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F3339-730B-B5A3-684B-F0975E1EEF01}"/>
              </a:ext>
            </a:extLst>
          </p:cNvPr>
          <p:cNvSpPr>
            <a:spLocks noGrp="1"/>
          </p:cNvSpPr>
          <p:nvPr>
            <p:ph type="title"/>
          </p:nvPr>
        </p:nvSpPr>
        <p:spPr>
          <a:xfrm>
            <a:off x="479425" y="476250"/>
            <a:ext cx="11233150" cy="1044575"/>
          </a:xfrm>
        </p:spPr>
        <p:txBody>
          <a:bodyPr anchor="t">
            <a:normAutofit/>
          </a:bodyPr>
          <a:lstStyle/>
          <a:p>
            <a:r>
              <a:rPr lang="de-CH" dirty="0"/>
              <a:t>Financing </a:t>
            </a:r>
            <a:r>
              <a:rPr lang="de-CH" dirty="0" err="1"/>
              <a:t>of</a:t>
            </a:r>
            <a:r>
              <a:rPr lang="de-CH" dirty="0"/>
              <a:t> </a:t>
            </a:r>
            <a:r>
              <a:rPr lang="de-CH" dirty="0" err="1"/>
              <a:t>Cleantech</a:t>
            </a:r>
            <a:endParaRPr lang="de-CH" dirty="0"/>
          </a:p>
        </p:txBody>
      </p:sp>
      <p:sp>
        <p:nvSpPr>
          <p:cNvPr id="3" name="Text Placeholder 2">
            <a:extLst>
              <a:ext uri="{FF2B5EF4-FFF2-40B4-BE49-F238E27FC236}">
                <a16:creationId xmlns:a16="http://schemas.microsoft.com/office/drawing/2014/main" id="{DF9EF155-F352-10DA-6685-B1EA26C589A7}"/>
              </a:ext>
            </a:extLst>
          </p:cNvPr>
          <p:cNvSpPr>
            <a:spLocks noGrp="1"/>
          </p:cNvSpPr>
          <p:nvPr>
            <p:ph type="body" sz="quarter" idx="13"/>
          </p:nvPr>
        </p:nvSpPr>
        <p:spPr>
          <a:xfrm>
            <a:off x="479426" y="1808163"/>
            <a:ext cx="4180497" cy="4213225"/>
          </a:xfrm>
        </p:spPr>
        <p:txBody>
          <a:bodyPr>
            <a:noAutofit/>
          </a:bodyPr>
          <a:lstStyle/>
          <a:p>
            <a:pPr marL="0" indent="0">
              <a:spcAft>
                <a:spcPts val="600"/>
              </a:spcAft>
              <a:buNone/>
              <a:tabLst>
                <a:tab pos="1344613" algn="l"/>
              </a:tabLst>
            </a:pPr>
            <a:r>
              <a:rPr lang="de-CH" b="0" i="0" dirty="0">
                <a:effectLst/>
              </a:rPr>
              <a:t>«</a:t>
            </a:r>
            <a:r>
              <a:rPr lang="en-US" dirty="0"/>
              <a:t>This project examined how </a:t>
            </a:r>
            <a:r>
              <a:rPr lang="en-US" b="1" dirty="0"/>
              <a:t>effective environmental policy</a:t>
            </a:r>
            <a:r>
              <a:rPr lang="en-US" dirty="0"/>
              <a:t> and new </a:t>
            </a:r>
            <a:r>
              <a:rPr lang="en-US" b="1" dirty="0"/>
              <a:t>financing instruments</a:t>
            </a:r>
            <a:r>
              <a:rPr lang="en-US" dirty="0"/>
              <a:t> can help promote investment in </a:t>
            </a:r>
            <a:r>
              <a:rPr lang="en-US" b="1" dirty="0"/>
              <a:t>clean technologies,</a:t>
            </a:r>
            <a:r>
              <a:rPr lang="en-US" dirty="0"/>
              <a:t> such as </a:t>
            </a:r>
            <a:r>
              <a:rPr lang="en-US" b="1" dirty="0"/>
              <a:t>renewable energy </a:t>
            </a:r>
            <a:r>
              <a:rPr lang="en-US" dirty="0"/>
              <a:t>or </a:t>
            </a:r>
            <a:r>
              <a:rPr lang="en-US" b="1" dirty="0"/>
              <a:t>electric vehicles</a:t>
            </a:r>
            <a:r>
              <a:rPr lang="en-US" dirty="0"/>
              <a:t>.</a:t>
            </a:r>
            <a:r>
              <a:rPr lang="de-CH" b="0" i="0" dirty="0">
                <a:effectLst/>
              </a:rPr>
              <a:t>»</a:t>
            </a:r>
          </a:p>
          <a:p>
            <a:pPr marL="0" indent="0" algn="r">
              <a:spcAft>
                <a:spcPts val="600"/>
              </a:spcAft>
              <a:buNone/>
              <a:tabLst>
                <a:tab pos="1344613" algn="l"/>
              </a:tabLst>
            </a:pPr>
            <a:r>
              <a:rPr lang="de-CH" dirty="0"/>
              <a:t>-Dr. Joëlle </a:t>
            </a:r>
            <a:r>
              <a:rPr lang="de-CH" dirty="0" err="1"/>
              <a:t>Noailly</a:t>
            </a:r>
            <a:r>
              <a:rPr lang="de-CH" dirty="0"/>
              <a:t>, Project </a:t>
            </a:r>
            <a:r>
              <a:rPr lang="de-CH" dirty="0" err="1"/>
              <a:t>lead</a:t>
            </a:r>
            <a:r>
              <a:rPr lang="de-CH" dirty="0"/>
              <a:t>,                    Financing </a:t>
            </a:r>
            <a:r>
              <a:rPr lang="de-CH" dirty="0" err="1"/>
              <a:t>of</a:t>
            </a:r>
            <a:r>
              <a:rPr lang="de-CH" dirty="0"/>
              <a:t> </a:t>
            </a:r>
            <a:r>
              <a:rPr lang="de-CH" dirty="0" err="1"/>
              <a:t>cleantech</a:t>
            </a:r>
            <a:endParaRPr lang="de-CH" dirty="0"/>
          </a:p>
          <a:p>
            <a:pPr marL="0" indent="0" algn="r">
              <a:spcAft>
                <a:spcPts val="600"/>
              </a:spcAft>
              <a:buNone/>
              <a:tabLst>
                <a:tab pos="1344613" algn="l"/>
              </a:tabLst>
            </a:pPr>
            <a:br>
              <a:rPr lang="de-CH" dirty="0"/>
            </a:br>
            <a:endParaRPr lang="de-CH" dirty="0"/>
          </a:p>
          <a:p>
            <a:pPr marL="0" indent="0" algn="r">
              <a:spcAft>
                <a:spcPts val="600"/>
              </a:spcAft>
              <a:buNone/>
              <a:tabLst>
                <a:tab pos="1344613" algn="l"/>
              </a:tabLst>
            </a:pPr>
            <a:endParaRPr lang="de-CH" dirty="0"/>
          </a:p>
          <a:p>
            <a:pPr marL="0" indent="0" algn="r">
              <a:spcAft>
                <a:spcPts val="600"/>
              </a:spcAft>
              <a:buNone/>
              <a:tabLst>
                <a:tab pos="1344613" algn="l"/>
              </a:tabLst>
            </a:pPr>
            <a:endParaRPr lang="de-CH" dirty="0"/>
          </a:p>
          <a:p>
            <a:pPr marL="0" indent="0">
              <a:spcAft>
                <a:spcPts val="600"/>
              </a:spcAft>
              <a:buNone/>
              <a:tabLst>
                <a:tab pos="1344613" algn="l"/>
              </a:tabLst>
            </a:pPr>
            <a:br>
              <a:rPr lang="de-CH" dirty="0"/>
            </a:br>
            <a:endParaRPr lang="de-CH" b="0" i="0" dirty="0">
              <a:effectLst/>
            </a:endParaRPr>
          </a:p>
          <a:p>
            <a:pPr marL="0" indent="0">
              <a:spcAft>
                <a:spcPts val="600"/>
              </a:spcAft>
              <a:buNone/>
              <a:tabLst>
                <a:tab pos="1344613" algn="l"/>
              </a:tabLst>
            </a:pPr>
            <a:endParaRPr lang="de-CH" dirty="0"/>
          </a:p>
          <a:p>
            <a:pPr marL="0" indent="0">
              <a:spcAft>
                <a:spcPts val="600"/>
              </a:spcAft>
              <a:buNone/>
              <a:tabLst>
                <a:tab pos="1344613" algn="l"/>
              </a:tabLst>
            </a:pPr>
            <a:endParaRPr lang="de-CH" dirty="0"/>
          </a:p>
          <a:p>
            <a:pPr marL="0" indent="0">
              <a:spcAft>
                <a:spcPts val="600"/>
              </a:spcAft>
              <a:buNone/>
              <a:tabLst>
                <a:tab pos="1344613" algn="l"/>
              </a:tabLst>
            </a:pPr>
            <a:endParaRPr lang="de-CH" dirty="0"/>
          </a:p>
        </p:txBody>
      </p:sp>
      <p:sp>
        <p:nvSpPr>
          <p:cNvPr id="4" name="Slide Number Placeholder 3">
            <a:extLst>
              <a:ext uri="{FF2B5EF4-FFF2-40B4-BE49-F238E27FC236}">
                <a16:creationId xmlns:a16="http://schemas.microsoft.com/office/drawing/2014/main" id="{466CC516-B857-3865-1381-16EDF50127E8}"/>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15</a:t>
            </a:fld>
            <a:endParaRPr lang="de-CH"/>
          </a:p>
        </p:txBody>
      </p:sp>
      <p:sp>
        <p:nvSpPr>
          <p:cNvPr id="5" name="Footer Placeholder 4">
            <a:extLst>
              <a:ext uri="{FF2B5EF4-FFF2-40B4-BE49-F238E27FC236}">
                <a16:creationId xmlns:a16="http://schemas.microsoft.com/office/drawing/2014/main" id="{A378C3E6-BC9C-0144-D74C-36BADD2A3521}"/>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7" name="Picture 6" descr="A large floating solar panels in a river&#10;&#10;AI-generated content may be incorrect.">
            <a:extLst>
              <a:ext uri="{FF2B5EF4-FFF2-40B4-BE49-F238E27FC236}">
                <a16:creationId xmlns:a16="http://schemas.microsoft.com/office/drawing/2014/main" id="{2441301C-F494-9F28-1ADB-3A657D493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138" y="1808163"/>
            <a:ext cx="6384437" cy="4213728"/>
          </a:xfrm>
          <a:prstGeom prst="rect">
            <a:avLst/>
          </a:prstGeom>
          <a:noFill/>
        </p:spPr>
      </p:pic>
    </p:spTree>
    <p:extLst>
      <p:ext uri="{BB962C8B-B14F-4D97-AF65-F5344CB8AC3E}">
        <p14:creationId xmlns:p14="http://schemas.microsoft.com/office/powerpoint/2010/main" val="2243654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AAEE23-4F8D-782E-AE05-5F941358AF3E}"/>
              </a:ext>
            </a:extLst>
          </p:cNvPr>
          <p:cNvGraphicFramePr>
            <a:graphicFrameLocks noChangeAspect="1"/>
          </p:cNvGraphicFramePr>
          <p:nvPr>
            <p:custDataLst>
              <p:tags r:id="rId1"/>
            </p:custDataLst>
            <p:extLst>
              <p:ext uri="{D42A27DB-BD31-4B8C-83A1-F6EECF244321}">
                <p14:modId xmlns:p14="http://schemas.microsoft.com/office/powerpoint/2010/main" val="42944563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3AAEE23-4F8D-782E-AE05-5F941358AF3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vert="horz"/>
          <a:lstStyle/>
          <a:p>
            <a:r>
              <a:rPr lang="de-CH" dirty="0"/>
              <a:t>Financing </a:t>
            </a:r>
            <a:r>
              <a:rPr lang="de-CH" dirty="0" err="1"/>
              <a:t>of</a:t>
            </a:r>
            <a:r>
              <a:rPr lang="de-CH" dirty="0"/>
              <a:t> </a:t>
            </a:r>
            <a:r>
              <a:rPr lang="de-CH" dirty="0" err="1"/>
              <a:t>Cleantech</a:t>
            </a:r>
            <a:r>
              <a:rPr lang="de-CH" dirty="0"/>
              <a:t> – </a:t>
            </a:r>
            <a:r>
              <a:rPr lang="de-CH" dirty="0" err="1"/>
              <a:t>Assignments</a:t>
            </a:r>
            <a:endParaRPr lang="de-CH" dirty="0"/>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342900" indent="-342900">
              <a:spcBef>
                <a:spcPts val="1200"/>
              </a:spcBef>
              <a:buFont typeface="+mj-lt"/>
              <a:buAutoNum type="arabicPeriod"/>
            </a:pPr>
            <a:r>
              <a:rPr lang="en-US" dirty="0"/>
              <a:t>What is the </a:t>
            </a:r>
            <a:r>
              <a:rPr lang="en-US" b="1" dirty="0"/>
              <a:t>greatest challenge </a:t>
            </a:r>
            <a:r>
              <a:rPr lang="en-US" dirty="0"/>
              <a:t>in financing cleantech?</a:t>
            </a:r>
          </a:p>
          <a:p>
            <a:pPr marL="342900" indent="-342900">
              <a:spcBef>
                <a:spcPts val="1200"/>
              </a:spcBef>
              <a:buFont typeface="+mj-lt"/>
              <a:buAutoNum type="arabicPeriod"/>
            </a:pPr>
            <a:r>
              <a:rPr lang="en-US" dirty="0"/>
              <a:t>Explain how environmental policy uncertainty affects </a:t>
            </a:r>
            <a:r>
              <a:rPr lang="en-US" b="1" dirty="0"/>
              <a:t>investment behavior </a:t>
            </a:r>
            <a:r>
              <a:rPr lang="en-US" dirty="0"/>
              <a:t>in cleantech.</a:t>
            </a:r>
          </a:p>
          <a:p>
            <a:pPr marL="342900" indent="-342900">
              <a:spcBef>
                <a:spcPts val="1200"/>
              </a:spcBef>
              <a:buFont typeface="+mj-lt"/>
              <a:buAutoNum type="arabicPeriod"/>
            </a:pPr>
            <a:r>
              <a:rPr lang="en-US" dirty="0"/>
              <a:t>What types of investors can be distinguished, and what </a:t>
            </a:r>
            <a:r>
              <a:rPr lang="en-US" b="1" dirty="0"/>
              <a:t>motives</a:t>
            </a:r>
            <a:r>
              <a:rPr lang="en-US" dirty="0"/>
              <a:t> guide them?</a:t>
            </a:r>
          </a:p>
          <a:p>
            <a:pPr marL="342900" indent="-342900">
              <a:spcBef>
                <a:spcPts val="1200"/>
              </a:spcBef>
              <a:buFont typeface="+mj-lt"/>
              <a:buAutoNum type="arabicPeriod"/>
            </a:pPr>
            <a:r>
              <a:rPr lang="en-US" dirty="0"/>
              <a:t>Explain how </a:t>
            </a:r>
            <a:r>
              <a:rPr lang="en-US" b="1" dirty="0"/>
              <a:t>new financing instruments </a:t>
            </a:r>
            <a:r>
              <a:rPr lang="en-US" dirty="0"/>
              <a:t>for cleantech work and what they can achieve.</a:t>
            </a:r>
          </a:p>
          <a:p>
            <a:pPr marL="0" indent="0">
              <a:buNone/>
              <a:tabLst>
                <a:tab pos="1344613" algn="l"/>
              </a:tabLst>
            </a:pPr>
            <a:endParaRPr lang="de-CH" b="0" i="0" dirty="0">
              <a:effectLst/>
            </a:endParaRPr>
          </a:p>
          <a:p>
            <a:pPr marL="0" indent="0">
              <a:buNone/>
              <a:tabLst>
                <a:tab pos="1344613" algn="l"/>
              </a:tabLst>
            </a:pPr>
            <a:endParaRPr lang="de-CH" dirty="0"/>
          </a:p>
          <a:p>
            <a:pPr marL="0" indent="0">
              <a:buNone/>
              <a:tabLst>
                <a:tab pos="1344613" algn="l"/>
              </a:tabLst>
            </a:pPr>
            <a:endParaRPr lang="de-CH" b="0" i="0" dirty="0">
              <a:effectLst/>
            </a:endParaRPr>
          </a:p>
          <a:p>
            <a:pPr marL="0" indent="0">
              <a:buNone/>
              <a:tabLst>
                <a:tab pos="1344613" algn="l"/>
              </a:tabLst>
            </a:pPr>
            <a:r>
              <a:rPr lang="de-CH" dirty="0"/>
              <a:t>Source </a:t>
            </a:r>
            <a:r>
              <a:rPr lang="de-CH" dirty="0" err="1"/>
              <a:t>of</a:t>
            </a:r>
            <a:r>
              <a:rPr lang="de-CH" dirty="0"/>
              <a:t> </a:t>
            </a:r>
            <a:r>
              <a:rPr lang="de-CH" dirty="0" err="1"/>
              <a:t>knowledge</a:t>
            </a:r>
            <a:r>
              <a:rPr lang="de-CH" dirty="0"/>
              <a:t>:</a:t>
            </a:r>
            <a:br>
              <a:rPr lang="de-CH" dirty="0"/>
            </a:br>
            <a:r>
              <a:rPr lang="de-CH" dirty="0">
                <a:hlinkClick r:id="rId5"/>
              </a:rPr>
              <a:t>«</a:t>
            </a:r>
            <a:r>
              <a:rPr lang="de-CH" dirty="0" err="1">
                <a:hlinkClick r:id="rId5"/>
              </a:rPr>
              <a:t>Uncertainty</a:t>
            </a:r>
            <a:r>
              <a:rPr lang="de-CH" dirty="0">
                <a:hlinkClick r:id="rId5"/>
              </a:rPr>
              <a:t> </a:t>
            </a:r>
            <a:r>
              <a:rPr lang="de-CH" dirty="0" err="1">
                <a:hlinkClick r:id="rId5"/>
              </a:rPr>
              <a:t>hinders</a:t>
            </a:r>
            <a:r>
              <a:rPr lang="de-CH" dirty="0">
                <a:hlinkClick r:id="rId5"/>
              </a:rPr>
              <a:t> clean </a:t>
            </a:r>
            <a:r>
              <a:rPr lang="de-CH" dirty="0" err="1">
                <a:hlinkClick r:id="rId5"/>
              </a:rPr>
              <a:t>tech</a:t>
            </a:r>
            <a:r>
              <a:rPr lang="de-CH" dirty="0">
                <a:hlinkClick r:id="rId5"/>
              </a:rPr>
              <a:t> </a:t>
            </a:r>
            <a:r>
              <a:rPr lang="de-CH" dirty="0" err="1">
                <a:hlinkClick r:id="rId5"/>
              </a:rPr>
              <a:t>investments</a:t>
            </a:r>
            <a:r>
              <a:rPr lang="de-CH" dirty="0">
                <a:hlinkClick r:id="rId5"/>
              </a:rPr>
              <a:t> – so </a:t>
            </a:r>
            <a:r>
              <a:rPr lang="de-CH" dirty="0" err="1">
                <a:hlinkClick r:id="rId5"/>
              </a:rPr>
              <a:t>we</a:t>
            </a:r>
            <a:r>
              <a:rPr lang="de-CH" dirty="0">
                <a:hlinkClick r:id="rId5"/>
              </a:rPr>
              <a:t> </a:t>
            </a:r>
            <a:r>
              <a:rPr lang="de-CH" dirty="0" err="1">
                <a:hlinkClick r:id="rId5"/>
              </a:rPr>
              <a:t>cannot</a:t>
            </a:r>
            <a:r>
              <a:rPr lang="de-CH" dirty="0">
                <a:hlinkClick r:id="rId5"/>
              </a:rPr>
              <a:t> </a:t>
            </a:r>
            <a:r>
              <a:rPr lang="de-CH" dirty="0" err="1">
                <a:hlinkClick r:id="rId5"/>
              </a:rPr>
              <a:t>hesitate</a:t>
            </a:r>
            <a:r>
              <a:rPr lang="de-CH" dirty="0">
                <a:hlinkClick r:id="rId5"/>
              </a:rPr>
              <a:t> on </a:t>
            </a:r>
            <a:r>
              <a:rPr lang="de-CH" dirty="0" err="1">
                <a:hlinkClick r:id="rId5"/>
              </a:rPr>
              <a:t>taking</a:t>
            </a:r>
            <a:r>
              <a:rPr lang="de-CH" dirty="0">
                <a:hlinkClick r:id="rId5"/>
              </a:rPr>
              <a:t> </a:t>
            </a:r>
            <a:r>
              <a:rPr lang="de-CH" dirty="0" err="1">
                <a:hlinkClick r:id="rId5"/>
              </a:rPr>
              <a:t>action</a:t>
            </a:r>
            <a:r>
              <a:rPr lang="de-CH" dirty="0">
                <a:hlinkClick r:id="rId5"/>
              </a:rPr>
              <a:t> on </a:t>
            </a:r>
            <a:r>
              <a:rPr lang="de-CH" dirty="0" err="1">
                <a:hlinkClick r:id="rId5"/>
              </a:rPr>
              <a:t>policy</a:t>
            </a:r>
            <a:r>
              <a:rPr lang="de-CH" dirty="0">
                <a:hlinkClick r:id="rId5"/>
              </a:rPr>
              <a:t> </a:t>
            </a:r>
            <a:r>
              <a:rPr lang="de-CH" dirty="0" err="1">
                <a:hlinkClick r:id="rId5"/>
              </a:rPr>
              <a:t>anymore</a:t>
            </a:r>
            <a:r>
              <a:rPr lang="de-CH" dirty="0">
                <a:hlinkClick r:id="rId5"/>
              </a:rPr>
              <a:t>» (Podcast, </a:t>
            </a:r>
            <a:r>
              <a:rPr lang="de-CH" dirty="0" err="1">
                <a:hlinkClick r:id="rId5"/>
              </a:rPr>
              <a:t>english</a:t>
            </a:r>
            <a:r>
              <a:rPr lang="de-CH" dirty="0">
                <a:hlinkClick r:id="rId5"/>
              </a:rPr>
              <a:t>, 22:35)</a:t>
            </a:r>
            <a:endParaRPr lang="de-CH" dirty="0"/>
          </a:p>
          <a:p>
            <a:pPr marL="0" indent="0">
              <a:buNone/>
              <a:tabLst>
                <a:tab pos="1344613" algn="l"/>
              </a:tabLst>
            </a:pPr>
            <a:r>
              <a:rPr lang="de-CH" dirty="0">
                <a:hlinkClick r:id="rId6"/>
              </a:rPr>
              <a:t>Finance clean </a:t>
            </a:r>
            <a:r>
              <a:rPr lang="de-CH" dirty="0" err="1">
                <a:hlinkClick r:id="rId6"/>
              </a:rPr>
              <a:t>tech</a:t>
            </a:r>
            <a:r>
              <a:rPr lang="de-CH" dirty="0">
                <a:hlinkClick r:id="rId6"/>
              </a:rPr>
              <a:t> (</a:t>
            </a:r>
            <a:r>
              <a:rPr lang="de-CH" dirty="0" err="1">
                <a:hlinkClick r:id="rId6"/>
              </a:rPr>
              <a:t>scientific</a:t>
            </a:r>
            <a:r>
              <a:rPr lang="de-CH" dirty="0">
                <a:hlinkClick r:id="rId6"/>
              </a:rPr>
              <a:t> </a:t>
            </a:r>
            <a:r>
              <a:rPr lang="de-CH" dirty="0" err="1">
                <a:hlinkClick r:id="rId6"/>
              </a:rPr>
              <a:t>lecture</a:t>
            </a:r>
            <a:r>
              <a:rPr lang="de-CH" dirty="0">
                <a:hlinkClick r:id="rId6"/>
              </a:rPr>
              <a:t>, </a:t>
            </a:r>
            <a:r>
              <a:rPr lang="de-CH" dirty="0" err="1">
                <a:hlinkClick r:id="rId6"/>
              </a:rPr>
              <a:t>english</a:t>
            </a:r>
            <a:r>
              <a:rPr lang="de-CH" dirty="0">
                <a:hlinkClick r:id="rId6"/>
              </a:rPr>
              <a:t>, 6:50)</a:t>
            </a:r>
            <a:endParaRPr lang="de-CH" b="0" i="0" dirty="0">
              <a:effectLst/>
            </a:endParaRPr>
          </a:p>
          <a:p>
            <a:pPr marL="0" indent="0">
              <a:buNone/>
              <a:tabLst>
                <a:tab pos="1344613" algn="l"/>
              </a:tabLst>
            </a:pPr>
            <a:endParaRPr lang="de-CH"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5233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A46DDC7-01C8-3932-F84D-8D48AC8AF8A3}"/>
              </a:ext>
            </a:extLst>
          </p:cNvPr>
          <p:cNvGraphicFramePr>
            <a:graphicFrameLocks noChangeAspect="1"/>
          </p:cNvGraphicFramePr>
          <p:nvPr>
            <p:custDataLst>
              <p:tags r:id="rId1"/>
            </p:custDataLst>
            <p:extLst>
              <p:ext uri="{D42A27DB-BD31-4B8C-83A1-F6EECF244321}">
                <p14:modId xmlns:p14="http://schemas.microsoft.com/office/powerpoint/2010/main" val="4352371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A46DDC7-01C8-3932-F84D-8D48AC8AF8A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7F0DC2-8F31-4F80-3663-E4C0899255BE}"/>
              </a:ext>
            </a:extLst>
          </p:cNvPr>
          <p:cNvSpPr>
            <a:spLocks noGrp="1"/>
          </p:cNvSpPr>
          <p:nvPr>
            <p:ph type="title"/>
          </p:nvPr>
        </p:nvSpPr>
        <p:spPr/>
        <p:txBody>
          <a:bodyPr vert="horz"/>
          <a:lstStyle/>
          <a:p>
            <a:r>
              <a:rPr lang="de-CH" dirty="0"/>
              <a:t>Financing </a:t>
            </a:r>
            <a:r>
              <a:rPr lang="de-CH" dirty="0" err="1"/>
              <a:t>of</a:t>
            </a:r>
            <a:r>
              <a:rPr lang="de-CH" dirty="0"/>
              <a:t> </a:t>
            </a:r>
            <a:r>
              <a:rPr lang="de-CH" dirty="0" err="1"/>
              <a:t>Cleantech</a:t>
            </a:r>
            <a:r>
              <a:rPr lang="de-CH" dirty="0"/>
              <a:t> – Background</a:t>
            </a:r>
          </a:p>
        </p:txBody>
      </p:sp>
      <p:sp>
        <p:nvSpPr>
          <p:cNvPr id="3" name="Slide Number Placeholder 2">
            <a:extLst>
              <a:ext uri="{FF2B5EF4-FFF2-40B4-BE49-F238E27FC236}">
                <a16:creationId xmlns:a16="http://schemas.microsoft.com/office/drawing/2014/main" id="{9B75F32E-8161-543F-EBAC-CA82021389B1}"/>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4" name="Text Placeholder 3">
            <a:extLst>
              <a:ext uri="{FF2B5EF4-FFF2-40B4-BE49-F238E27FC236}">
                <a16:creationId xmlns:a16="http://schemas.microsoft.com/office/drawing/2014/main" id="{F4ADA58D-2353-99CC-C5C3-7AB3FE2B5E9E}"/>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A44CB8D-56B2-9887-F842-525C77F78200}"/>
              </a:ext>
            </a:extLst>
          </p:cNvPr>
          <p:cNvSpPr>
            <a:spLocks noGrp="1"/>
          </p:cNvSpPr>
          <p:nvPr>
            <p:ph type="body" sz="quarter" idx="13"/>
          </p:nvPr>
        </p:nvSpPr>
        <p:spPr/>
        <p:txBody>
          <a:bodyPr/>
          <a:lstStyle/>
          <a:p>
            <a:r>
              <a:rPr lang="en-US" dirty="0"/>
              <a:t>In its 2022 special report, the Intergovernmental Panel on Climate Change (IPCC) stated that global annual investments of </a:t>
            </a:r>
            <a:r>
              <a:rPr lang="en-US" b="1" dirty="0"/>
              <a:t>USD 2.3 trillion </a:t>
            </a:r>
            <a:r>
              <a:rPr lang="en-US" dirty="0"/>
              <a:t>in low-carbon power generation technologies are required to keep </a:t>
            </a:r>
            <a:r>
              <a:rPr lang="en-US" b="1" dirty="0"/>
              <a:t>global warming below 1.5°C </a:t>
            </a:r>
            <a:r>
              <a:rPr lang="en-US" dirty="0"/>
              <a:t>compared to pre-industrial levels. Bloomberg New Energy Finance, however, estimates that in 2021 only USD 755 billion was invested in sectors contributing to the energy transition. A better understanding of cleantech financing is therefore crucial in light of this enormous investment gap.</a:t>
            </a:r>
          </a:p>
          <a:p>
            <a:endParaRPr lang="de-CH" dirty="0"/>
          </a:p>
        </p:txBody>
      </p:sp>
      <p:sp>
        <p:nvSpPr>
          <p:cNvPr id="6" name="Text Placeholder 5">
            <a:extLst>
              <a:ext uri="{FF2B5EF4-FFF2-40B4-BE49-F238E27FC236}">
                <a16:creationId xmlns:a16="http://schemas.microsoft.com/office/drawing/2014/main" id="{102ED74E-16C4-35B9-C717-0D61E71514EF}"/>
              </a:ext>
            </a:extLst>
          </p:cNvPr>
          <p:cNvSpPr>
            <a:spLocks noGrp="1"/>
          </p:cNvSpPr>
          <p:nvPr>
            <p:ph type="body" sz="quarter" idx="12"/>
          </p:nvPr>
        </p:nvSpPr>
        <p:spPr/>
        <p:txBody>
          <a:bodyPr/>
          <a:lstStyle/>
          <a:p>
            <a:r>
              <a:rPr lang="de-CH" dirty="0"/>
              <a:t>Background</a:t>
            </a:r>
            <a:endParaRPr lang="de-CH" b="0" dirty="0"/>
          </a:p>
        </p:txBody>
      </p:sp>
      <p:sp>
        <p:nvSpPr>
          <p:cNvPr id="8" name="Footer Placeholder 7">
            <a:extLst>
              <a:ext uri="{FF2B5EF4-FFF2-40B4-BE49-F238E27FC236}">
                <a16:creationId xmlns:a16="http://schemas.microsoft.com/office/drawing/2014/main" id="{74758C10-3470-990F-72E2-34624D95633B}"/>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2" name="object 4">
            <a:extLst>
              <a:ext uri="{FF2B5EF4-FFF2-40B4-BE49-F238E27FC236}">
                <a16:creationId xmlns:a16="http://schemas.microsoft.com/office/drawing/2014/main" id="{EA323E43-02EA-5EF8-7859-303CA81CE22E}"/>
              </a:ext>
            </a:extLst>
          </p:cNvPr>
          <p:cNvPicPr>
            <a:picLocks noGrp="1"/>
          </p:cNvPicPr>
          <p:nvPr>
            <p:ph type="pic" sz="quarter" idx="16"/>
          </p:nvPr>
        </p:nvPicPr>
        <p:blipFill>
          <a:blip r:embed="rId5" cstate="print"/>
          <a:srcRect l="22640" r="22640"/>
          <a:stretch>
            <a:fillRect/>
          </a:stretch>
        </p:blipFill>
        <p:spPr>
          <a:prstGeom prst="rect">
            <a:avLst/>
          </a:prstGeom>
        </p:spPr>
      </p:pic>
    </p:spTree>
    <p:extLst>
      <p:ext uri="{BB962C8B-B14F-4D97-AF65-F5344CB8AC3E}">
        <p14:creationId xmlns:p14="http://schemas.microsoft.com/office/powerpoint/2010/main" val="253508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0436-637C-AE8C-44C2-B783FB87AA0B}"/>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489211E-FB18-ECAF-8201-8634B343C1DD}"/>
              </a:ext>
            </a:extLst>
          </p:cNvPr>
          <p:cNvGraphicFramePr>
            <a:graphicFrameLocks noChangeAspect="1"/>
          </p:cNvGraphicFramePr>
          <p:nvPr>
            <p:custDataLst>
              <p:tags r:id="rId1"/>
            </p:custDataLst>
            <p:extLst>
              <p:ext uri="{D42A27DB-BD31-4B8C-83A1-F6EECF244321}">
                <p14:modId xmlns:p14="http://schemas.microsoft.com/office/powerpoint/2010/main" val="41093041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3489211E-FB18-ECAF-8201-8634B343C1D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59F2785-1129-474A-889A-A167971F63F3}"/>
              </a:ext>
            </a:extLst>
          </p:cNvPr>
          <p:cNvSpPr>
            <a:spLocks noGrp="1"/>
          </p:cNvSpPr>
          <p:nvPr>
            <p:ph type="title"/>
          </p:nvPr>
        </p:nvSpPr>
        <p:spPr/>
        <p:txBody>
          <a:bodyPr vert="horz"/>
          <a:lstStyle/>
          <a:p>
            <a:r>
              <a:rPr lang="de-CH" dirty="0"/>
              <a:t>Financing </a:t>
            </a:r>
            <a:r>
              <a:rPr lang="de-CH" dirty="0" err="1"/>
              <a:t>of</a:t>
            </a:r>
            <a:r>
              <a:rPr lang="de-CH" dirty="0"/>
              <a:t> </a:t>
            </a:r>
            <a:r>
              <a:rPr lang="de-CH" dirty="0" err="1"/>
              <a:t>Cleantech</a:t>
            </a:r>
            <a:r>
              <a:rPr lang="de-CH" dirty="0"/>
              <a:t> – </a:t>
            </a:r>
            <a:r>
              <a:rPr lang="de-CH" dirty="0" err="1"/>
              <a:t>Aim</a:t>
            </a:r>
            <a:endParaRPr lang="de-CH" dirty="0"/>
          </a:p>
        </p:txBody>
      </p:sp>
      <p:sp>
        <p:nvSpPr>
          <p:cNvPr id="3" name="Slide Number Placeholder 2">
            <a:extLst>
              <a:ext uri="{FF2B5EF4-FFF2-40B4-BE49-F238E27FC236}">
                <a16:creationId xmlns:a16="http://schemas.microsoft.com/office/drawing/2014/main" id="{D9491D30-104A-B926-F555-BEFD04E8399B}"/>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4" name="Text Placeholder 3">
            <a:extLst>
              <a:ext uri="{FF2B5EF4-FFF2-40B4-BE49-F238E27FC236}">
                <a16:creationId xmlns:a16="http://schemas.microsoft.com/office/drawing/2014/main" id="{9B32D243-5948-2CF9-BBAF-9C18CBC654A3}"/>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98F43F05-145D-7AED-AB13-980ADC1A4A06}"/>
              </a:ext>
            </a:extLst>
          </p:cNvPr>
          <p:cNvSpPr>
            <a:spLocks noGrp="1"/>
          </p:cNvSpPr>
          <p:nvPr>
            <p:ph type="body" sz="quarter" idx="13"/>
          </p:nvPr>
        </p:nvSpPr>
        <p:spPr>
          <a:xfrm>
            <a:off x="479425" y="2565400"/>
            <a:ext cx="11241065" cy="3455988"/>
          </a:xfrm>
        </p:spPr>
        <p:txBody>
          <a:bodyPr/>
          <a:lstStyle/>
          <a:p>
            <a:r>
              <a:rPr lang="en-US" dirty="0"/>
              <a:t>The main objective of the project was to examine how </a:t>
            </a:r>
            <a:r>
              <a:rPr lang="en-US" b="1" dirty="0"/>
              <a:t>society</a:t>
            </a:r>
            <a:r>
              <a:rPr lang="en-US" dirty="0"/>
              <a:t> can </a:t>
            </a:r>
            <a:r>
              <a:rPr lang="en-US" b="1" dirty="0"/>
              <a:t>steer investment </a:t>
            </a:r>
            <a:r>
              <a:rPr lang="en-US" dirty="0"/>
              <a:t>into the </a:t>
            </a:r>
            <a:r>
              <a:rPr lang="en-US" b="1" dirty="0"/>
              <a:t>cleantech sector</a:t>
            </a:r>
            <a:r>
              <a:rPr lang="en-US" dirty="0"/>
              <a:t>. Many investors still regard the sector as </a:t>
            </a:r>
            <a:r>
              <a:rPr lang="en-US" b="1" dirty="0"/>
              <a:t>high risk </a:t>
            </a:r>
            <a:r>
              <a:rPr lang="en-US" dirty="0"/>
              <a:t>because cleantech depends on future </a:t>
            </a:r>
            <a:r>
              <a:rPr lang="en-US" b="1" dirty="0"/>
              <a:t>demand</a:t>
            </a:r>
            <a:r>
              <a:rPr lang="en-US" dirty="0"/>
              <a:t> for </a:t>
            </a:r>
            <a:r>
              <a:rPr lang="en-US" b="1" dirty="0"/>
              <a:t>climate-friendly technologies</a:t>
            </a:r>
            <a:r>
              <a:rPr lang="en-US" dirty="0"/>
              <a:t>. However, this demand is strongly influenced by </a:t>
            </a:r>
            <a:r>
              <a:rPr lang="en-US" b="1" dirty="0"/>
              <a:t>political decisions</a:t>
            </a:r>
            <a:r>
              <a:rPr lang="en-US" dirty="0"/>
              <a:t>, which are </a:t>
            </a:r>
            <a:r>
              <a:rPr lang="en-US" b="1" dirty="0"/>
              <a:t>difficult to predict </a:t>
            </a:r>
            <a:r>
              <a:rPr lang="en-US" dirty="0"/>
              <a:t>and can lead to </a:t>
            </a:r>
            <a:r>
              <a:rPr lang="en-US" b="1" dirty="0"/>
              <a:t>large fluctuations in demand </a:t>
            </a:r>
            <a:r>
              <a:rPr lang="en-US" dirty="0"/>
              <a:t>over time. Clean technologies are also more </a:t>
            </a:r>
            <a:r>
              <a:rPr lang="en-US" b="1" dirty="0"/>
              <a:t>capital-intensive </a:t>
            </a:r>
            <a:r>
              <a:rPr lang="en-US" dirty="0"/>
              <a:t>than other </a:t>
            </a:r>
            <a:r>
              <a:rPr lang="en-US" b="1" dirty="0"/>
              <a:t>frontier technologies</a:t>
            </a:r>
            <a:r>
              <a:rPr lang="en-US" dirty="0"/>
              <a:t> and are therefore less attractive to traditional, established investors.</a:t>
            </a:r>
            <a:endParaRPr lang="en-GB" dirty="0"/>
          </a:p>
          <a:p>
            <a:r>
              <a:rPr lang="de-CH" dirty="0" err="1"/>
              <a:t>Accordingly</a:t>
            </a:r>
            <a:r>
              <a:rPr lang="de-CH" dirty="0"/>
              <a:t>, </a:t>
            </a:r>
            <a:r>
              <a:rPr lang="de-CH" dirty="0" err="1"/>
              <a:t>the</a:t>
            </a:r>
            <a:r>
              <a:rPr lang="de-CH" dirty="0"/>
              <a:t> </a:t>
            </a:r>
            <a:r>
              <a:rPr lang="de-CH" dirty="0" err="1"/>
              <a:t>project</a:t>
            </a:r>
            <a:r>
              <a:rPr lang="de-CH" dirty="0"/>
              <a:t> </a:t>
            </a:r>
            <a:r>
              <a:rPr lang="de-CH" dirty="0" err="1"/>
              <a:t>investigated</a:t>
            </a:r>
            <a:r>
              <a:rPr lang="de-CH" dirty="0"/>
              <a:t>:</a:t>
            </a:r>
          </a:p>
          <a:p>
            <a:r>
              <a:rPr lang="de-CH" dirty="0"/>
              <a:t>Projekt 1) </a:t>
            </a:r>
            <a:r>
              <a:rPr lang="en-US" dirty="0"/>
              <a:t>how environmental policy uncertainty affects investment in a low-carbon economy; and</a:t>
            </a:r>
            <a:r>
              <a:rPr lang="de-CH" dirty="0"/>
              <a:t> </a:t>
            </a:r>
          </a:p>
          <a:p>
            <a:r>
              <a:rPr lang="de-CH" dirty="0"/>
              <a:t>Projekt 2) </a:t>
            </a:r>
            <a:r>
              <a:rPr lang="en-US" dirty="0"/>
              <a:t>whether </a:t>
            </a:r>
            <a:r>
              <a:rPr lang="en-US" b="1" dirty="0"/>
              <a:t>new financing instruments </a:t>
            </a:r>
            <a:r>
              <a:rPr lang="en-US" dirty="0"/>
              <a:t>can attract investors to </a:t>
            </a:r>
            <a:r>
              <a:rPr lang="en-US" b="1" dirty="0"/>
              <a:t>support cleantech start-ups</a:t>
            </a:r>
            <a:r>
              <a:rPr lang="en-US" dirty="0"/>
              <a:t>.</a:t>
            </a:r>
            <a:endParaRPr lang="de-CH" dirty="0"/>
          </a:p>
          <a:p>
            <a:endParaRPr lang="de-CH" dirty="0"/>
          </a:p>
        </p:txBody>
      </p:sp>
      <p:sp>
        <p:nvSpPr>
          <p:cNvPr id="6" name="Text Placeholder 5">
            <a:extLst>
              <a:ext uri="{FF2B5EF4-FFF2-40B4-BE49-F238E27FC236}">
                <a16:creationId xmlns:a16="http://schemas.microsoft.com/office/drawing/2014/main" id="{8A07E5B9-6062-224F-5054-3BA2787C219C}"/>
              </a:ext>
            </a:extLst>
          </p:cNvPr>
          <p:cNvSpPr>
            <a:spLocks noGrp="1"/>
          </p:cNvSpPr>
          <p:nvPr>
            <p:ph type="body" sz="quarter" idx="12"/>
          </p:nvPr>
        </p:nvSpPr>
        <p:spPr>
          <a:xfrm>
            <a:off x="479424" y="1808163"/>
            <a:ext cx="11241066"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15350C0A-5265-F964-41FC-3EABDD2058A0}"/>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31859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08B8D90-35C8-45F3-1A0D-EDA7DAC5872A}"/>
              </a:ext>
            </a:extLst>
          </p:cNvPr>
          <p:cNvGraphicFramePr>
            <a:graphicFrameLocks noChangeAspect="1"/>
          </p:cNvGraphicFramePr>
          <p:nvPr>
            <p:custDataLst>
              <p:tags r:id="rId1"/>
            </p:custDataLst>
            <p:extLst>
              <p:ext uri="{D42A27DB-BD31-4B8C-83A1-F6EECF244321}">
                <p14:modId xmlns:p14="http://schemas.microsoft.com/office/powerpoint/2010/main" val="16831414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E08B8D90-35C8-45F3-1A0D-EDA7DAC5872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84BF45-B990-855E-44DF-BC1F7A80E359}"/>
              </a:ext>
            </a:extLst>
          </p:cNvPr>
          <p:cNvSpPr>
            <a:spLocks noGrp="1"/>
          </p:cNvSpPr>
          <p:nvPr>
            <p:ph type="title"/>
          </p:nvPr>
        </p:nvSpPr>
        <p:spPr/>
        <p:txBody>
          <a:bodyPr vert="horz"/>
          <a:lstStyle/>
          <a:p>
            <a:r>
              <a:rPr lang="de-CH" dirty="0"/>
              <a:t>Financing </a:t>
            </a:r>
            <a:r>
              <a:rPr lang="de-CH" dirty="0" err="1"/>
              <a:t>of</a:t>
            </a:r>
            <a:r>
              <a:rPr lang="de-CH" dirty="0"/>
              <a:t> </a:t>
            </a:r>
            <a:r>
              <a:rPr lang="de-CH" dirty="0" err="1"/>
              <a:t>Cleantech</a:t>
            </a:r>
            <a:r>
              <a:rPr lang="de-CH" sz="2000" dirty="0"/>
              <a:t> </a:t>
            </a:r>
            <a:r>
              <a:rPr lang="de-CH" dirty="0"/>
              <a:t>–</a:t>
            </a:r>
            <a:r>
              <a:rPr lang="de-CH" sz="2000" dirty="0"/>
              <a:t> </a:t>
            </a:r>
            <a:r>
              <a:rPr lang="de-CH" dirty="0" err="1"/>
              <a:t>Results</a:t>
            </a:r>
            <a:endParaRPr lang="de-CH" dirty="0"/>
          </a:p>
        </p:txBody>
      </p:sp>
      <p:sp>
        <p:nvSpPr>
          <p:cNvPr id="3" name="Text Placeholder 2">
            <a:extLst>
              <a:ext uri="{FF2B5EF4-FFF2-40B4-BE49-F238E27FC236}">
                <a16:creationId xmlns:a16="http://schemas.microsoft.com/office/drawing/2014/main" id="{46AF8198-53C3-43EC-BB71-ADB3EDE61162}"/>
              </a:ext>
            </a:extLst>
          </p:cNvPr>
          <p:cNvSpPr>
            <a:spLocks noGrp="1"/>
          </p:cNvSpPr>
          <p:nvPr>
            <p:ph type="body" sz="quarter" idx="13"/>
          </p:nvPr>
        </p:nvSpPr>
        <p:spPr>
          <a:xfrm>
            <a:off x="479425" y="1520825"/>
            <a:ext cx="11233150" cy="4213225"/>
          </a:xfrm>
        </p:spPr>
        <p:txBody>
          <a:bodyPr/>
          <a:lstStyle/>
          <a:p>
            <a:pPr marL="0" indent="0">
              <a:buNone/>
            </a:pPr>
            <a:r>
              <a:rPr lang="en-US" b="1" dirty="0"/>
              <a:t>The</a:t>
            </a:r>
            <a:r>
              <a:rPr lang="en-US" dirty="0"/>
              <a:t> </a:t>
            </a:r>
            <a:r>
              <a:rPr lang="en-US" b="1" dirty="0"/>
              <a:t>project results </a:t>
            </a:r>
            <a:r>
              <a:rPr lang="en-US" dirty="0"/>
              <a:t>show that </a:t>
            </a:r>
            <a:r>
              <a:rPr lang="en-US" dirty="0">
                <a:solidFill>
                  <a:srgbClr val="83D0F5"/>
                </a:solidFill>
              </a:rPr>
              <a:t>effective</a:t>
            </a:r>
            <a:r>
              <a:rPr lang="en-US" dirty="0"/>
              <a:t> and </a:t>
            </a:r>
            <a:r>
              <a:rPr lang="en-US" dirty="0">
                <a:solidFill>
                  <a:srgbClr val="83D0F5"/>
                </a:solidFill>
              </a:rPr>
              <a:t>consistent environmental and climate policy</a:t>
            </a:r>
            <a:r>
              <a:rPr lang="en-US" dirty="0"/>
              <a:t> is crucial for steering investment into this sector and for enabling cleantech markets to emerge. </a:t>
            </a:r>
            <a:r>
              <a:rPr lang="en-US" dirty="0">
                <a:solidFill>
                  <a:srgbClr val="83D0F5"/>
                </a:solidFill>
              </a:rPr>
              <a:t>Political uncertainty </a:t>
            </a:r>
            <a:r>
              <a:rPr lang="en-US" dirty="0"/>
              <a:t>has negative effects and leads to </a:t>
            </a:r>
            <a:r>
              <a:rPr lang="en-US" dirty="0">
                <a:solidFill>
                  <a:srgbClr val="83D0F5"/>
                </a:solidFill>
              </a:rPr>
              <a:t>delays</a:t>
            </a:r>
            <a:r>
              <a:rPr lang="en-US" dirty="0"/>
              <a:t> in investment, despite the </a:t>
            </a:r>
            <a:r>
              <a:rPr lang="en-US" dirty="0">
                <a:solidFill>
                  <a:srgbClr val="83D0F5"/>
                </a:solidFill>
              </a:rPr>
              <a:t>urgency of climate action</a:t>
            </a:r>
            <a:r>
              <a:rPr lang="en-US" dirty="0"/>
              <a:t>. The analyses of new financing instruments indicate that tools such as start-up competitions and/or </a:t>
            </a:r>
            <a:r>
              <a:rPr lang="en-US" dirty="0">
                <a:solidFill>
                  <a:srgbClr val="83D0F5"/>
                </a:solidFill>
              </a:rPr>
              <a:t>crowdfunding</a:t>
            </a:r>
            <a:r>
              <a:rPr lang="en-US" dirty="0"/>
              <a:t> can be useful complements in promoting environmentally friendly investment. However, they are </a:t>
            </a:r>
            <a:r>
              <a:rPr lang="en-US" dirty="0">
                <a:solidFill>
                  <a:srgbClr val="83D0F5"/>
                </a:solidFill>
              </a:rPr>
              <a:t>not a silver bullet </a:t>
            </a:r>
            <a:r>
              <a:rPr lang="en-US" dirty="0"/>
              <a:t>for closing the </a:t>
            </a:r>
            <a:r>
              <a:rPr lang="en-US" dirty="0">
                <a:solidFill>
                  <a:srgbClr val="83D0F5"/>
                </a:solidFill>
              </a:rPr>
              <a:t>financing gap.</a:t>
            </a:r>
            <a:endParaRPr lang="de-CH" dirty="0">
              <a:solidFill>
                <a:srgbClr val="83D0F5"/>
              </a:solidFill>
            </a:endParaRPr>
          </a:p>
          <a:p>
            <a:endParaRPr lang="de-CH" dirty="0"/>
          </a:p>
        </p:txBody>
      </p:sp>
      <p:sp>
        <p:nvSpPr>
          <p:cNvPr id="4" name="Slide Number Placeholder 3">
            <a:extLst>
              <a:ext uri="{FF2B5EF4-FFF2-40B4-BE49-F238E27FC236}">
                <a16:creationId xmlns:a16="http://schemas.microsoft.com/office/drawing/2014/main" id="{151241A0-CA24-82DA-BB06-A4A5350AE529}"/>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EABCF1D2-39C2-F999-2FDB-1AAA3F3CFA74}"/>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076959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Focus </a:t>
            </a:r>
            <a:r>
              <a:rPr lang="de-CH" dirty="0" err="1"/>
              <a:t>Sustainable</a:t>
            </a:r>
            <a:r>
              <a:rPr lang="de-CH" dirty="0"/>
              <a:t> Finance</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5" y="1094790"/>
            <a:ext cx="10989135" cy="4213225"/>
          </a:xfrm>
        </p:spPr>
        <p:txBody>
          <a:bodyPr/>
          <a:lstStyle/>
          <a:p>
            <a:pPr marL="0" indent="0" algn="l">
              <a:lnSpc>
                <a:spcPct val="100000"/>
              </a:lnSpc>
              <a:buNone/>
            </a:pPr>
            <a:endParaRPr lang="de-CH" b="0" i="0" dirty="0">
              <a:effectLst/>
            </a:endParaRPr>
          </a:p>
          <a:p>
            <a:pPr marL="0" indent="0">
              <a:lnSpc>
                <a:spcPct val="100000"/>
              </a:lnSpc>
              <a:buNone/>
            </a:pPr>
            <a:r>
              <a:rPr lang="de-CH" dirty="0"/>
              <a:t>« </a:t>
            </a:r>
            <a:r>
              <a:rPr lang="en-US" b="0" i="0" dirty="0">
                <a:effectLst/>
              </a:rPr>
              <a:t>The </a:t>
            </a:r>
            <a:r>
              <a:rPr lang="en-US" b="1" i="0" dirty="0">
                <a:effectLst/>
              </a:rPr>
              <a:t>transition to a sustainable economy </a:t>
            </a:r>
            <a:r>
              <a:rPr lang="en-US" b="0" i="0" dirty="0">
                <a:effectLst/>
              </a:rPr>
              <a:t>requires </a:t>
            </a:r>
            <a:r>
              <a:rPr lang="en-US" b="1" i="0" dirty="0">
                <a:effectLst/>
              </a:rPr>
              <a:t>investment </a:t>
            </a:r>
            <a:r>
              <a:rPr lang="en-US" b="0" i="0" dirty="0">
                <a:effectLst/>
              </a:rPr>
              <a:t>and therefore </a:t>
            </a:r>
            <a:r>
              <a:rPr lang="en-US" b="1" i="0" dirty="0">
                <a:effectLst/>
              </a:rPr>
              <a:t>capital</a:t>
            </a:r>
            <a:r>
              <a:rPr lang="en-US" b="0" i="0" dirty="0">
                <a:effectLst/>
              </a:rPr>
              <a:t>. Typical examples include </a:t>
            </a:r>
            <a:r>
              <a:rPr lang="en-US" b="1" i="0" dirty="0">
                <a:effectLst/>
              </a:rPr>
              <a:t>investments</a:t>
            </a:r>
            <a:r>
              <a:rPr lang="en-US" b="0" i="0" dirty="0">
                <a:effectLst/>
              </a:rPr>
              <a:t> in </a:t>
            </a:r>
            <a:r>
              <a:rPr lang="en-US" b="1" i="0" dirty="0">
                <a:effectLst/>
              </a:rPr>
              <a:t>improved resource efficiency, cleantech</a:t>
            </a:r>
            <a:r>
              <a:rPr lang="en-US" b="0" i="0" dirty="0">
                <a:effectLst/>
              </a:rPr>
              <a:t> or </a:t>
            </a:r>
            <a:r>
              <a:rPr lang="en-US" b="1" i="0" dirty="0">
                <a:effectLst/>
              </a:rPr>
              <a:t>sustainable mobility.</a:t>
            </a:r>
            <a:r>
              <a:rPr lang="en-US" b="0" i="0" dirty="0">
                <a:effectLst/>
              </a:rPr>
              <a:t> At the same time, financial institutions should increasingly allocate financial resources according to ecological and social criteria. In order not to exceed planetary boundaries through economic and societal activities while simultaneously increasing prosperity, </a:t>
            </a:r>
            <a:r>
              <a:rPr lang="en-US" b="1" i="0" dirty="0">
                <a:effectLst/>
              </a:rPr>
              <a:t>innovative financing systems </a:t>
            </a:r>
            <a:r>
              <a:rPr lang="en-US" b="0" i="0" dirty="0">
                <a:effectLst/>
              </a:rPr>
              <a:t>are required. Sustainable finance is intended to motivate companies to invest in projects that are environmentally friendly and improve the well-being of society as a whole. Two projects focused on the </a:t>
            </a:r>
            <a:r>
              <a:rPr lang="en-US" b="1" i="0" dirty="0">
                <a:effectLst/>
              </a:rPr>
              <a:t>financing of cleantech </a:t>
            </a:r>
            <a:r>
              <a:rPr lang="en-US" b="0" i="0" dirty="0">
                <a:effectLst/>
              </a:rPr>
              <a:t>as well as on various issues ranging from the </a:t>
            </a:r>
            <a:r>
              <a:rPr lang="en-US" b="1" i="0" dirty="0">
                <a:effectLst/>
              </a:rPr>
              <a:t>feasibility of a Swiss social </a:t>
            </a:r>
            <a:r>
              <a:rPr lang="en-US" b="1" dirty="0"/>
              <a:t>stock </a:t>
            </a:r>
            <a:r>
              <a:rPr lang="en-US" b="1" i="0" dirty="0">
                <a:effectLst/>
              </a:rPr>
              <a:t>exchange</a:t>
            </a:r>
            <a:r>
              <a:rPr lang="en-US" b="0" i="0" dirty="0">
                <a:effectLst/>
              </a:rPr>
              <a:t> to the question of why companies issue green bonds</a:t>
            </a:r>
            <a:r>
              <a:rPr lang="de-CH" dirty="0"/>
              <a:t>»</a:t>
            </a:r>
          </a:p>
          <a:p>
            <a:pPr marL="0" indent="0">
              <a:lnSpc>
                <a:spcPct val="100000"/>
              </a:lnSpc>
              <a:buNone/>
            </a:pPr>
            <a:endParaRPr lang="de-CH" b="0" i="0" dirty="0">
              <a:effectLst/>
            </a:endParaRPr>
          </a:p>
          <a:p>
            <a:pPr algn="r">
              <a:lnSpc>
                <a:spcPct val="100000"/>
              </a:lnSpc>
            </a:pPr>
            <a:r>
              <a:rPr lang="de-CH" dirty="0"/>
              <a:t>NFP 73, Finance</a:t>
            </a:r>
          </a:p>
          <a:p>
            <a:pPr marL="0" indent="0">
              <a:lnSpc>
                <a:spcPct val="100000"/>
              </a:lnSpc>
              <a:buNone/>
            </a:pPr>
            <a:endParaRPr lang="de-CH" b="0" i="0" dirty="0">
              <a:effectLst/>
            </a:endParaRPr>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Final </a:t>
            </a:r>
            <a:r>
              <a:rPr lang="de-CH" dirty="0" err="1"/>
              <a:t>Discussion</a:t>
            </a:r>
            <a:endParaRPr lang="de-CH" dirty="0"/>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en-US" dirty="0"/>
              <a:t>Conclude by discussing the following questions in pairs or small groups of three</a:t>
            </a:r>
            <a:r>
              <a:rPr lang="de-CH" dirty="0"/>
              <a:t>:</a:t>
            </a:r>
          </a:p>
          <a:p>
            <a:pPr marL="342900" indent="-342900">
              <a:buFont typeface="+mj-lt"/>
              <a:buAutoNum type="arabicPeriod"/>
            </a:pPr>
            <a:r>
              <a:rPr lang="en-US" dirty="0"/>
              <a:t>What are the </a:t>
            </a:r>
            <a:r>
              <a:rPr lang="en-US" b="1" dirty="0"/>
              <a:t>most important fact</a:t>
            </a:r>
            <a:r>
              <a:rPr lang="en-US" dirty="0"/>
              <a:t>s and </a:t>
            </a:r>
            <a:r>
              <a:rPr lang="en-US" b="1" dirty="0"/>
              <a:t>relationships</a:t>
            </a:r>
            <a:r>
              <a:rPr lang="en-US" dirty="0"/>
              <a:t> that I have learned?</a:t>
            </a:r>
          </a:p>
          <a:p>
            <a:pPr marL="342900" indent="-342900">
              <a:buFont typeface="+mj-lt"/>
              <a:buAutoNum type="arabicPeriod"/>
            </a:pPr>
            <a:r>
              <a:rPr lang="en-US" dirty="0"/>
              <a:t>How would I concretely improve the </a:t>
            </a:r>
            <a:r>
              <a:rPr lang="en-US" b="1" dirty="0"/>
              <a:t>financing of projects</a:t>
            </a:r>
            <a:r>
              <a:rPr lang="en-US" dirty="0"/>
              <a:t> that promote a sustainable economy?</a:t>
            </a:r>
          </a:p>
          <a:p>
            <a:pPr marL="342900" indent="-342900">
              <a:buFont typeface="+mj-lt"/>
              <a:buAutoNum type="arabicPeriod"/>
            </a:pPr>
            <a:r>
              <a:rPr lang="en-US" dirty="0"/>
              <a:t>hat can I </a:t>
            </a:r>
            <a:r>
              <a:rPr lang="en-US" b="1" dirty="0"/>
              <a:t>personally</a:t>
            </a:r>
            <a:r>
              <a:rPr lang="en-US" dirty="0"/>
              <a:t> already </a:t>
            </a:r>
            <a:r>
              <a:rPr lang="en-US" b="1" dirty="0"/>
              <a:t>contribute </a:t>
            </a:r>
            <a:r>
              <a:rPr lang="en-US" dirty="0"/>
              <a:t>now?</a:t>
            </a:r>
          </a:p>
          <a:p>
            <a:pPr marL="342900" indent="-342900">
              <a:buFont typeface="+mj-lt"/>
              <a:buAutoNum type="arabicPeriod"/>
            </a:pPr>
            <a:endParaRPr lang="de-CH" dirty="0"/>
          </a:p>
          <a:p>
            <a:pPr marL="342900" indent="-342900">
              <a:buFont typeface="+mj-lt"/>
              <a:buAutoNum type="arabicPeriod"/>
            </a:pPr>
            <a:endParaRPr lang="de-CH" dirty="0"/>
          </a:p>
          <a:p>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8988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Appendix</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pPr marL="0" indent="0">
              <a:buNone/>
            </a:pPr>
            <a:endParaRPr lang="de-CH" dirty="0"/>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272722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EF1C-0ABA-6763-E3BE-57D69D7EF316}"/>
              </a:ext>
            </a:extLst>
          </p:cNvPr>
          <p:cNvSpPr>
            <a:spLocks noGrp="1"/>
          </p:cNvSpPr>
          <p:nvPr>
            <p:ph type="title"/>
          </p:nvPr>
        </p:nvSpPr>
        <p:spPr/>
        <p:txBody>
          <a:bodyPr/>
          <a:lstStyle/>
          <a:p>
            <a:r>
              <a:rPr lang="en-US" dirty="0"/>
              <a:t>Further sources for in-depth study on the topic</a:t>
            </a:r>
            <a:endParaRPr lang="de-CH" dirty="0"/>
          </a:p>
        </p:txBody>
      </p:sp>
      <p:sp>
        <p:nvSpPr>
          <p:cNvPr id="3" name="Text Placeholder 2">
            <a:extLst>
              <a:ext uri="{FF2B5EF4-FFF2-40B4-BE49-F238E27FC236}">
                <a16:creationId xmlns:a16="http://schemas.microsoft.com/office/drawing/2014/main" id="{D928F1B0-442E-AB32-9B83-CD3CC4815C98}"/>
              </a:ext>
            </a:extLst>
          </p:cNvPr>
          <p:cNvSpPr>
            <a:spLocks noGrp="1"/>
          </p:cNvSpPr>
          <p:nvPr>
            <p:ph type="body" sz="quarter" idx="13"/>
          </p:nvPr>
        </p:nvSpPr>
        <p:spPr/>
        <p:txBody>
          <a:bodyPr/>
          <a:lstStyle/>
          <a:p>
            <a:pPr marL="0" indent="0">
              <a:buNone/>
            </a:pPr>
            <a:r>
              <a:rPr lang="de-CH" dirty="0">
                <a:hlinkClick r:id="rId2"/>
              </a:rPr>
              <a:t>Swiss </a:t>
            </a:r>
            <a:r>
              <a:rPr lang="de-CH" dirty="0" err="1">
                <a:hlinkClick r:id="rId2"/>
              </a:rPr>
              <a:t>Sustainable</a:t>
            </a:r>
            <a:r>
              <a:rPr lang="de-CH" dirty="0">
                <a:hlinkClick r:id="rId2"/>
              </a:rPr>
              <a:t> Finance Academy</a:t>
            </a: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9BADFE2B-F38B-0366-FDA1-7E642B679E6C}"/>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A0727138-5DC3-62BE-2D52-B25AEAEFD36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26088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en-US" dirty="0"/>
              <a:t>Use of the learning module</a:t>
            </a: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
        <p:nvSpPr>
          <p:cNvPr id="11" name="Rectangle 4">
            <a:extLst>
              <a:ext uri="{FF2B5EF4-FFF2-40B4-BE49-F238E27FC236}">
                <a16:creationId xmlns:a16="http://schemas.microsoft.com/office/drawing/2014/main" id="{3DD58F5E-CF3A-E9F5-D4B7-61CD41183F3C}"/>
              </a:ext>
            </a:extLst>
          </p:cNvPr>
          <p:cNvSpPr>
            <a:spLocks noGrp="1" noChangeArrowheads="1"/>
          </p:cNvSpPr>
          <p:nvPr>
            <p:ph type="body" sz="quarter" idx="13"/>
          </p:nvPr>
        </p:nvSpPr>
        <p:spPr bwMode="auto">
          <a:xfrm>
            <a:off x="479425" y="1488770"/>
            <a:ext cx="1102092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ts val="1200"/>
              </a:spcBef>
              <a:spcAft>
                <a:spcPct val="0"/>
              </a:spcAft>
              <a:buClrTx/>
              <a:buSzTx/>
              <a:buFont typeface="Symbol" panose="05050102010706020507" pitchFamily="18" charset="2"/>
              <a:buChar char="-"/>
              <a:tabLst/>
            </a:pPr>
            <a:r>
              <a:rPr kumimoji="0" lang="de-DE" altLang="de-DE" sz="1800" b="0" i="0" u="none" strike="noStrike" cap="none" normalizeH="0" baseline="0" dirty="0" err="1">
                <a:ln>
                  <a:noFill/>
                </a:ln>
                <a:solidFill>
                  <a:schemeClr val="tx1"/>
                </a:solidFill>
                <a:effectLst/>
                <a:latin typeface="Arial" panose="020B0604020202020204" pitchFamily="34" charset="0"/>
              </a:rPr>
              <a:t>Suitable</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for</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use</a:t>
            </a:r>
            <a:r>
              <a:rPr kumimoji="0" lang="de-DE" altLang="de-DE" sz="1800" b="0" i="0" u="none" strike="noStrike" cap="none" normalizeH="0" baseline="0" dirty="0">
                <a:ln>
                  <a:noFill/>
                </a:ln>
                <a:solidFill>
                  <a:schemeClr val="tx1"/>
                </a:solidFill>
                <a:effectLst/>
                <a:latin typeface="Arial" panose="020B0604020202020204" pitchFamily="34" charset="0"/>
              </a:rPr>
              <a:t> in </a:t>
            </a:r>
            <a:r>
              <a:rPr kumimoji="0" lang="de-DE" altLang="de-DE" sz="1800" b="0" i="0" u="none" strike="noStrike" cap="none" normalizeH="0" baseline="0" dirty="0" err="1">
                <a:ln>
                  <a:noFill/>
                </a:ln>
                <a:solidFill>
                  <a:schemeClr val="tx1"/>
                </a:solidFill>
                <a:effectLst/>
                <a:latin typeface="Arial" panose="020B0604020202020204" pitchFamily="34" charset="0"/>
              </a:rPr>
              <a:t>Bachelor’s</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degree</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programmes</a:t>
            </a:r>
            <a:r>
              <a:rPr kumimoji="0" lang="de-DE" altLang="de-DE" sz="1800" b="0" i="0" u="none" strike="noStrike" cap="none" normalizeH="0" baseline="0" dirty="0">
                <a:ln>
                  <a:noFill/>
                </a:ln>
                <a:solidFill>
                  <a:schemeClr val="tx1"/>
                </a:solidFill>
                <a:effectLst/>
                <a:latin typeface="Arial" panose="020B0604020202020204" pitchFamily="34" charset="0"/>
              </a:rPr>
              <a:t> at Swiss </a:t>
            </a:r>
            <a:r>
              <a:rPr kumimoji="0" lang="de-DE" altLang="de-DE" sz="1800" b="0" i="0" u="none" strike="noStrike" cap="none" normalizeH="0" baseline="0" dirty="0" err="1">
                <a:ln>
                  <a:noFill/>
                </a:ln>
                <a:solidFill>
                  <a:schemeClr val="tx1"/>
                </a:solidFill>
                <a:effectLst/>
                <a:latin typeface="Arial" panose="020B0604020202020204" pitchFamily="34" charset="0"/>
              </a:rPr>
              <a:t>higher</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education</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institutions</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ts val="1200"/>
              </a:spcBef>
              <a:spcAft>
                <a:spcPct val="0"/>
              </a:spcAft>
              <a:buClrTx/>
              <a:buSzTx/>
              <a:buFont typeface="Symbol" panose="05050102010706020507" pitchFamily="18" charset="2"/>
              <a:buChar char="-"/>
              <a:tabLst/>
            </a:pPr>
            <a:r>
              <a:rPr kumimoji="0" lang="de-DE" altLang="de-DE" sz="1800" b="0" i="0" u="none" strike="noStrike" cap="none" normalizeH="0" baseline="0" dirty="0">
                <a:ln>
                  <a:noFill/>
                </a:ln>
                <a:solidFill>
                  <a:schemeClr val="tx1"/>
                </a:solidFill>
                <a:effectLst/>
                <a:latin typeface="Arial" panose="020B0604020202020204" pitchFamily="34" charset="0"/>
              </a:rPr>
              <a:t>Also </a:t>
            </a:r>
            <a:r>
              <a:rPr kumimoji="0" lang="de-DE" altLang="de-DE" sz="1800" b="0" i="0" u="none" strike="noStrike" cap="none" normalizeH="0" baseline="0" dirty="0" err="1">
                <a:ln>
                  <a:noFill/>
                </a:ln>
                <a:solidFill>
                  <a:schemeClr val="tx1"/>
                </a:solidFill>
                <a:effectLst/>
                <a:latin typeface="Arial" panose="020B0604020202020204" pitchFamily="34" charset="0"/>
              </a:rPr>
              <a:t>suitable</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as</a:t>
            </a:r>
            <a:r>
              <a:rPr kumimoji="0" lang="de-DE" altLang="de-DE" sz="1800" b="0" i="0" u="none" strike="noStrike" cap="none" normalizeH="0" baseline="0" dirty="0">
                <a:ln>
                  <a:noFill/>
                </a:ln>
                <a:solidFill>
                  <a:schemeClr val="tx1"/>
                </a:solidFill>
                <a:effectLst/>
                <a:latin typeface="Arial" panose="020B0604020202020204" pitchFamily="34" charset="0"/>
              </a:rPr>
              <a:t> an </a:t>
            </a:r>
            <a:r>
              <a:rPr kumimoji="0" lang="de-DE" altLang="de-DE" sz="1800" b="0" i="0" u="none" strike="noStrike" cap="none" normalizeH="0" baseline="0" dirty="0" err="1">
                <a:ln>
                  <a:noFill/>
                </a:ln>
                <a:solidFill>
                  <a:schemeClr val="tx1"/>
                </a:solidFill>
                <a:effectLst/>
                <a:latin typeface="Arial" panose="020B0604020202020204" pitchFamily="34" charset="0"/>
              </a:rPr>
              <a:t>introduction</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for</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Master’s</a:t>
            </a:r>
            <a:r>
              <a:rPr kumimoji="0" lang="de-DE" altLang="de-DE" sz="1800" b="0" i="0" u="none" strike="noStrike" cap="none" normalizeH="0" baseline="0" dirty="0">
                <a:ln>
                  <a:noFill/>
                </a:ln>
                <a:solidFill>
                  <a:schemeClr val="tx1"/>
                </a:solidFill>
                <a:effectLst/>
                <a:latin typeface="Arial" panose="020B0604020202020204" pitchFamily="34" charset="0"/>
              </a:rPr>
              <a:t> and </a:t>
            </a:r>
            <a:r>
              <a:rPr kumimoji="0" lang="de-DE" altLang="de-DE" sz="1800" b="0" i="0" u="none" strike="noStrike" cap="none" normalizeH="0" baseline="0" dirty="0" err="1">
                <a:ln>
                  <a:noFill/>
                </a:ln>
                <a:solidFill>
                  <a:schemeClr val="tx1"/>
                </a:solidFill>
                <a:effectLst/>
                <a:latin typeface="Arial" panose="020B0604020202020204" pitchFamily="34" charset="0"/>
              </a:rPr>
              <a:t>continuing</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education</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programmes</a:t>
            </a:r>
            <a:r>
              <a:rPr kumimoji="0" lang="de-DE" altLang="de-DE" sz="1800" b="0" i="0" u="none" strike="noStrike" cap="none" normalizeH="0" baseline="0" dirty="0">
                <a:ln>
                  <a:noFill/>
                </a:ln>
                <a:solidFill>
                  <a:schemeClr val="tx1"/>
                </a:solidFill>
                <a:effectLst/>
                <a:latin typeface="Arial" panose="020B0604020202020204" pitchFamily="34" charset="0"/>
              </a:rPr>
              <a:t> at Swiss </a:t>
            </a:r>
            <a:r>
              <a:rPr kumimoji="0" lang="de-DE" altLang="de-DE" sz="1800" b="0" i="0" u="none" strike="noStrike" cap="none" normalizeH="0" baseline="0" dirty="0" err="1">
                <a:ln>
                  <a:noFill/>
                </a:ln>
                <a:solidFill>
                  <a:schemeClr val="tx1"/>
                </a:solidFill>
                <a:effectLst/>
                <a:latin typeface="Arial" panose="020B0604020202020204" pitchFamily="34" charset="0"/>
              </a:rPr>
              <a:t>higher</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education</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institutions</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ts val="1200"/>
              </a:spcBef>
              <a:spcAft>
                <a:spcPct val="0"/>
              </a:spcAft>
              <a:buClrTx/>
              <a:buSzTx/>
              <a:buFont typeface="Symbol" panose="05050102010706020507" pitchFamily="18" charset="2"/>
              <a:buChar char="-"/>
              <a:tabLst/>
            </a:pPr>
            <a:r>
              <a:rPr kumimoji="0" lang="de-DE" altLang="de-DE" sz="1800" b="0" i="0" u="none" strike="noStrike" cap="none" normalizeH="0" baseline="0" dirty="0" err="1">
                <a:ln>
                  <a:noFill/>
                </a:ln>
                <a:solidFill>
                  <a:schemeClr val="tx1"/>
                </a:solidFill>
                <a:effectLst/>
                <a:latin typeface="Arial" panose="020B0604020202020204" pitchFamily="34" charset="0"/>
              </a:rPr>
              <a:t>Suitable</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for</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self-study</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can</a:t>
            </a:r>
            <a:r>
              <a:rPr kumimoji="0" lang="de-DE" altLang="de-DE" sz="1800" b="0" i="0" u="none" strike="noStrike" cap="none" normalizeH="0" baseline="0" dirty="0">
                <a:ln>
                  <a:noFill/>
                </a:ln>
                <a:solidFill>
                  <a:schemeClr val="tx1"/>
                </a:solidFill>
                <a:effectLst/>
                <a:latin typeface="Arial" panose="020B0604020202020204" pitchFamily="34" charset="0"/>
              </a:rPr>
              <a:t> also </a:t>
            </a:r>
            <a:r>
              <a:rPr kumimoji="0" lang="de-DE" altLang="de-DE" sz="1800" b="0" i="0" u="none" strike="noStrike" cap="none" normalizeH="0" baseline="0" dirty="0" err="1">
                <a:ln>
                  <a:noFill/>
                </a:ln>
                <a:solidFill>
                  <a:schemeClr val="tx1"/>
                </a:solidFill>
                <a:effectLst/>
                <a:latin typeface="Arial" panose="020B0604020202020204" pitchFamily="34" charset="0"/>
              </a:rPr>
              <a:t>be</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used</a:t>
            </a:r>
            <a:r>
              <a:rPr kumimoji="0" lang="de-DE" altLang="de-DE" sz="1800" b="0" i="0" u="none" strike="noStrike" cap="none" normalizeH="0" baseline="0" dirty="0">
                <a:ln>
                  <a:noFill/>
                </a:ln>
                <a:solidFill>
                  <a:schemeClr val="tx1"/>
                </a:solidFill>
                <a:effectLst/>
                <a:latin typeface="Arial" panose="020B0604020202020204" pitchFamily="34" charset="0"/>
              </a:rPr>
              <a:t> in face-</a:t>
            </a:r>
            <a:r>
              <a:rPr kumimoji="0" lang="de-DE" altLang="de-DE" sz="1800" b="0" i="0" u="none" strike="noStrike" cap="none" normalizeH="0" baseline="0" dirty="0" err="1">
                <a:ln>
                  <a:noFill/>
                </a:ln>
                <a:solidFill>
                  <a:schemeClr val="tx1"/>
                </a:solidFill>
                <a:effectLst/>
                <a:latin typeface="Arial" panose="020B0604020202020204" pitchFamily="34" charset="0"/>
              </a:rPr>
              <a:t>to</a:t>
            </a:r>
            <a:r>
              <a:rPr kumimoji="0" lang="de-DE" altLang="de-DE" sz="1800" b="0" i="0" u="none" strike="noStrike" cap="none" normalizeH="0" baseline="0" dirty="0">
                <a:ln>
                  <a:noFill/>
                </a:ln>
                <a:solidFill>
                  <a:schemeClr val="tx1"/>
                </a:solidFill>
                <a:effectLst/>
                <a:latin typeface="Arial" panose="020B0604020202020204" pitchFamily="34" charset="0"/>
              </a:rPr>
              <a:t>-face </a:t>
            </a:r>
            <a:r>
              <a:rPr kumimoji="0" lang="de-DE" altLang="de-DE" sz="1800" b="0" i="0" u="none" strike="noStrike" cap="none" normalizeH="0" baseline="0" dirty="0" err="1">
                <a:ln>
                  <a:noFill/>
                </a:ln>
                <a:solidFill>
                  <a:schemeClr val="tx1"/>
                </a:solidFill>
                <a:effectLst/>
                <a:latin typeface="Arial" panose="020B0604020202020204" pitchFamily="34" charset="0"/>
              </a:rPr>
              <a:t>teaching</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ts val="1200"/>
              </a:spcBef>
              <a:spcAft>
                <a:spcPct val="0"/>
              </a:spcAft>
              <a:buClrTx/>
              <a:buSzTx/>
              <a:buFont typeface="Symbol" panose="05050102010706020507" pitchFamily="18" charset="2"/>
              <a:buChar char="-"/>
              <a:tabLst/>
            </a:pPr>
            <a:r>
              <a:rPr kumimoji="0" lang="de-DE" altLang="de-DE" sz="1800" b="0" i="0" u="none" strike="noStrike" cap="none" normalizeH="0" baseline="0" dirty="0" err="1">
                <a:ln>
                  <a:noFill/>
                </a:ln>
                <a:solidFill>
                  <a:schemeClr val="tx1"/>
                </a:solidFill>
                <a:effectLst/>
                <a:latin typeface="Arial" panose="020B0604020202020204" pitchFamily="34" charset="0"/>
              </a:rPr>
              <a:t>Scope</a:t>
            </a:r>
            <a:r>
              <a:rPr kumimoji="0" lang="de-DE" altLang="de-DE" sz="1800" b="0" i="0" u="none" strike="noStrike" cap="none" normalizeH="0" baseline="0" dirty="0">
                <a:ln>
                  <a:noFill/>
                </a:ln>
                <a:solidFill>
                  <a:schemeClr val="tx1"/>
                </a:solidFill>
                <a:effectLst/>
                <a:latin typeface="Arial" panose="020B0604020202020204" pitchFamily="34" charset="0"/>
              </a:rPr>
              <a:t>: 3–4 </a:t>
            </a:r>
            <a:r>
              <a:rPr kumimoji="0" lang="de-DE" altLang="de-DE" sz="1800" b="0" i="0" u="none" strike="noStrike" cap="none" normalizeH="0" baseline="0" dirty="0" err="1">
                <a:ln>
                  <a:noFill/>
                </a:ln>
                <a:solidFill>
                  <a:schemeClr val="tx1"/>
                </a:solidFill>
                <a:effectLst/>
                <a:latin typeface="Arial" panose="020B0604020202020204" pitchFamily="34" charset="0"/>
              </a:rPr>
              <a:t>hours</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of</a:t>
            </a:r>
            <a:r>
              <a:rPr kumimoji="0" lang="de-DE" altLang="de-DE" sz="1800" b="0" i="0" u="none" strike="noStrike" cap="none" normalizeH="0" baseline="0" dirty="0">
                <a:ln>
                  <a:noFill/>
                </a:ln>
                <a:solidFill>
                  <a:schemeClr val="tx1"/>
                </a:solidFill>
                <a:effectLst/>
                <a:latin typeface="Arial" panose="020B0604020202020204" pitchFamily="34" charset="0"/>
              </a:rPr>
              <a:t> learning time, </a:t>
            </a:r>
            <a:r>
              <a:rPr kumimoji="0" lang="de-DE" altLang="de-DE" sz="1800" b="0" i="0" u="none" strike="noStrike" cap="none" normalizeH="0" baseline="0" dirty="0" err="1">
                <a:ln>
                  <a:noFill/>
                </a:ln>
                <a:solidFill>
                  <a:schemeClr val="tx1"/>
                </a:solidFill>
                <a:effectLst/>
                <a:latin typeface="Arial" panose="020B0604020202020204" pitchFamily="34" charset="0"/>
              </a:rPr>
              <a:t>with</a:t>
            </a:r>
            <a:r>
              <a:rPr kumimoji="0" lang="de-DE" altLang="de-DE" sz="1800" b="0" i="0" u="none" strike="noStrike" cap="none" normalizeH="0" baseline="0" dirty="0">
                <a:ln>
                  <a:noFill/>
                </a:ln>
                <a:solidFill>
                  <a:schemeClr val="tx1"/>
                </a:solidFill>
                <a:effectLst/>
                <a:latin typeface="Arial" panose="020B0604020202020204" pitchFamily="34" charset="0"/>
              </a:rPr>
              <a:t> an additional 3–4 </a:t>
            </a:r>
            <a:r>
              <a:rPr kumimoji="0" lang="de-DE" altLang="de-DE" sz="1800" b="0" i="0" u="none" strike="noStrike" cap="none" normalizeH="0" baseline="0" dirty="0" err="1">
                <a:ln>
                  <a:noFill/>
                </a:ln>
                <a:solidFill>
                  <a:schemeClr val="tx1"/>
                </a:solidFill>
                <a:effectLst/>
                <a:latin typeface="Arial" panose="020B0604020202020204" pitchFamily="34" charset="0"/>
              </a:rPr>
              <a:t>hours</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for</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further</a:t>
            </a:r>
            <a:r>
              <a:rPr kumimoji="0" lang="de-DE" altLang="de-DE" sz="1800" b="0" i="0" u="none" strike="noStrike" cap="none" normalizeH="0" baseline="0" dirty="0">
                <a:ln>
                  <a:noFill/>
                </a:ln>
                <a:solidFill>
                  <a:schemeClr val="tx1"/>
                </a:solidFill>
                <a:effectLst/>
                <a:latin typeface="Arial" panose="020B0604020202020204" pitchFamily="34" charset="0"/>
              </a:rPr>
              <a:t> in-</a:t>
            </a:r>
            <a:r>
              <a:rPr kumimoji="0" lang="de-DE" altLang="de-DE" sz="1800" b="0" i="0" u="none" strike="noStrike" cap="none" normalizeH="0" baseline="0" dirty="0" err="1">
                <a:ln>
                  <a:noFill/>
                </a:ln>
                <a:solidFill>
                  <a:schemeClr val="tx1"/>
                </a:solidFill>
                <a:effectLst/>
                <a:latin typeface="Arial" panose="020B0604020202020204" pitchFamily="34" charset="0"/>
              </a:rPr>
              <a:t>depth</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study</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6316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en-US" dirty="0"/>
              <a:t>NFP 73 Sustainable Economy: resource-efficient, future-oriented, innovative</a:t>
            </a:r>
            <a:endParaRPr lang="de-CH" dirty="0"/>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en-US" dirty="0"/>
              <a:t>The aim of NFP 73 is to generate scientific knowledge on a sustainable economy that uses natural resources sparingly, increases prosperity, and enhances the competitiveness of Switzerland as a business location.</a:t>
            </a:r>
          </a:p>
          <a:p>
            <a:pPr marL="0" indent="0">
              <a:buNone/>
            </a:pPr>
            <a:endParaRPr lang="en-US" dirty="0"/>
          </a:p>
          <a:p>
            <a:pPr marL="0" indent="0">
              <a:buNone/>
            </a:pPr>
            <a:r>
              <a:rPr lang="en-US" b="1" dirty="0"/>
              <a:t>Framework:</a:t>
            </a:r>
            <a:endParaRPr lang="en-US" dirty="0"/>
          </a:p>
          <a:p>
            <a:r>
              <a:rPr lang="en-US" dirty="0"/>
              <a:t>29 research projects in 9 priority areas</a:t>
            </a:r>
          </a:p>
          <a:p>
            <a:r>
              <a:rPr lang="en-US" dirty="0"/>
              <a:t>Duration: 2016–2023</a:t>
            </a:r>
          </a:p>
          <a:p>
            <a:r>
              <a:rPr lang="en-US" dirty="0"/>
              <a:t>Research period: 5 years</a:t>
            </a:r>
          </a:p>
          <a:p>
            <a:r>
              <a:rPr lang="en-US" dirty="0"/>
              <a:t>Funding volume: CHF 20,000,000</a:t>
            </a:r>
          </a:p>
          <a:p>
            <a:endParaRPr lang="en-US" dirty="0"/>
          </a:p>
          <a:p>
            <a:pPr marL="0" indent="0">
              <a:buNone/>
            </a:pPr>
            <a:r>
              <a:rPr lang="en-US" b="1" dirty="0"/>
              <a:t>Acknowledgement:</a:t>
            </a:r>
            <a:br>
              <a:rPr lang="en-US" dirty="0"/>
            </a:br>
            <a:r>
              <a:rPr lang="en-US" dirty="0"/>
              <a:t>The development of this learning module was made possible by SNSF / NFP 73.</a:t>
            </a:r>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3110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5681-F4C2-7FD1-E4FF-51DECBC63D6B}"/>
              </a:ext>
            </a:extLst>
          </p:cNvPr>
          <p:cNvSpPr>
            <a:spLocks noGrp="1"/>
          </p:cNvSpPr>
          <p:nvPr>
            <p:ph type="title"/>
          </p:nvPr>
        </p:nvSpPr>
        <p:spPr/>
        <p:txBody>
          <a:bodyPr/>
          <a:lstStyle/>
          <a:p>
            <a:r>
              <a:rPr lang="de-CH" dirty="0"/>
              <a:t>Learning </a:t>
            </a:r>
            <a:r>
              <a:rPr lang="de-CH" dirty="0" err="1"/>
              <a:t>Objectives</a:t>
            </a:r>
            <a:endParaRPr lang="en-GB" dirty="0"/>
          </a:p>
        </p:txBody>
      </p:sp>
      <p:sp>
        <p:nvSpPr>
          <p:cNvPr id="3" name="Text Placeholder 2">
            <a:extLst>
              <a:ext uri="{FF2B5EF4-FFF2-40B4-BE49-F238E27FC236}">
                <a16:creationId xmlns:a16="http://schemas.microsoft.com/office/drawing/2014/main" id="{A42501DC-F2EF-E793-E1CA-907FE6EB7E36}"/>
              </a:ext>
            </a:extLst>
          </p:cNvPr>
          <p:cNvSpPr>
            <a:spLocks noGrp="1"/>
          </p:cNvSpPr>
          <p:nvPr>
            <p:ph type="body" sz="quarter" idx="13"/>
          </p:nvPr>
        </p:nvSpPr>
        <p:spPr>
          <a:xfrm>
            <a:off x="479425" y="1520825"/>
            <a:ext cx="11233150" cy="4213225"/>
          </a:xfrm>
        </p:spPr>
        <p:txBody>
          <a:bodyPr/>
          <a:lstStyle/>
          <a:p>
            <a:pPr marL="0" indent="0">
              <a:buNone/>
            </a:pPr>
            <a:r>
              <a:rPr lang="en-US" dirty="0"/>
              <a:t>The learner …</a:t>
            </a:r>
          </a:p>
          <a:p>
            <a:pPr marL="0" indent="0">
              <a:buNone/>
            </a:pPr>
            <a:endParaRPr lang="en-US" dirty="0"/>
          </a:p>
          <a:p>
            <a:pPr>
              <a:buFont typeface="Arial" panose="020B0604020202020204" pitchFamily="34" charset="0"/>
              <a:buChar char="•"/>
            </a:pPr>
            <a:r>
              <a:rPr lang="en-US" dirty="0"/>
              <a:t>is familiar with the objectives of a sustainable financial system</a:t>
            </a:r>
          </a:p>
          <a:p>
            <a:pPr>
              <a:buFont typeface="Arial" panose="020B0604020202020204" pitchFamily="34" charset="0"/>
              <a:buChar char="•"/>
            </a:pPr>
            <a:r>
              <a:rPr lang="en-US" dirty="0"/>
              <a:t>understands the </a:t>
            </a:r>
            <a:r>
              <a:rPr lang="en-US" b="1" dirty="0"/>
              <a:t>influence of green bonds</a:t>
            </a:r>
            <a:r>
              <a:rPr lang="en-US" dirty="0"/>
              <a:t>—that is, bonds used to finance sustainable projects—on corporate investment decisions in </a:t>
            </a:r>
            <a:r>
              <a:rPr lang="en-US" dirty="0" err="1"/>
              <a:t>favour</a:t>
            </a:r>
            <a:r>
              <a:rPr lang="en-US" dirty="0"/>
              <a:t> of “green” projects</a:t>
            </a:r>
          </a:p>
          <a:p>
            <a:pPr>
              <a:buFont typeface="Arial" panose="020B0604020202020204" pitchFamily="34" charset="0"/>
              <a:buChar char="•"/>
            </a:pPr>
            <a:r>
              <a:rPr lang="en-US" dirty="0"/>
              <a:t>learns how the </a:t>
            </a:r>
            <a:r>
              <a:rPr lang="en-US" b="1" dirty="0"/>
              <a:t>environmental</a:t>
            </a:r>
            <a:r>
              <a:rPr lang="en-US" dirty="0"/>
              <a:t> and </a:t>
            </a:r>
            <a:r>
              <a:rPr lang="en-US" b="1" dirty="0"/>
              <a:t>social footprint </a:t>
            </a:r>
            <a:r>
              <a:rPr lang="en-US" dirty="0"/>
              <a:t>of </a:t>
            </a:r>
            <a:r>
              <a:rPr lang="en-US" b="1" dirty="0"/>
              <a:t>institutional investors’ portfolios can be quantified</a:t>
            </a:r>
          </a:p>
          <a:p>
            <a:pPr>
              <a:buFont typeface="Arial" panose="020B0604020202020204" pitchFamily="34" charset="0"/>
              <a:buChar char="•"/>
            </a:pPr>
            <a:r>
              <a:rPr lang="en-US" dirty="0"/>
              <a:t>understands the </a:t>
            </a:r>
            <a:r>
              <a:rPr lang="en-US" b="1" dirty="0"/>
              <a:t>relevance</a:t>
            </a:r>
            <a:r>
              <a:rPr lang="en-US" dirty="0"/>
              <a:t> of </a:t>
            </a:r>
            <a:r>
              <a:rPr lang="en-US" b="1" dirty="0"/>
              <a:t>improved access </a:t>
            </a:r>
            <a:r>
              <a:rPr lang="en-US" dirty="0"/>
              <a:t>to </a:t>
            </a:r>
            <a:r>
              <a:rPr lang="en-US" b="1" dirty="0"/>
              <a:t>finance</a:t>
            </a:r>
            <a:r>
              <a:rPr lang="en-US" dirty="0"/>
              <a:t> for </a:t>
            </a:r>
            <a:r>
              <a:rPr lang="en-US" b="1" dirty="0"/>
              <a:t>investment instruments </a:t>
            </a:r>
            <a:r>
              <a:rPr lang="en-US" dirty="0"/>
              <a:t>and institutions in the </a:t>
            </a:r>
            <a:r>
              <a:rPr lang="en-US" b="1" dirty="0"/>
              <a:t>microfinance sector,</a:t>
            </a:r>
            <a:r>
              <a:rPr lang="en-US" dirty="0"/>
              <a:t> as well as the potential introduction of a </a:t>
            </a:r>
            <a:r>
              <a:rPr lang="en-US" b="1" dirty="0"/>
              <a:t>Swiss social stock exchange</a:t>
            </a:r>
          </a:p>
          <a:p>
            <a:pPr>
              <a:buFont typeface="Arial" panose="020B0604020202020204" pitchFamily="34" charset="0"/>
              <a:buChar char="•"/>
            </a:pPr>
            <a:r>
              <a:rPr lang="en-US" dirty="0"/>
              <a:t>recognizes </a:t>
            </a:r>
            <a:r>
              <a:rPr lang="en-US" b="1" dirty="0"/>
              <a:t>how effective environmental policy</a:t>
            </a:r>
            <a:r>
              <a:rPr lang="en-US" dirty="0"/>
              <a:t> can promote investments in </a:t>
            </a:r>
            <a:r>
              <a:rPr lang="en-US" b="1" dirty="0"/>
              <a:t>clean technologies</a:t>
            </a:r>
          </a:p>
          <a:p>
            <a:pPr>
              <a:buFont typeface="Arial" panose="020B0604020202020204" pitchFamily="34" charset="0"/>
              <a:buChar char="•"/>
            </a:pPr>
            <a:r>
              <a:rPr lang="en-US" dirty="0"/>
              <a:t>learns how new financing instruments can help stimulate investment in clean technologies</a:t>
            </a:r>
          </a:p>
          <a:p>
            <a:endParaRPr lang="en-GB" dirty="0"/>
          </a:p>
        </p:txBody>
      </p:sp>
      <p:sp>
        <p:nvSpPr>
          <p:cNvPr id="4" name="Slide Number Placeholder 3">
            <a:extLst>
              <a:ext uri="{FF2B5EF4-FFF2-40B4-BE49-F238E27FC236}">
                <a16:creationId xmlns:a16="http://schemas.microsoft.com/office/drawing/2014/main" id="{F6631A52-3585-11C2-50D4-8B3DFAEFB857}"/>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E87CE312-85C7-5E40-FBFF-9569A8ED973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429250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a:xfrm>
            <a:off x="479425" y="1606033"/>
            <a:ext cx="11233150" cy="4213225"/>
          </a:xfrm>
        </p:spPr>
        <p:txBody>
          <a:bodyPr/>
          <a:lstStyle/>
          <a:p>
            <a:pPr marL="0" indent="0">
              <a:buNone/>
            </a:pPr>
            <a:r>
              <a:rPr lang="en-US" dirty="0"/>
              <a:t>Please try to answer the following questions based on your prior knowledge and experience. Ideally, discuss your answers with a fellow student or colleague:</a:t>
            </a:r>
            <a:br>
              <a:rPr lang="en-US" dirty="0"/>
            </a:br>
            <a:endParaRPr lang="en-US" dirty="0"/>
          </a:p>
          <a:p>
            <a:pPr marL="342900" indent="-342900">
              <a:lnSpc>
                <a:spcPct val="100000"/>
              </a:lnSpc>
              <a:spcAft>
                <a:spcPts val="600"/>
              </a:spcAft>
              <a:buFont typeface="+mj-lt"/>
              <a:buAutoNum type="arabicPeriod"/>
            </a:pPr>
            <a:r>
              <a:rPr lang="en-US" dirty="0"/>
              <a:t>What does this </a:t>
            </a:r>
            <a:r>
              <a:rPr lang="en-US" b="1" dirty="0"/>
              <a:t>topic </a:t>
            </a:r>
            <a:r>
              <a:rPr lang="en-US" dirty="0"/>
              <a:t>have to do with </a:t>
            </a:r>
            <a:r>
              <a:rPr lang="en-US" b="1" dirty="0"/>
              <a:t>me and my environment?</a:t>
            </a:r>
          </a:p>
          <a:p>
            <a:pPr marL="342900" indent="-342900">
              <a:lnSpc>
                <a:spcPct val="100000"/>
              </a:lnSpc>
              <a:spcAft>
                <a:spcPts val="600"/>
              </a:spcAft>
              <a:buFont typeface="+mj-lt"/>
              <a:buAutoNum type="arabicPeriod"/>
            </a:pPr>
            <a:r>
              <a:rPr lang="en-US" dirty="0"/>
              <a:t>What role might </a:t>
            </a:r>
            <a:r>
              <a:rPr lang="en-US" b="1" dirty="0"/>
              <a:t>financing</a:t>
            </a:r>
            <a:r>
              <a:rPr lang="en-US" dirty="0"/>
              <a:t> play in the </a:t>
            </a:r>
            <a:r>
              <a:rPr lang="en-US" b="1" dirty="0"/>
              <a:t>transition </a:t>
            </a:r>
            <a:r>
              <a:rPr lang="en-US" dirty="0"/>
              <a:t>to a sustainable economy?</a:t>
            </a:r>
          </a:p>
          <a:p>
            <a:pPr marL="342900" indent="-342900">
              <a:lnSpc>
                <a:spcPct val="100000"/>
              </a:lnSpc>
              <a:spcAft>
                <a:spcPts val="600"/>
              </a:spcAft>
              <a:buFont typeface="+mj-lt"/>
              <a:buAutoNum type="arabicPeriod"/>
            </a:pPr>
            <a:r>
              <a:rPr lang="en-US" dirty="0"/>
              <a:t>How can </a:t>
            </a:r>
            <a:r>
              <a:rPr lang="en-US" b="1" dirty="0"/>
              <a:t>investment decisions </a:t>
            </a:r>
            <a:r>
              <a:rPr lang="en-US" dirty="0"/>
              <a:t>influence the development of a sustainable economy?</a:t>
            </a:r>
          </a:p>
          <a:p>
            <a:pPr marL="342900" indent="-342900">
              <a:lnSpc>
                <a:spcPct val="100000"/>
              </a:lnSpc>
              <a:spcAft>
                <a:spcPts val="600"/>
              </a:spcAft>
              <a:buFont typeface="+mj-lt"/>
              <a:buAutoNum type="arabicPeriod"/>
            </a:pPr>
            <a:r>
              <a:rPr lang="en-US" dirty="0"/>
              <a:t>What factors could </a:t>
            </a:r>
            <a:r>
              <a:rPr lang="en-US" b="1" dirty="0"/>
              <a:t>influence </a:t>
            </a:r>
            <a:r>
              <a:rPr lang="en-US" dirty="0"/>
              <a:t>investment decisions?</a:t>
            </a:r>
          </a:p>
          <a:p>
            <a:pPr marL="0" indent="0">
              <a:lnSpc>
                <a:spcPct val="100000"/>
              </a:lnSpc>
              <a:spcAft>
                <a:spcPts val="600"/>
              </a:spcAft>
              <a:buNone/>
            </a:pPr>
            <a:endParaRPr lang="en-US" dirty="0"/>
          </a:p>
          <a:p>
            <a:pPr>
              <a:lnSpc>
                <a:spcPct val="100000"/>
              </a:lnSpc>
              <a:spcAft>
                <a:spcPts val="1200"/>
              </a:spcAft>
              <a:buFont typeface="Wingdings" panose="05000000000000000000" pitchFamily="2" charset="2"/>
              <a:buChar char="Ø"/>
            </a:pPr>
            <a:r>
              <a:rPr lang="en-US" dirty="0"/>
              <a:t>Which </a:t>
            </a:r>
            <a:r>
              <a:rPr lang="en-US" b="1" dirty="0"/>
              <a:t>Sustainable Development Goals </a:t>
            </a:r>
            <a:r>
              <a:rPr lang="en-US" dirty="0"/>
              <a:t>are </a:t>
            </a:r>
            <a:r>
              <a:rPr lang="en-US" b="1" dirty="0"/>
              <a:t>particularly relevant</a:t>
            </a:r>
            <a:r>
              <a:rPr lang="en-US" dirty="0"/>
              <a:t>, and which ones are they?</a:t>
            </a:r>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2016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en-US" dirty="0"/>
              <a:t>Links to the United Nations Sustainable Development Goals</a:t>
            </a:r>
            <a:endParaRPr lang="de-CH"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cxnSp>
        <p:nvCxnSpPr>
          <p:cNvPr id="10" name="Straight Connector 9">
            <a:extLst>
              <a:ext uri="{FF2B5EF4-FFF2-40B4-BE49-F238E27FC236}">
                <a16:creationId xmlns:a16="http://schemas.microsoft.com/office/drawing/2014/main" id="{4E2B2DC3-DE45-BC32-D48B-B4BDE24B28A1}"/>
              </a:ext>
            </a:extLst>
          </p:cNvPr>
          <p:cNvCxnSpPr>
            <a:cxnSpLocks/>
          </p:cNvCxnSpPr>
          <p:nvPr/>
        </p:nvCxnSpPr>
        <p:spPr>
          <a:xfrm flipV="1">
            <a:off x="5835401" y="1935102"/>
            <a:ext cx="1070224" cy="979548"/>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86DF93C-5D6D-31F9-CCBE-1FA4A03A51E1}"/>
              </a:ext>
            </a:extLst>
          </p:cNvPr>
          <p:cNvCxnSpPr>
            <a:cxnSpLocks/>
          </p:cNvCxnSpPr>
          <p:nvPr/>
        </p:nvCxnSpPr>
        <p:spPr>
          <a:xfrm flipV="1">
            <a:off x="6409057" y="3552404"/>
            <a:ext cx="1375235" cy="2026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B47CA30-1A0E-518E-99E4-FC8E9C01F6BB}"/>
              </a:ext>
            </a:extLst>
          </p:cNvPr>
          <p:cNvCxnSpPr>
            <a:cxnSpLocks/>
          </p:cNvCxnSpPr>
          <p:nvPr/>
        </p:nvCxnSpPr>
        <p:spPr>
          <a:xfrm>
            <a:off x="5835401" y="4250967"/>
            <a:ext cx="1070224" cy="107192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EA807FB-115D-19E9-8F9E-5CE8F5F82F2A}"/>
              </a:ext>
            </a:extLst>
          </p:cNvPr>
          <p:cNvCxnSpPr>
            <a:cxnSpLocks/>
          </p:cNvCxnSpPr>
          <p:nvPr/>
        </p:nvCxnSpPr>
        <p:spPr>
          <a:xfrm>
            <a:off x="3480069" y="3629101"/>
            <a:ext cx="1438468"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0F0AF57-3E26-C8EA-EF06-FDE9B4C9B3D9}"/>
              </a:ext>
            </a:extLst>
          </p:cNvPr>
          <p:cNvCxnSpPr/>
          <p:nvPr/>
        </p:nvCxnSpPr>
        <p:spPr>
          <a:xfrm>
            <a:off x="4324350" y="2039694"/>
            <a:ext cx="1066800" cy="87495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2B6EB26-1152-324B-C56C-E8EAF295590E}"/>
              </a:ext>
            </a:extLst>
          </p:cNvPr>
          <p:cNvCxnSpPr/>
          <p:nvPr/>
        </p:nvCxnSpPr>
        <p:spPr>
          <a:xfrm flipV="1">
            <a:off x="4381500" y="4250967"/>
            <a:ext cx="1019175" cy="107192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A8C65C-1DEA-8292-7CC5-E89349398C29}"/>
              </a:ext>
            </a:extLst>
          </p:cNvPr>
          <p:cNvCxnSpPr>
            <a:cxnSpLocks/>
          </p:cNvCxnSpPr>
          <p:nvPr/>
        </p:nvCxnSpPr>
        <p:spPr>
          <a:xfrm>
            <a:off x="5675202" y="4370702"/>
            <a:ext cx="0" cy="832454"/>
          </a:xfrm>
          <a:prstGeom prst="line">
            <a:avLst/>
          </a:prstGeom>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9DCF0629-4A72-9D89-7251-C1714011F712}"/>
              </a:ext>
            </a:extLst>
          </p:cNvPr>
          <p:cNvSpPr/>
          <p:nvPr/>
        </p:nvSpPr>
        <p:spPr>
          <a:xfrm>
            <a:off x="4814912" y="3068782"/>
            <a:ext cx="1650886"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Box 19">
            <a:extLst>
              <a:ext uri="{FF2B5EF4-FFF2-40B4-BE49-F238E27FC236}">
                <a16:creationId xmlns:a16="http://schemas.microsoft.com/office/drawing/2014/main" id="{7BDC7EB7-E01E-032A-6E25-510F05683192}"/>
              </a:ext>
            </a:extLst>
          </p:cNvPr>
          <p:cNvSpPr txBox="1"/>
          <p:nvPr/>
        </p:nvSpPr>
        <p:spPr>
          <a:xfrm>
            <a:off x="4968481" y="3279609"/>
            <a:ext cx="1351280" cy="634276"/>
          </a:xfrm>
          <a:prstGeom prst="rect">
            <a:avLst/>
          </a:prstGeom>
          <a:noFill/>
        </p:spPr>
        <p:txBody>
          <a:bodyPr wrap="square" lIns="0" tIns="0" rIns="0" bIns="0" rtlCol="0">
            <a:spAutoFit/>
          </a:bodyPr>
          <a:lstStyle/>
          <a:p>
            <a:pPr algn="l">
              <a:lnSpc>
                <a:spcPct val="120000"/>
              </a:lnSpc>
            </a:pPr>
            <a:r>
              <a:rPr lang="de-CH" dirty="0" err="1"/>
              <a:t>Sustainable</a:t>
            </a:r>
            <a:r>
              <a:rPr lang="de-CH" dirty="0"/>
              <a:t> Finance</a:t>
            </a:r>
          </a:p>
        </p:txBody>
      </p:sp>
      <p:pic>
        <p:nvPicPr>
          <p:cNvPr id="21" name="Picture 2" descr="Goal 8 | Department of Economic and Social Affairs">
            <a:extLst>
              <a:ext uri="{FF2B5EF4-FFF2-40B4-BE49-F238E27FC236}">
                <a16:creationId xmlns:a16="http://schemas.microsoft.com/office/drawing/2014/main" id="{7B441D47-60D4-7872-D36A-8D2BA4796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2162" y="2953490"/>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ustainable Development Goal 9 - Wikipedia">
            <a:extLst>
              <a:ext uri="{FF2B5EF4-FFF2-40B4-BE49-F238E27FC236}">
                <a16:creationId xmlns:a16="http://schemas.microsoft.com/office/drawing/2014/main" id="{7E3F7A16-1184-BCBF-4650-05A61A353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347" y="1334140"/>
            <a:ext cx="1004437" cy="10044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SDG 12 – Responsible Consumption And Production – Tourism for SDGs">
            <a:extLst>
              <a:ext uri="{FF2B5EF4-FFF2-40B4-BE49-F238E27FC236}">
                <a16:creationId xmlns:a16="http://schemas.microsoft.com/office/drawing/2014/main" id="{190D5AB4-5A3D-FEC5-45F6-5B6E7327B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804" y="4788925"/>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Goal 15: Life on land">
            <a:extLst>
              <a:ext uri="{FF2B5EF4-FFF2-40B4-BE49-F238E27FC236}">
                <a16:creationId xmlns:a16="http://schemas.microsoft.com/office/drawing/2014/main" id="{611D8D8E-38E9-3ED6-A8BE-0E087CDF3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5050" y="3040851"/>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stainable Development Goal 13 - Wikipedia">
            <a:extLst>
              <a:ext uri="{FF2B5EF4-FFF2-40B4-BE49-F238E27FC236}">
                <a16:creationId xmlns:a16="http://schemas.microsoft.com/office/drawing/2014/main" id="{8DA3679E-AE6A-6309-EE96-10E2C35475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4494" y="1343768"/>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DG 14 - Plattform Agenda 2030">
            <a:extLst>
              <a:ext uri="{FF2B5EF4-FFF2-40B4-BE49-F238E27FC236}">
                <a16:creationId xmlns:a16="http://schemas.microsoft.com/office/drawing/2014/main" id="{02C43343-46FA-B6F8-0FF5-493C94775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4414" y="4917466"/>
            <a:ext cx="1012559" cy="10125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15012B1-DAC9-0746-18D9-618D66FA5D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3254" y="5517816"/>
            <a:ext cx="1043895" cy="104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err="1"/>
              <a:t>Overview</a:t>
            </a:r>
            <a:r>
              <a:rPr lang="de-CH" dirty="0"/>
              <a:t> </a:t>
            </a:r>
            <a:r>
              <a:rPr lang="de-CH" dirty="0" err="1"/>
              <a:t>of</a:t>
            </a:r>
            <a:r>
              <a:rPr lang="de-CH" dirty="0"/>
              <a:t> Research Projects</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a:xfrm>
            <a:off x="479425" y="1808164"/>
            <a:ext cx="5160930" cy="4213224"/>
          </a:xfrm>
        </p:spPr>
        <p:txBody>
          <a:bodyPr/>
          <a:lstStyle/>
          <a:p>
            <a:pPr marL="0" indent="0">
              <a:buNone/>
            </a:pPr>
            <a:r>
              <a:rPr lang="en-US" dirty="0"/>
              <a:t>In this focus area, </a:t>
            </a:r>
            <a:r>
              <a:rPr lang="en-US" u="sng" dirty="0"/>
              <a:t>there were two research projects:</a:t>
            </a:r>
          </a:p>
          <a:p>
            <a:r>
              <a:rPr lang="en-US" b="1" dirty="0"/>
              <a:t>Financing</a:t>
            </a:r>
            <a:r>
              <a:rPr lang="en-US" dirty="0"/>
              <a:t> of </a:t>
            </a:r>
            <a:r>
              <a:rPr lang="en-US" b="1" dirty="0"/>
              <a:t>cleantech</a:t>
            </a:r>
          </a:p>
          <a:p>
            <a:r>
              <a:rPr lang="en-US" b="1" dirty="0"/>
              <a:t>Sustainable finance</a:t>
            </a:r>
          </a:p>
          <a:p>
            <a:endParaRPr lang="de-CH" dirty="0"/>
          </a:p>
          <a:p>
            <a:endParaRPr lang="de-CH" dirty="0"/>
          </a:p>
          <a:p>
            <a:endParaRPr lang="de-CH" dirty="0"/>
          </a:p>
          <a:p>
            <a:endParaRPr lang="de-CH" dirty="0"/>
          </a:p>
          <a:p>
            <a:endParaRPr lang="de-CH" dirty="0"/>
          </a:p>
          <a:p>
            <a:endParaRPr lang="de-CH" dirty="0"/>
          </a:p>
          <a:p>
            <a:endParaRPr lang="de-CH" dirty="0"/>
          </a:p>
          <a:p>
            <a:r>
              <a:rPr lang="de-CH" sz="1400" dirty="0">
                <a:hlinkClick r:id="rId2"/>
              </a:rPr>
              <a:t>https://nfp73.ch/en/projects/sustainable-finance</a:t>
            </a:r>
            <a:r>
              <a:rPr lang="de-CH" sz="1400" dirty="0"/>
              <a:t> </a:t>
            </a:r>
          </a:p>
          <a:p>
            <a:endParaRPr lang="de-CH" dirty="0"/>
          </a:p>
          <a:p>
            <a:pPr marL="0" indent="0">
              <a:buNone/>
            </a:pPr>
            <a:endParaRPr lang="de-CH" sz="1400" dirty="0"/>
          </a:p>
          <a:p>
            <a:endParaRPr lang="de-CH" dirty="0"/>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dirty="0"/>
              <a:t>NFP 73 – </a:t>
            </a:r>
            <a:r>
              <a:rPr lang="de-CH" dirty="0" err="1"/>
              <a:t>Sustainable</a:t>
            </a:r>
            <a:r>
              <a:rPr lang="de-CH" dirty="0"/>
              <a:t> Economy </a:t>
            </a:r>
          </a:p>
        </p:txBody>
      </p:sp>
      <p:pic>
        <p:nvPicPr>
          <p:cNvPr id="7" name="Picture 6" descr="A hand putting a coin into a pile of coins&#10;&#10;AI-generated content may be incorrect.">
            <a:extLst>
              <a:ext uri="{FF2B5EF4-FFF2-40B4-BE49-F238E27FC236}">
                <a16:creationId xmlns:a16="http://schemas.microsoft.com/office/drawing/2014/main" id="{02ECADDF-191D-A810-4C8B-9A8110982528}"/>
              </a:ext>
            </a:extLst>
          </p:cNvPr>
          <p:cNvPicPr>
            <a:picLocks noChangeAspect="1"/>
          </p:cNvPicPr>
          <p:nvPr/>
        </p:nvPicPr>
        <p:blipFill>
          <a:blip r:embed="rId3">
            <a:extLst>
              <a:ext uri="{28A0092B-C50C-407E-A947-70E740481C1C}">
                <a14:useLocalDpi xmlns:a14="http://schemas.microsoft.com/office/drawing/2010/main" val="0"/>
              </a:ext>
            </a:extLst>
          </a:blip>
          <a:srcRect t="6819" r="-2" b="21528"/>
          <a:stretch/>
        </p:blipFill>
        <p:spPr>
          <a:xfrm>
            <a:off x="5832478" y="1808164"/>
            <a:ext cx="5880097" cy="4213224"/>
          </a:xfrm>
          <a:prstGeom prst="rect">
            <a:avLst/>
          </a:prstGeom>
          <a:noFill/>
        </p:spPr>
      </p:pic>
    </p:spTree>
    <p:extLst>
      <p:ext uri="{BB962C8B-B14F-4D97-AF65-F5344CB8AC3E}">
        <p14:creationId xmlns:p14="http://schemas.microsoft.com/office/powerpoint/2010/main" val="74118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a:xfrm>
            <a:off x="479425" y="476250"/>
            <a:ext cx="11233150" cy="1044575"/>
          </a:xfrm>
        </p:spPr>
        <p:txBody>
          <a:bodyPr anchor="t">
            <a:normAutofit/>
          </a:bodyPr>
          <a:lstStyle/>
          <a:p>
            <a:r>
              <a:rPr lang="de-CH" dirty="0" err="1"/>
              <a:t>Sustainable</a:t>
            </a:r>
            <a:r>
              <a:rPr lang="de-CH" dirty="0"/>
              <a:t> Finance</a:t>
            </a:r>
          </a:p>
        </p:txBody>
      </p:sp>
      <p:sp>
        <p:nvSpPr>
          <p:cNvPr id="3" name="Text Placeholder 2">
            <a:extLst>
              <a:ext uri="{FF2B5EF4-FFF2-40B4-BE49-F238E27FC236}">
                <a16:creationId xmlns:a16="http://schemas.microsoft.com/office/drawing/2014/main" id="{37939B4E-1234-5505-851F-88275D08CEEC}"/>
              </a:ext>
            </a:extLst>
          </p:cNvPr>
          <p:cNvSpPr>
            <a:spLocks noGrp="1"/>
          </p:cNvSpPr>
          <p:nvPr>
            <p:ph type="body" sz="quarter" idx="13"/>
          </p:nvPr>
        </p:nvSpPr>
        <p:spPr>
          <a:xfrm>
            <a:off x="479425" y="1808163"/>
            <a:ext cx="11168878" cy="4413961"/>
          </a:xfrm>
        </p:spPr>
        <p:txBody>
          <a:bodyPr>
            <a:normAutofit/>
          </a:bodyPr>
          <a:lstStyle/>
          <a:p>
            <a:pPr marL="0" indent="0" algn="just">
              <a:buNone/>
            </a:pPr>
            <a:r>
              <a:rPr lang="de-CH" dirty="0"/>
              <a:t>«</a:t>
            </a:r>
            <a:r>
              <a:rPr lang="en-US" dirty="0"/>
              <a:t>In this project, we examine the </a:t>
            </a:r>
            <a:r>
              <a:rPr lang="en-US" b="1" dirty="0"/>
              <a:t>influence of green bonds</a:t>
            </a:r>
            <a:r>
              <a:rPr lang="en-US" dirty="0"/>
              <a:t>—that is, bonds used to invest in sustainable projects—on companies’ investment decisions in favor of ‘green’ projects. In addition, we quantify the </a:t>
            </a:r>
            <a:r>
              <a:rPr lang="en-US" b="1" dirty="0"/>
              <a:t>environmental</a:t>
            </a:r>
            <a:r>
              <a:rPr lang="en-US" dirty="0"/>
              <a:t> and </a:t>
            </a:r>
            <a:r>
              <a:rPr lang="en-US" b="1" dirty="0"/>
              <a:t>social footprint </a:t>
            </a:r>
            <a:r>
              <a:rPr lang="en-US" dirty="0"/>
              <a:t>of </a:t>
            </a:r>
            <a:r>
              <a:rPr lang="en-US" b="1" dirty="0"/>
              <a:t>institutional investors’ portfolios</a:t>
            </a:r>
            <a:r>
              <a:rPr lang="en-US" dirty="0"/>
              <a:t> and investigate whether they actually </a:t>
            </a:r>
            <a:r>
              <a:rPr lang="en-US" b="1" dirty="0"/>
              <a:t>invest responsibly </a:t>
            </a:r>
            <a:r>
              <a:rPr lang="en-US" dirty="0"/>
              <a:t>when they claim to do so. The focus is on opportunities for improved access to finance for </a:t>
            </a:r>
            <a:r>
              <a:rPr lang="en-US" b="1" dirty="0"/>
              <a:t>investment instruments </a:t>
            </a:r>
            <a:r>
              <a:rPr lang="en-US" dirty="0"/>
              <a:t>and institutions in the </a:t>
            </a:r>
            <a:r>
              <a:rPr lang="en-US" b="1" dirty="0"/>
              <a:t>microfinance sector</a:t>
            </a:r>
            <a:r>
              <a:rPr lang="en-US" dirty="0"/>
              <a:t>, as well as on the possible introduction of a Swiss social stock exchange.</a:t>
            </a:r>
            <a:r>
              <a:rPr lang="de-CH" dirty="0"/>
              <a:t>»</a:t>
            </a:r>
          </a:p>
          <a:p>
            <a:pPr marL="0" indent="0" algn="r">
              <a:spcAft>
                <a:spcPts val="600"/>
              </a:spcAft>
              <a:buNone/>
            </a:pPr>
            <a:endParaRPr lang="de-CH" b="0" i="0" dirty="0">
              <a:effectLst/>
            </a:endParaRPr>
          </a:p>
          <a:p>
            <a:pPr marL="0" indent="0" algn="r">
              <a:spcAft>
                <a:spcPts val="600"/>
              </a:spcAft>
              <a:buNone/>
            </a:pPr>
            <a:r>
              <a:rPr lang="de-CH" b="0" i="0" dirty="0">
                <a:effectLst/>
              </a:rPr>
              <a:t>Prof. Dr. Jean-Charles </a:t>
            </a:r>
            <a:r>
              <a:rPr lang="de-CH" b="0" i="0" dirty="0" err="1">
                <a:effectLst/>
              </a:rPr>
              <a:t>Rochet</a:t>
            </a:r>
            <a:r>
              <a:rPr lang="de-CH" dirty="0"/>
              <a:t>, Project Manager, </a:t>
            </a:r>
          </a:p>
          <a:p>
            <a:pPr marL="0" indent="0" algn="r">
              <a:spcAft>
                <a:spcPts val="600"/>
              </a:spcAft>
              <a:buNone/>
            </a:pPr>
            <a:r>
              <a:rPr lang="de-CH" dirty="0" err="1"/>
              <a:t>Sustainable</a:t>
            </a:r>
            <a:r>
              <a:rPr lang="de-CH" dirty="0"/>
              <a:t> Finance</a:t>
            </a:r>
            <a:endParaRPr lang="de-CH" b="0" i="0" dirty="0">
              <a:effectLst/>
            </a:endParaRPr>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7</a:t>
            </a:fld>
            <a:endParaRPr lang="de-CH"/>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spTree>
    <p:extLst>
      <p:ext uri="{BB962C8B-B14F-4D97-AF65-F5344CB8AC3E}">
        <p14:creationId xmlns:p14="http://schemas.microsoft.com/office/powerpoint/2010/main" val="370873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A460-F3C2-75E6-E32F-971075315FE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C970F3E-8FFF-6DA4-3C00-C0BCD35FD48A}"/>
              </a:ext>
            </a:extLst>
          </p:cNvPr>
          <p:cNvGraphicFramePr>
            <a:graphicFrameLocks noChangeAspect="1"/>
          </p:cNvGraphicFramePr>
          <p:nvPr>
            <p:custDataLst>
              <p:tags r:id="rId1"/>
            </p:custDataLst>
            <p:extLst>
              <p:ext uri="{D42A27DB-BD31-4B8C-83A1-F6EECF244321}">
                <p14:modId xmlns:p14="http://schemas.microsoft.com/office/powerpoint/2010/main" val="28570100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C970F3E-8FFF-6DA4-3C00-C0BCD35FD48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335DC8-3D6F-2CA1-203A-F032A3D58F75}"/>
              </a:ext>
            </a:extLst>
          </p:cNvPr>
          <p:cNvSpPr>
            <a:spLocks noGrp="1"/>
          </p:cNvSpPr>
          <p:nvPr>
            <p:ph type="title"/>
          </p:nvPr>
        </p:nvSpPr>
        <p:spPr/>
        <p:txBody>
          <a:bodyPr vert="horz"/>
          <a:lstStyle/>
          <a:p>
            <a:r>
              <a:rPr lang="de-CH" dirty="0" err="1"/>
              <a:t>Sustainable</a:t>
            </a:r>
            <a:r>
              <a:rPr lang="de-CH" dirty="0"/>
              <a:t> Finance – </a:t>
            </a:r>
            <a:r>
              <a:rPr lang="de-CH" dirty="0" err="1"/>
              <a:t>Assignments</a:t>
            </a:r>
            <a:endParaRPr lang="de-CH" dirty="0"/>
          </a:p>
        </p:txBody>
      </p:sp>
      <p:sp>
        <p:nvSpPr>
          <p:cNvPr id="3" name="Text Placeholder 2">
            <a:extLst>
              <a:ext uri="{FF2B5EF4-FFF2-40B4-BE49-F238E27FC236}">
                <a16:creationId xmlns:a16="http://schemas.microsoft.com/office/drawing/2014/main" id="{A01B6199-B5B5-1E4A-0F3A-0BF76F54E718}"/>
              </a:ext>
            </a:extLst>
          </p:cNvPr>
          <p:cNvSpPr>
            <a:spLocks noGrp="1"/>
          </p:cNvSpPr>
          <p:nvPr>
            <p:ph type="body" sz="quarter" idx="13"/>
          </p:nvPr>
        </p:nvSpPr>
        <p:spPr/>
        <p:txBody>
          <a:bodyPr/>
          <a:lstStyle/>
          <a:p>
            <a:pPr marL="342900" marR="0" lvl="0" indent="-342900" fontAlgn="base">
              <a:lnSpc>
                <a:spcPct val="100000"/>
              </a:lnSpc>
              <a:spcAft>
                <a:spcPts val="1200"/>
              </a:spcAft>
              <a:buClrTx/>
              <a:buSzTx/>
              <a:buFont typeface="+mj-lt"/>
              <a:buAutoNum type="arabicPeriod"/>
              <a:tabLst/>
            </a:pPr>
            <a:r>
              <a:rPr lang="de-DE" altLang="de-DE" dirty="0" err="1"/>
              <a:t>What</a:t>
            </a:r>
            <a:r>
              <a:rPr lang="de-DE" altLang="de-DE" dirty="0"/>
              <a:t> </a:t>
            </a:r>
            <a:r>
              <a:rPr lang="de-DE" altLang="de-DE" dirty="0" err="1"/>
              <a:t>role</a:t>
            </a:r>
            <a:r>
              <a:rPr lang="de-DE" altLang="de-DE" dirty="0"/>
              <a:t> </a:t>
            </a:r>
            <a:r>
              <a:rPr lang="de-DE" altLang="de-DE" dirty="0" err="1"/>
              <a:t>can</a:t>
            </a:r>
            <a:r>
              <a:rPr lang="de-DE" altLang="de-DE" dirty="0"/>
              <a:t> </a:t>
            </a:r>
            <a:r>
              <a:rPr lang="de-DE" altLang="de-DE" b="1" dirty="0" err="1"/>
              <a:t>certifications</a:t>
            </a:r>
            <a:r>
              <a:rPr lang="de-DE" altLang="de-DE" dirty="0"/>
              <a:t> </a:t>
            </a:r>
            <a:r>
              <a:rPr lang="de-DE" altLang="de-DE" dirty="0" err="1"/>
              <a:t>play</a:t>
            </a:r>
            <a:r>
              <a:rPr lang="de-DE" altLang="de-DE" dirty="0"/>
              <a:t> and </a:t>
            </a:r>
            <a:r>
              <a:rPr lang="de-DE" altLang="de-DE" dirty="0" err="1"/>
              <a:t>how</a:t>
            </a:r>
            <a:r>
              <a:rPr lang="de-DE" altLang="de-DE" dirty="0"/>
              <a:t> do </a:t>
            </a:r>
            <a:r>
              <a:rPr lang="de-DE" altLang="de-DE" dirty="0" err="1"/>
              <a:t>they</a:t>
            </a:r>
            <a:r>
              <a:rPr lang="de-DE" altLang="de-DE" dirty="0"/>
              <a:t> </a:t>
            </a:r>
            <a:r>
              <a:rPr lang="de-DE" altLang="de-DE" dirty="0" err="1"/>
              <a:t>work</a:t>
            </a:r>
            <a:r>
              <a:rPr lang="de-DE" altLang="de-DE" dirty="0"/>
              <a:t>?</a:t>
            </a:r>
          </a:p>
          <a:p>
            <a:pPr marL="342900" marR="0" lvl="0" indent="-342900" fontAlgn="base">
              <a:lnSpc>
                <a:spcPct val="100000"/>
              </a:lnSpc>
              <a:spcAft>
                <a:spcPts val="1200"/>
              </a:spcAft>
              <a:buClrTx/>
              <a:buSzTx/>
              <a:buFont typeface="+mj-lt"/>
              <a:buAutoNum type="arabicPeriod"/>
              <a:tabLst/>
            </a:pPr>
            <a:r>
              <a:rPr lang="de-DE" altLang="de-DE" dirty="0" err="1"/>
              <a:t>How</a:t>
            </a:r>
            <a:r>
              <a:rPr lang="de-DE" altLang="de-DE" dirty="0"/>
              <a:t> do </a:t>
            </a:r>
            <a:r>
              <a:rPr lang="de-DE" altLang="de-DE" b="1" dirty="0"/>
              <a:t>ESG </a:t>
            </a:r>
            <a:r>
              <a:rPr lang="de-DE" altLang="de-DE" b="1" dirty="0" err="1"/>
              <a:t>ratings</a:t>
            </a:r>
            <a:r>
              <a:rPr lang="de-DE" altLang="de-DE" b="1" dirty="0"/>
              <a:t> </a:t>
            </a:r>
            <a:r>
              <a:rPr lang="de-DE" altLang="de-DE" dirty="0" err="1"/>
              <a:t>operate</a:t>
            </a:r>
            <a:r>
              <a:rPr lang="de-DE" altLang="de-DE" dirty="0"/>
              <a:t> and </a:t>
            </a:r>
            <a:r>
              <a:rPr lang="de-DE" altLang="de-DE" dirty="0" err="1"/>
              <a:t>what</a:t>
            </a:r>
            <a:r>
              <a:rPr lang="de-DE" altLang="de-DE" dirty="0"/>
              <a:t> </a:t>
            </a:r>
            <a:r>
              <a:rPr lang="de-DE" altLang="de-DE" dirty="0" err="1"/>
              <a:t>are</a:t>
            </a:r>
            <a:r>
              <a:rPr lang="de-DE" altLang="de-DE" dirty="0"/>
              <a:t> </a:t>
            </a:r>
            <a:r>
              <a:rPr lang="de-DE" altLang="de-DE" dirty="0" err="1"/>
              <a:t>their</a:t>
            </a:r>
            <a:r>
              <a:rPr lang="de-DE" altLang="de-DE" dirty="0"/>
              <a:t> </a:t>
            </a:r>
            <a:r>
              <a:rPr lang="de-DE" altLang="de-DE" b="1" dirty="0" err="1"/>
              <a:t>shortcomings</a:t>
            </a:r>
            <a:r>
              <a:rPr lang="de-DE" altLang="de-DE" dirty="0"/>
              <a:t>?</a:t>
            </a:r>
          </a:p>
          <a:p>
            <a:pPr marL="342900" marR="0" lvl="0" indent="-342900" fontAlgn="base">
              <a:lnSpc>
                <a:spcPct val="100000"/>
              </a:lnSpc>
              <a:spcAft>
                <a:spcPts val="1200"/>
              </a:spcAft>
              <a:buClrTx/>
              <a:buSzTx/>
              <a:buFont typeface="+mj-lt"/>
              <a:buAutoNum type="arabicPeriod"/>
              <a:tabLst/>
            </a:pPr>
            <a:r>
              <a:rPr lang="de-DE" altLang="de-DE" dirty="0" err="1"/>
              <a:t>Which</a:t>
            </a:r>
            <a:r>
              <a:rPr lang="de-DE" altLang="de-DE" dirty="0"/>
              <a:t> </a:t>
            </a:r>
            <a:r>
              <a:rPr lang="de-DE" altLang="de-DE" dirty="0" err="1"/>
              <a:t>approaches</a:t>
            </a:r>
            <a:r>
              <a:rPr lang="de-DE" altLang="de-DE" dirty="0"/>
              <a:t> </a:t>
            </a:r>
            <a:r>
              <a:rPr lang="de-DE" altLang="de-DE" dirty="0" err="1"/>
              <a:t>can</a:t>
            </a:r>
            <a:r>
              <a:rPr lang="de-DE" altLang="de-DE" dirty="0"/>
              <a:t> </a:t>
            </a:r>
            <a:r>
              <a:rPr lang="de-DE" altLang="de-DE" dirty="0" err="1"/>
              <a:t>make</a:t>
            </a:r>
            <a:r>
              <a:rPr lang="de-DE" altLang="de-DE" dirty="0"/>
              <a:t> </a:t>
            </a:r>
            <a:r>
              <a:rPr lang="de-DE" altLang="de-DE" b="1" dirty="0" err="1"/>
              <a:t>microfinance</a:t>
            </a:r>
            <a:r>
              <a:rPr lang="de-DE" altLang="de-DE" b="1" dirty="0"/>
              <a:t> </a:t>
            </a:r>
            <a:r>
              <a:rPr lang="de-DE" altLang="de-DE" dirty="0" err="1"/>
              <a:t>work</a:t>
            </a:r>
            <a:r>
              <a:rPr lang="de-DE" altLang="de-DE" dirty="0"/>
              <a:t> (e.g. </a:t>
            </a:r>
            <a:r>
              <a:rPr lang="de-DE" altLang="de-DE" dirty="0" err="1"/>
              <a:t>for</a:t>
            </a:r>
            <a:r>
              <a:rPr lang="de-DE" altLang="de-DE" dirty="0"/>
              <a:t> off-</a:t>
            </a:r>
            <a:r>
              <a:rPr lang="de-DE" altLang="de-DE" dirty="0" err="1"/>
              <a:t>grid</a:t>
            </a:r>
            <a:r>
              <a:rPr lang="de-DE" altLang="de-DE" dirty="0"/>
              <a:t> </a:t>
            </a:r>
            <a:r>
              <a:rPr lang="de-DE" altLang="de-DE" dirty="0" err="1"/>
              <a:t>home</a:t>
            </a:r>
            <a:r>
              <a:rPr lang="de-DE" altLang="de-DE" dirty="0"/>
              <a:t> solar </a:t>
            </a:r>
            <a:r>
              <a:rPr lang="de-DE" altLang="de-DE" dirty="0" err="1"/>
              <a:t>systems</a:t>
            </a:r>
            <a:r>
              <a:rPr lang="de-DE" altLang="de-DE" dirty="0"/>
              <a:t>)?</a:t>
            </a:r>
          </a:p>
          <a:p>
            <a:pPr marL="342900" marR="0" lvl="0" indent="-342900" fontAlgn="base">
              <a:lnSpc>
                <a:spcPct val="100000"/>
              </a:lnSpc>
              <a:spcAft>
                <a:spcPts val="1200"/>
              </a:spcAft>
              <a:buClrTx/>
              <a:buSzTx/>
              <a:buFont typeface="+mj-lt"/>
              <a:buAutoNum type="arabicPeriod"/>
              <a:tabLst/>
            </a:pPr>
            <a:r>
              <a:rPr lang="de-DE" altLang="de-DE" dirty="0" err="1"/>
              <a:t>How</a:t>
            </a:r>
            <a:r>
              <a:rPr lang="de-DE" altLang="de-DE" dirty="0"/>
              <a:t> </a:t>
            </a:r>
            <a:r>
              <a:rPr lang="de-DE" altLang="de-DE" dirty="0" err="1"/>
              <a:t>can</a:t>
            </a:r>
            <a:r>
              <a:rPr lang="de-DE" altLang="de-DE" dirty="0"/>
              <a:t> </a:t>
            </a:r>
            <a:r>
              <a:rPr lang="de-DE" altLang="de-DE" dirty="0" err="1"/>
              <a:t>the</a:t>
            </a:r>
            <a:r>
              <a:rPr lang="de-DE" altLang="de-DE" dirty="0"/>
              <a:t> </a:t>
            </a:r>
            <a:r>
              <a:rPr lang="de-DE" altLang="de-DE" dirty="0" err="1"/>
              <a:t>concept</a:t>
            </a:r>
            <a:r>
              <a:rPr lang="de-DE" altLang="de-DE" dirty="0"/>
              <a:t> </a:t>
            </a:r>
            <a:r>
              <a:rPr lang="de-DE" altLang="de-DE" dirty="0" err="1"/>
              <a:t>of</a:t>
            </a:r>
            <a:r>
              <a:rPr lang="de-DE" altLang="de-DE" dirty="0"/>
              <a:t> a </a:t>
            </a:r>
            <a:r>
              <a:rPr lang="de-DE" altLang="de-DE" b="1" dirty="0"/>
              <a:t>Swiss social stock </a:t>
            </a:r>
            <a:r>
              <a:rPr lang="de-DE" altLang="de-DE" b="1" dirty="0" err="1"/>
              <a:t>exchange</a:t>
            </a:r>
            <a:r>
              <a:rPr lang="de-DE" altLang="de-DE" b="1" dirty="0"/>
              <a:t> </a:t>
            </a:r>
            <a:r>
              <a:rPr lang="de-DE" altLang="de-DE" dirty="0" err="1"/>
              <a:t>be</a:t>
            </a:r>
            <a:r>
              <a:rPr lang="de-DE" altLang="de-DE" dirty="0"/>
              <a:t> </a:t>
            </a:r>
            <a:r>
              <a:rPr lang="de-DE" altLang="de-DE" dirty="0" err="1"/>
              <a:t>assessed</a:t>
            </a:r>
            <a:r>
              <a:rPr lang="de-DE" altLang="de-DE" dirty="0"/>
              <a:t>?</a:t>
            </a:r>
          </a:p>
          <a:p>
            <a:pPr marL="0" indent="0">
              <a:lnSpc>
                <a:spcPct val="100000"/>
              </a:lnSpc>
              <a:spcAft>
                <a:spcPts val="1200"/>
              </a:spcAft>
              <a:buNone/>
            </a:pPr>
            <a:endParaRPr lang="de-CH" b="0" i="0" dirty="0">
              <a:effectLst/>
            </a:endParaRPr>
          </a:p>
          <a:p>
            <a:pPr marL="0" indent="0">
              <a:buNone/>
            </a:pPr>
            <a:endParaRPr lang="de-CH" dirty="0"/>
          </a:p>
          <a:p>
            <a:pPr marL="0" indent="0">
              <a:buNone/>
            </a:pPr>
            <a:endParaRPr lang="de-CH" b="0" i="0" dirty="0">
              <a:effectLst/>
            </a:endParaRPr>
          </a:p>
          <a:p>
            <a:pPr marL="0" indent="0">
              <a:buNone/>
            </a:pPr>
            <a:endParaRPr lang="de-CH" b="0" i="0" dirty="0">
              <a:effectLst/>
            </a:endParaRPr>
          </a:p>
          <a:p>
            <a:pPr marL="0" indent="0">
              <a:buNone/>
            </a:pPr>
            <a:endParaRPr lang="de-CH" dirty="0"/>
          </a:p>
          <a:p>
            <a:pPr marL="0" indent="0">
              <a:buNone/>
            </a:pPr>
            <a:r>
              <a:rPr lang="de-CH" dirty="0"/>
              <a:t>Sources </a:t>
            </a:r>
            <a:r>
              <a:rPr lang="de-CH" dirty="0" err="1"/>
              <a:t>of</a:t>
            </a:r>
            <a:r>
              <a:rPr lang="de-CH" dirty="0"/>
              <a:t> </a:t>
            </a:r>
            <a:r>
              <a:rPr lang="de-CH" dirty="0" err="1"/>
              <a:t>knowledge</a:t>
            </a:r>
            <a:r>
              <a:rPr lang="de-CH" dirty="0"/>
              <a:t>:</a:t>
            </a:r>
            <a:br>
              <a:rPr lang="de-CH" dirty="0"/>
            </a:br>
            <a:r>
              <a:rPr lang="en-US" dirty="0">
                <a:hlinkClick r:id="rId5"/>
              </a:rPr>
              <a:t>New Approaches to Sustainable Finance (Lecture, </a:t>
            </a:r>
            <a:r>
              <a:rPr lang="en-US" dirty="0" err="1">
                <a:hlinkClick r:id="rId5"/>
              </a:rPr>
              <a:t>englisch</a:t>
            </a:r>
            <a:r>
              <a:rPr lang="en-US" dirty="0">
                <a:hlinkClick r:id="rId5"/>
              </a:rPr>
              <a:t>, 7:08)</a:t>
            </a: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75566D1A-64F5-A428-F324-06E2B8595590}"/>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Footer Placeholder 4">
            <a:extLst>
              <a:ext uri="{FF2B5EF4-FFF2-40B4-BE49-F238E27FC236}">
                <a16:creationId xmlns:a16="http://schemas.microsoft.com/office/drawing/2014/main" id="{E79C4BD9-CBE9-F59B-4183-9EE737B2E3D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5527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6E80E25-905B-2E40-BF54-777506082E0A}"/>
              </a:ext>
            </a:extLst>
          </p:cNvPr>
          <p:cNvGraphicFramePr>
            <a:graphicFrameLocks noChangeAspect="1"/>
          </p:cNvGraphicFramePr>
          <p:nvPr>
            <p:custDataLst>
              <p:tags r:id="rId1"/>
            </p:custDataLst>
            <p:extLst>
              <p:ext uri="{D42A27DB-BD31-4B8C-83A1-F6EECF244321}">
                <p14:modId xmlns:p14="http://schemas.microsoft.com/office/powerpoint/2010/main" val="18013869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06E80E25-905B-2E40-BF54-777506082E0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4AE235-6D77-1EEB-A70A-34D6169C6582}"/>
              </a:ext>
            </a:extLst>
          </p:cNvPr>
          <p:cNvSpPr>
            <a:spLocks noGrp="1"/>
          </p:cNvSpPr>
          <p:nvPr>
            <p:ph type="title"/>
          </p:nvPr>
        </p:nvSpPr>
        <p:spPr/>
        <p:txBody>
          <a:bodyPr vert="horz"/>
          <a:lstStyle/>
          <a:p>
            <a:r>
              <a:rPr lang="de-CH" dirty="0" err="1"/>
              <a:t>Sustainable</a:t>
            </a:r>
            <a:r>
              <a:rPr lang="de-CH" dirty="0"/>
              <a:t> Finance – Background</a:t>
            </a:r>
          </a:p>
        </p:txBody>
      </p:sp>
      <p:sp>
        <p:nvSpPr>
          <p:cNvPr id="3" name="Slide Number Placeholder 2">
            <a:extLst>
              <a:ext uri="{FF2B5EF4-FFF2-40B4-BE49-F238E27FC236}">
                <a16:creationId xmlns:a16="http://schemas.microsoft.com/office/drawing/2014/main" id="{AEF22B93-6D2C-2BBF-0280-157EFEBE150A}"/>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4" name="Text Placeholder 3">
            <a:extLst>
              <a:ext uri="{FF2B5EF4-FFF2-40B4-BE49-F238E27FC236}">
                <a16:creationId xmlns:a16="http://schemas.microsoft.com/office/drawing/2014/main" id="{CB5D7776-2A25-2153-0B52-83267254398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2AF09A54-4E62-5808-D82D-AD9E529A70ED}"/>
              </a:ext>
            </a:extLst>
          </p:cNvPr>
          <p:cNvSpPr>
            <a:spLocks noGrp="1"/>
          </p:cNvSpPr>
          <p:nvPr>
            <p:ph type="body" sz="quarter" idx="13"/>
          </p:nvPr>
        </p:nvSpPr>
        <p:spPr/>
        <p:txBody>
          <a:bodyPr/>
          <a:lstStyle/>
          <a:p>
            <a:r>
              <a:rPr lang="en-US" b="1" dirty="0"/>
              <a:t>Knowledge</a:t>
            </a:r>
            <a:r>
              <a:rPr lang="en-US" dirty="0"/>
              <a:t> of sustainable finance has </a:t>
            </a:r>
            <a:r>
              <a:rPr lang="en-US" b="1" dirty="0"/>
              <a:t>steadily increased </a:t>
            </a:r>
            <a:r>
              <a:rPr lang="en-US" dirty="0"/>
              <a:t>over recent decades. However, mainstream </a:t>
            </a:r>
            <a:r>
              <a:rPr lang="en-US" b="1" dirty="0"/>
              <a:t>economic literature </a:t>
            </a:r>
            <a:r>
              <a:rPr lang="en-US" dirty="0"/>
              <a:t>continues to be dominated by the view that </a:t>
            </a:r>
            <a:r>
              <a:rPr lang="en-US" b="1" dirty="0"/>
              <a:t>companies </a:t>
            </a:r>
            <a:r>
              <a:rPr lang="en-US" dirty="0"/>
              <a:t>are </a:t>
            </a:r>
            <a:r>
              <a:rPr lang="en-US" b="1" dirty="0"/>
              <a:t>focused solely</a:t>
            </a:r>
            <a:r>
              <a:rPr lang="en-US" dirty="0"/>
              <a:t> on </a:t>
            </a:r>
            <a:r>
              <a:rPr lang="en-US" b="1" dirty="0"/>
              <a:t>profit maximization </a:t>
            </a:r>
            <a:r>
              <a:rPr lang="en-US" dirty="0"/>
              <a:t>and </a:t>
            </a:r>
            <a:r>
              <a:rPr lang="en-US" b="1" dirty="0"/>
              <a:t>pay little attention </a:t>
            </a:r>
            <a:r>
              <a:rPr lang="en-US" dirty="0"/>
              <a:t>to ESG aspects (environmental, social, and governance). Accordingly, the influence of </a:t>
            </a:r>
            <a:r>
              <a:rPr lang="en-US" b="1" dirty="0"/>
              <a:t>institutional investors </a:t>
            </a:r>
            <a:r>
              <a:rPr lang="en-US" dirty="0"/>
              <a:t>such as </a:t>
            </a:r>
            <a:r>
              <a:rPr lang="en-US" b="1" dirty="0"/>
              <a:t>banks </a:t>
            </a:r>
            <a:r>
              <a:rPr lang="en-US" dirty="0"/>
              <a:t>and </a:t>
            </a:r>
            <a:r>
              <a:rPr lang="en-US" b="1" dirty="0"/>
              <a:t>pension funds </a:t>
            </a:r>
            <a:r>
              <a:rPr lang="en-US" dirty="0"/>
              <a:t>on </a:t>
            </a:r>
            <a:r>
              <a:rPr lang="en-US" b="1" dirty="0"/>
              <a:t>ESG</a:t>
            </a:r>
            <a:r>
              <a:rPr lang="en-US" dirty="0"/>
              <a:t> issues has so far been </a:t>
            </a:r>
            <a:r>
              <a:rPr lang="en-US" b="1" dirty="0"/>
              <a:t>insufficiently researched</a:t>
            </a:r>
            <a:r>
              <a:rPr lang="en-US" dirty="0"/>
              <a:t>. To support the financing of </a:t>
            </a:r>
            <a:r>
              <a:rPr lang="en-US" b="1" dirty="0"/>
              <a:t>microfinance initiatives</a:t>
            </a:r>
            <a:r>
              <a:rPr lang="en-US" dirty="0"/>
              <a:t>, the </a:t>
            </a:r>
            <a:r>
              <a:rPr lang="en-US" b="1" dirty="0"/>
              <a:t>establishment of a Swiss</a:t>
            </a:r>
            <a:r>
              <a:rPr lang="en-US" dirty="0"/>
              <a:t> </a:t>
            </a:r>
            <a:r>
              <a:rPr lang="en-US" b="1" dirty="0"/>
              <a:t>social stock exchange</a:t>
            </a:r>
            <a:r>
              <a:rPr lang="en-US" dirty="0"/>
              <a:t> would be desirable.</a:t>
            </a:r>
          </a:p>
          <a:p>
            <a:endParaRPr lang="de-CH" dirty="0"/>
          </a:p>
        </p:txBody>
      </p:sp>
      <p:sp>
        <p:nvSpPr>
          <p:cNvPr id="6" name="Text Placeholder 5">
            <a:extLst>
              <a:ext uri="{FF2B5EF4-FFF2-40B4-BE49-F238E27FC236}">
                <a16:creationId xmlns:a16="http://schemas.microsoft.com/office/drawing/2014/main" id="{CF6D7BE5-06BC-403B-18B3-39AEBC7C5692}"/>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6956C340-5B85-D66B-A528-15B680C409E9}"/>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3" name="object 5">
            <a:extLst>
              <a:ext uri="{FF2B5EF4-FFF2-40B4-BE49-F238E27FC236}">
                <a16:creationId xmlns:a16="http://schemas.microsoft.com/office/drawing/2014/main" id="{BCD7D609-46CC-6C65-968B-B23515B21011}"/>
              </a:ext>
            </a:extLst>
          </p:cNvPr>
          <p:cNvPicPr>
            <a:picLocks noGrp="1"/>
          </p:cNvPicPr>
          <p:nvPr>
            <p:ph type="pic" sz="quarter" idx="16"/>
          </p:nvPr>
        </p:nvPicPr>
        <p:blipFill>
          <a:blip r:embed="rId5" cstate="print"/>
          <a:srcRect l="22658" r="22658"/>
          <a:stretch>
            <a:fillRect/>
          </a:stretch>
        </p:blipFill>
        <p:spPr>
          <a:prstGeom prst="rect">
            <a:avLst/>
          </a:prstGeom>
        </p:spPr>
      </p:pic>
    </p:spTree>
    <p:extLst>
      <p:ext uri="{BB962C8B-B14F-4D97-AF65-F5344CB8AC3E}">
        <p14:creationId xmlns:p14="http://schemas.microsoft.com/office/powerpoint/2010/main" val="2437163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A66F1D-A320-4135-A5A1-3FB2B20DFA1B}">
  <ds:schemaRefs>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b29bbfd8-b7a5-4cdd-94f7-16e12e21a51b"/>
    <ds:schemaRef ds:uri="a7cc7ebd-2fa7-4938-8178-e67a6f6112bd"/>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3.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19C1BB8-243C-4CA7-95D4-9119225620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0</TotalTime>
  <Words>2027</Words>
  <Application>Microsoft Office PowerPoint</Application>
  <PresentationFormat>Widescreen</PresentationFormat>
  <Paragraphs>188</Paragraphs>
  <Slides>24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Symbol</vt:lpstr>
      <vt:lpstr>Times</vt:lpstr>
      <vt:lpstr>Wingdings</vt:lpstr>
      <vt:lpstr>SNF</vt:lpstr>
      <vt:lpstr>think-cell Slide</vt:lpstr>
      <vt:lpstr>Sustainable Finance</vt:lpstr>
      <vt:lpstr>Focus Sustainable Finance</vt:lpstr>
      <vt:lpstr>Learning Objectives</vt:lpstr>
      <vt:lpstr>Introductory Questions</vt:lpstr>
      <vt:lpstr>Links to the United Nations Sustainable Development Goals</vt:lpstr>
      <vt:lpstr>Overview of Research Projects</vt:lpstr>
      <vt:lpstr>Sustainable Finance</vt:lpstr>
      <vt:lpstr>Sustainable Finance – Assignments</vt:lpstr>
      <vt:lpstr>Sustainable Finance – Background</vt:lpstr>
      <vt:lpstr>Sustainable Finance – Aim</vt:lpstr>
      <vt:lpstr>Sustainable Finance – Results I</vt:lpstr>
      <vt:lpstr>Sustainable Finance– Results II</vt:lpstr>
      <vt:lpstr>Sustainable Finance– Results III</vt:lpstr>
      <vt:lpstr>Sustainable Finance– Results IV</vt:lpstr>
      <vt:lpstr>Financing of Cleantech</vt:lpstr>
      <vt:lpstr>Financing of Cleantech – Assignments</vt:lpstr>
      <vt:lpstr>Financing of Cleantech – Background</vt:lpstr>
      <vt:lpstr>Financing of Cleantech – Aim</vt:lpstr>
      <vt:lpstr>Financing of Cleantech – Results</vt:lpstr>
      <vt:lpstr>Final Discussion</vt:lpstr>
      <vt:lpstr>Appendix</vt:lpstr>
      <vt:lpstr>Further sources for in-depth study on the topic</vt:lpstr>
      <vt:lpstr>Use of the learning module</vt:lpstr>
      <vt:lpstr>NFP 73 Sustainable Economy: resource-efficient, future-oriented, innovative</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Mascha Theiler</cp:lastModifiedBy>
  <cp:revision>59</cp:revision>
  <dcterms:created xsi:type="dcterms:W3CDTF">2022-05-16T14:25:03Z</dcterms:created>
  <dcterms:modified xsi:type="dcterms:W3CDTF">2026-02-16T12:48:45Z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