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25"/>
  </p:notesMasterIdLst>
  <p:handoutMasterIdLst>
    <p:handoutMasterId r:id="rId26"/>
  </p:handoutMasterIdLst>
  <p:sldIdLst>
    <p:sldId id="141169004" r:id="rId6"/>
    <p:sldId id="141169013" r:id="rId7"/>
    <p:sldId id="141169018" r:id="rId8"/>
    <p:sldId id="141169016" r:id="rId9"/>
    <p:sldId id="141169015" r:id="rId10"/>
    <p:sldId id="141169021" r:id="rId11"/>
    <p:sldId id="141169020" r:id="rId12"/>
    <p:sldId id="141169014" r:id="rId13"/>
    <p:sldId id="141169011" r:id="rId14"/>
    <p:sldId id="141169006" r:id="rId15"/>
    <p:sldId id="141169010" r:id="rId16"/>
    <p:sldId id="141169024" r:id="rId17"/>
    <p:sldId id="141169023" r:id="rId18"/>
    <p:sldId id="141169022" r:id="rId19"/>
    <p:sldId id="141169027" r:id="rId20"/>
    <p:sldId id="141169025" r:id="rId21"/>
    <p:sldId id="141169009" r:id="rId22"/>
    <p:sldId id="141169008" r:id="rId23"/>
    <p:sldId id="141169005" r:id="rId2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4C34E0F-5620-2344-A365-E694004D8CCE}">
          <p14:sldIdLst>
            <p14:sldId id="141169004"/>
            <p14:sldId id="141169013"/>
            <p14:sldId id="141169018"/>
            <p14:sldId id="141169016"/>
            <p14:sldId id="141169015"/>
            <p14:sldId id="141169021"/>
            <p14:sldId id="141169020"/>
            <p14:sldId id="141169014"/>
            <p14:sldId id="141169011"/>
            <p14:sldId id="141169006"/>
            <p14:sldId id="141169010"/>
            <p14:sldId id="141169024"/>
            <p14:sldId id="141169023"/>
            <p14:sldId id="141169022"/>
            <p14:sldId id="141169027"/>
            <p14:sldId id="141169025"/>
            <p14:sldId id="141169009"/>
            <p14:sldId id="141169008"/>
            <p14:sldId id="141169005"/>
          </p14:sldIdLst>
        </p14:section>
      </p14:sectionLst>
    </p:ext>
    <p:ext uri="{EFAFB233-063F-42B5-8137-9DF3F51BA10A}">
      <p15:sldGuideLst xmlns:p15="http://schemas.microsoft.com/office/powerpoint/2012/main">
        <p15:guide id="1" pos="1708" userDrawn="1">
          <p15:clr>
            <a:srgbClr val="A4A3A4"/>
          </p15:clr>
        </p15:guide>
        <p15:guide id="2" pos="3182" userDrawn="1">
          <p15:clr>
            <a:srgbClr val="A4A3A4"/>
          </p15:clr>
        </p15:guide>
        <p15:guide id="3" orient="horz" pos="981" userDrawn="1">
          <p15:clr>
            <a:srgbClr val="A4A3A4"/>
          </p15:clr>
        </p15:guide>
        <p15:guide id="4" orient="horz" pos="2260" userDrawn="1">
          <p15:clr>
            <a:srgbClr val="A4A3A4"/>
          </p15:clr>
        </p15:guide>
        <p15:guide id="5" pos="45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F300D11-36B5-258B-A884-1073F6859F11}" name="Barbara Dubach" initials="BD" userId="32373b33cffe7206" providerId="Windows Live"/>
  <p188:author id="{DCB7373E-AFE0-E820-D9EB-9DA30B06C78E}" name="Leyser Nadine" initials="LN" userId="S::nadine.leyser@snf.ch::f10963a5-12d4-45c6-9a96-68d3d8539308" providerId="AD"/>
  <p188:author id="{19A721F4-CE75-1D19-47F6-1D75910D8890}" name="Sille Irina" initials="SI" userId="S::irina.sille@snf.ch::b88aecf6-1619-4b14-ab4e-dd41418da89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B645"/>
    <a:srgbClr val="4AA32C"/>
    <a:srgbClr val="D28D0C"/>
    <a:srgbClr val="EC640F"/>
    <a:srgbClr val="F59C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A20E951-F767-40FB-8981-BDCADE0C3650}">
  <a:tblStyle styleId="{CA20E951-F767-40FB-8981-BDCADE0C3650}" styleName="SNF">
    <a:wholeTbl>
      <a:tcTxStyle>
        <a:fontRef idx="minor">
          <a:prstClr val="black"/>
        </a:fontRef>
        <a:srgbClr val="000000"/>
      </a:tcTxStyle>
      <a:tcStyle>
        <a:tcBdr>
          <a:left>
            <a:ln w="0" cmpd="sng">
              <a:solidFill>
                <a:srgbClr val="000000"/>
              </a:solidFill>
            </a:ln>
          </a:left>
          <a:right>
            <a:ln w="0" cmpd="sng">
              <a:solidFill>
                <a:srgbClr val="000000"/>
              </a:solidFill>
            </a:ln>
          </a:right>
          <a:top>
            <a:ln w="6350" cmpd="sng">
              <a:solidFill>
                <a:srgbClr val="000000"/>
              </a:solidFill>
            </a:ln>
          </a:top>
          <a:bottom>
            <a:ln w="6350" cmpd="sng">
              <a:solidFill>
                <a:srgbClr val="000000"/>
              </a:solidFill>
            </a:ln>
          </a:bottom>
          <a:insideH>
            <a:ln w="6350" cmpd="sng">
              <a:solidFill>
                <a:srgbClr val="000000"/>
              </a:solidFill>
            </a:ln>
          </a:insideH>
          <a:insideV>
            <a:ln w="0" cmpd="sng">
              <a:solidFill>
                <a:srgbClr val="000000"/>
              </a:solidFill>
            </a:ln>
          </a:insideV>
        </a:tcBdr>
        <a:fill>
          <a:solidFill>
            <a:srgbClr val="FFFFFF"/>
          </a:solidFill>
        </a:fill>
      </a:tcStyle>
    </a:wholeTbl>
    <a:lastCol>
      <a:tcTxStyle i="off">
        <a:fontRef idx="minor"/>
        <a:srgbClr val="000000"/>
      </a:tcTxStyle>
      <a:tcStyle>
        <a:tcBdr/>
        <a:fill>
          <a:solidFill>
            <a:srgbClr val="FFFFFF"/>
          </a:solidFill>
        </a:fill>
      </a:tcStyle>
    </a:lastCol>
    <a:firstCol>
      <a:tcTxStyle i="off">
        <a:fontRef idx="major"/>
        <a:srgbClr val="000000"/>
      </a:tcTxStyle>
      <a:tcStyle>
        <a:tcBdr/>
        <a:fill>
          <a:solidFill>
            <a:srgbClr val="FFFFFF"/>
          </a:solidFill>
        </a:fill>
      </a:tcStyle>
    </a:firstCol>
    <a:lastRow>
      <a:tcTxStyle b="on">
        <a:fontRef idx="major"/>
        <a:srgbClr val="FFFFFF"/>
      </a:tcTxStyle>
      <a:tcStyle>
        <a:tcBdr>
          <a:top>
            <a:ln w="6350" cmpd="sng">
              <a:solidFill>
                <a:srgbClr val="FFFFFF"/>
              </a:solidFill>
            </a:ln>
          </a:top>
          <a:bottom>
            <a:ln w="6350" cmpd="sng">
              <a:solidFill>
                <a:srgbClr val="FFFFFF"/>
              </a:solidFill>
            </a:ln>
          </a:bottom>
        </a:tcBdr>
        <a:fill>
          <a:solidFill>
            <a:srgbClr val="C95B40"/>
          </a:solidFill>
        </a:fill>
      </a:tcStyle>
    </a:lastRow>
    <a:firstRow>
      <a:tcTxStyle b="on">
        <a:fontRef idx="major"/>
        <a:srgbClr val="000000"/>
      </a:tcTxStyle>
      <a:tcStyle>
        <a:tcBdr/>
        <a:fill>
          <a:solidFill>
            <a:srgbClr val="FFFFFF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897" autoAdjust="0"/>
    <p:restoredTop sz="97020" autoAdjust="0"/>
  </p:normalViewPr>
  <p:slideViewPr>
    <p:cSldViewPr snapToGrid="0" snapToObjects="1" showGuides="1">
      <p:cViewPr>
        <p:scale>
          <a:sx n="136" d="100"/>
          <a:sy n="136" d="100"/>
        </p:scale>
        <p:origin x="664" y="608"/>
      </p:cViewPr>
      <p:guideLst>
        <p:guide pos="1708"/>
        <p:guide pos="3182"/>
        <p:guide orient="horz" pos="981"/>
        <p:guide orient="horz" pos="2260"/>
        <p:guide pos="45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8" d="100"/>
        <a:sy n="148" d="100"/>
      </p:scale>
      <p:origin x="0" y="0"/>
    </p:cViewPr>
  </p:sorterViewPr>
  <p:notesViewPr>
    <p:cSldViewPr snapToGrid="0" snapToObjects="1" showGuides="1">
      <p:cViewPr varScale="1">
        <p:scale>
          <a:sx n="121" d="100"/>
          <a:sy n="121" d="100"/>
        </p:scale>
        <p:origin x="493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8/10/relationships/authors" Target="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18F80DD3-3AFC-4A79-B4BA-AC8BC786A0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06667C3-EB4D-41BF-81F4-5C90FD1CCD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816B2-DD47-47F9-8CDC-EC5DE92FEBEB}" type="datetimeFigureOut">
              <a:rPr lang="de-CH" smtClean="0"/>
              <a:t>05.08.25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CB3D608-8DF0-405C-B2A5-084DA3CBD7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2B68E44-6084-4107-82FA-1E38D2E6F4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7BDEF-C530-4797-A24D-7BA3E89B931C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2960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9FFCD-56F8-4FC8-BEF7-F28ED122B41A}" type="datetimeFigureOut">
              <a:rPr lang="de-CH" smtClean="0"/>
              <a:t>05.08.25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86079-095A-4E71-BEF6-8608F5E06A29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41429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1B52517-356E-4AD2-838B-A362D8748B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996" y="6027010"/>
            <a:ext cx="2514606" cy="569977"/>
          </a:xfrm>
          <a:prstGeom prst="rect">
            <a:avLst/>
          </a:prstGeom>
        </p:spPr>
      </p:pic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92300BBC-5B32-4FE4-94DA-4FF018B107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542288"/>
            <a:ext cx="6094651" cy="3276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1CDF1A5-2E10-435E-AB39-1E5712B2840F}"/>
              </a:ext>
            </a:extLst>
          </p:cNvPr>
          <p:cNvSpPr>
            <a:spLocks noGrp="1"/>
          </p:cNvSpPr>
          <p:nvPr>
            <p:ph type="ctrTitle"/>
          </p:nvPr>
        </p:nvSpPr>
        <p:spPr bwMode="black">
          <a:xfrm>
            <a:off x="1308099" y="3810066"/>
            <a:ext cx="10404475" cy="1110823"/>
          </a:xfrm>
        </p:spPr>
        <p:txBody>
          <a:bodyPr anchor="b"/>
          <a:lstStyle>
            <a:lvl1pPr algn="l">
              <a:lnSpc>
                <a:spcPct val="105000"/>
              </a:lnSpc>
              <a:defRPr sz="3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2934516-FF07-4404-A282-FDD97413BA6B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6095999" y="4988212"/>
            <a:ext cx="5616575" cy="987400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CH" dirty="0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0F25D463-A601-4691-98CE-523CA6F6C4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1308098" y="4988212"/>
            <a:ext cx="4571589" cy="987400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CH" dirty="0"/>
              <a:t>Name, Datum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CED6A25-F066-4E23-AE85-BC02EEE44F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77149" y="556236"/>
            <a:ext cx="3435672" cy="64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858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824" userDrawn="1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Text 2sp dunkelblau">
    <p:bg>
      <p:bgPr>
        <a:solidFill>
          <a:srgbClr val="042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36972-5B78-4D45-B17C-8D7BB76A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50B95C8-A3D7-4986-B9AA-7D64F5AF54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1808163"/>
            <a:ext cx="5400675" cy="42132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D6B1742-4D1F-47FF-9A10-80FDD20EF6C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B35E508E-E5DE-4F61-8FB9-DFC4286D07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11900" y="1808163"/>
            <a:ext cx="5400675" cy="42132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1395E2B-B96C-491F-B2A5-60462DADA5B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CH"/>
              <a:t>NFP 73 – Nachhaltige Wirtschaft</a:t>
            </a:r>
            <a:endParaRPr lang="de-CH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8711D34-EF57-4AC8-B9DF-4DB7BB930C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479425" y="6338112"/>
            <a:ext cx="849632" cy="2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90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04" userDrawn="1">
          <p15:clr>
            <a:srgbClr val="F26B43"/>
          </p15:clr>
        </p15:guide>
        <p15:guide id="2" pos="3976" userDrawn="1">
          <p15:clr>
            <a:srgbClr val="F26B43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Text 3sp dunkelblau">
    <p:bg>
      <p:bgPr>
        <a:solidFill>
          <a:srgbClr val="042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36972-5B78-4D45-B17C-8D7BB76A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50B95C8-A3D7-4986-B9AA-7D64F5AF54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1808163"/>
            <a:ext cx="3455988" cy="42132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D6B1742-4D1F-47FF-9A10-80FDD20EF6C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B35E508E-E5DE-4F61-8FB9-DFC4286D07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67213" y="1808163"/>
            <a:ext cx="3455988" cy="42132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E139E40F-E323-4104-824E-8A6657E137E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5001" y="1808163"/>
            <a:ext cx="3455988" cy="42132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1DB498D-4098-4521-B062-56D2A2C1AD7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CH"/>
              <a:t>NFP 73 – Nachhaltige Wirtschaft</a:t>
            </a:r>
            <a:endParaRPr lang="de-CH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F7B9A34-EA56-4469-B2A6-D27AC0BFB8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425" y="6338112"/>
            <a:ext cx="849632" cy="2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14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9" userDrawn="1">
          <p15:clr>
            <a:srgbClr val="F26B43"/>
          </p15:clr>
        </p15:guide>
        <p15:guide id="2" pos="2751" userDrawn="1">
          <p15:clr>
            <a:srgbClr val="F26B43"/>
          </p15:clr>
        </p15:guide>
        <p15:guide id="3" pos="4929" userDrawn="1">
          <p15:clr>
            <a:srgbClr val="F26B43"/>
          </p15:clr>
        </p15:guide>
        <p15:guide id="4" pos="5201" userDrawn="1">
          <p15:clr>
            <a:srgbClr val="F26B43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 dunkelblau">
    <p:bg>
      <p:bgPr>
        <a:solidFill>
          <a:srgbClr val="042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EEE5DC-A33D-44AB-A2A8-4B5D291AB766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rgbClr val="83D0F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B4D479-3B15-4C02-B897-E5FF054F0E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2E7AC46-F7D7-4A89-A024-1E72D1254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CH"/>
              <a:t>NFP 73 – Nachhaltige Wirtschaft</a:t>
            </a:r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374331F-D8A9-4F7E-8969-B7F2205BDA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425" y="6338112"/>
            <a:ext cx="849632" cy="2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95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Text 3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36972-5B78-4D45-B17C-8D7BB76A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50B95C8-A3D7-4986-B9AA-7D64F5AF54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6" y="2565400"/>
            <a:ext cx="3455988" cy="345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D6B1742-4D1F-47FF-9A10-80FDD20EF6C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B35E508E-E5DE-4F61-8FB9-DFC4286D07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67214" y="2565400"/>
            <a:ext cx="3455988" cy="345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E139E40F-E323-4104-824E-8A6657E137E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5002" y="2565400"/>
            <a:ext cx="3455988" cy="345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800D5217-869C-45D9-80A7-0DA32B326E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1808163"/>
            <a:ext cx="3455986" cy="587375"/>
          </a:xfrm>
          <a:solidFill>
            <a:srgbClr val="C95B40"/>
          </a:solidFill>
        </p:spPr>
        <p:txBody>
          <a:bodyPr lIns="144000" rIns="72000" anchor="ctr" anchorCtr="0"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FFFFFF"/>
                </a:solidFill>
              </a:defRPr>
            </a:lvl1pPr>
            <a:lvl2pPr marL="216000" indent="0">
              <a:buNone/>
              <a:defRPr b="1"/>
            </a:lvl2pPr>
            <a:lvl3pPr marL="432000" indent="0">
              <a:buNone/>
              <a:defRPr b="1"/>
            </a:lvl3pPr>
            <a:lvl4pPr marL="648000" indent="0">
              <a:buNone/>
              <a:defRPr b="1"/>
            </a:lvl4pPr>
            <a:lvl5pPr marL="864000" indent="0">
              <a:buNone/>
              <a:defRPr b="1"/>
            </a:lvl5pPr>
          </a:lstStyle>
          <a:p>
            <a:pPr lvl="0"/>
            <a:r>
              <a:rPr lang="de-CH" dirty="0"/>
              <a:t>Untertitel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3ACCC25D-B484-4531-8528-6A15A76411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60048" y="1808163"/>
            <a:ext cx="3455986" cy="587375"/>
          </a:xfrm>
          <a:solidFill>
            <a:srgbClr val="C95B40"/>
          </a:solidFill>
        </p:spPr>
        <p:txBody>
          <a:bodyPr lIns="144000" rIns="72000" anchor="ctr" anchorCtr="0"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FFFFFF"/>
                </a:solidFill>
              </a:defRPr>
            </a:lvl1pPr>
            <a:lvl2pPr marL="216000" indent="0">
              <a:buNone/>
              <a:defRPr b="1"/>
            </a:lvl2pPr>
            <a:lvl3pPr marL="432000" indent="0">
              <a:buNone/>
              <a:defRPr b="1"/>
            </a:lvl3pPr>
            <a:lvl4pPr marL="648000" indent="0">
              <a:buNone/>
              <a:defRPr b="1"/>
            </a:lvl4pPr>
            <a:lvl5pPr marL="864000" indent="0">
              <a:buNone/>
              <a:defRPr b="1"/>
            </a:lvl5pPr>
          </a:lstStyle>
          <a:p>
            <a:pPr lvl="0"/>
            <a:r>
              <a:rPr lang="de-CH" dirty="0"/>
              <a:t>Untertitel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61974633-B512-448B-A902-2B50803F1F2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56589" y="1808163"/>
            <a:ext cx="3455986" cy="587375"/>
          </a:xfrm>
          <a:solidFill>
            <a:srgbClr val="C95B40"/>
          </a:solidFill>
        </p:spPr>
        <p:txBody>
          <a:bodyPr lIns="144000" rIns="72000" anchor="ctr" anchorCtr="0"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FFFFFF"/>
                </a:solidFill>
              </a:defRPr>
            </a:lvl1pPr>
            <a:lvl2pPr marL="216000" indent="0">
              <a:buNone/>
              <a:defRPr b="1"/>
            </a:lvl2pPr>
            <a:lvl3pPr marL="432000" indent="0">
              <a:buNone/>
              <a:defRPr b="1"/>
            </a:lvl3pPr>
            <a:lvl4pPr marL="648000" indent="0">
              <a:buNone/>
              <a:defRPr b="1"/>
            </a:lvl4pPr>
            <a:lvl5pPr marL="864000" indent="0">
              <a:buNone/>
              <a:defRPr b="1"/>
            </a:lvl5pPr>
          </a:lstStyle>
          <a:p>
            <a:pPr lvl="0"/>
            <a:r>
              <a:rPr lang="de-CH" dirty="0"/>
              <a:t>Untertitel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B866047-B472-4825-A46C-F932487ECDD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CH"/>
              <a:t>NFP 73 – Nachhaltige Wirtschaft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61757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9" userDrawn="1">
          <p15:clr>
            <a:srgbClr val="F26B43"/>
          </p15:clr>
        </p15:guide>
        <p15:guide id="2" pos="2751" userDrawn="1">
          <p15:clr>
            <a:srgbClr val="F26B43"/>
          </p15:clr>
        </p15:guide>
        <p15:guide id="3" pos="4929" userDrawn="1">
          <p15:clr>
            <a:srgbClr val="F26B43"/>
          </p15:clr>
        </p15:guide>
        <p15:guide id="4" pos="5201" userDrawn="1">
          <p15:clr>
            <a:srgbClr val="F26B43"/>
          </p15:clr>
        </p15:guide>
        <p15:guide id="5" orient="horz" pos="1616" userDrawn="1">
          <p15:clr>
            <a:srgbClr val="F26B43"/>
          </p15:clr>
        </p15:guide>
        <p15:guide id="6" orient="horz" pos="1502" userDrawn="1">
          <p15:clr>
            <a:srgbClr val="F26B43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,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36972-5B78-4D45-B17C-8D7BB76A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D6B1742-4D1F-47FF-9A10-80FDD20EF6C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1016FEE6-78F1-4711-9761-1435CC0DDB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67212" y="1808164"/>
            <a:ext cx="7824787" cy="421322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0BB7196D-B04D-43F7-9BD1-58AF3D0BA6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67214" y="6143302"/>
            <a:ext cx="7345362" cy="288000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400"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CH" dirty="0"/>
              <a:t>Legende</a:t>
            </a:r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67B133D6-A2A9-443C-994B-305F16450B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6" y="2565400"/>
            <a:ext cx="3455988" cy="345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360DC21B-1A24-482B-9FFE-E8D8C5D31F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4" y="1808163"/>
            <a:ext cx="3887789" cy="587375"/>
          </a:xfrm>
          <a:solidFill>
            <a:srgbClr val="C95B40"/>
          </a:solidFill>
        </p:spPr>
        <p:txBody>
          <a:bodyPr lIns="144000" rIns="72000" anchor="ctr" anchorCtr="0"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FFFFFF"/>
                </a:solidFill>
              </a:defRPr>
            </a:lvl1pPr>
            <a:lvl2pPr marL="216000" indent="0">
              <a:buNone/>
              <a:defRPr b="1"/>
            </a:lvl2pPr>
            <a:lvl3pPr marL="432000" indent="0">
              <a:buNone/>
              <a:defRPr b="1"/>
            </a:lvl3pPr>
            <a:lvl4pPr marL="648000" indent="0">
              <a:buNone/>
              <a:defRPr b="1"/>
            </a:lvl4pPr>
            <a:lvl5pPr marL="864000" indent="0">
              <a:buNone/>
              <a:defRPr b="1"/>
            </a:lvl5pPr>
          </a:lstStyle>
          <a:p>
            <a:pPr lvl="0"/>
            <a:r>
              <a:rPr lang="de-CH" dirty="0"/>
              <a:t>Untertitel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90F16A9-EC3C-44FF-A3E6-99CDF05D80D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CH"/>
              <a:t>NFP 73 – Nachhaltige Wirtschaft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3165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9" userDrawn="1">
          <p15:clr>
            <a:srgbClr val="F26B43"/>
          </p15:clr>
        </p15:guide>
        <p15:guide id="2" pos="2751" userDrawn="1">
          <p15:clr>
            <a:srgbClr val="F26B43"/>
          </p15:clr>
        </p15:guide>
        <p15:guide id="3" pos="4929" userDrawn="1">
          <p15:clr>
            <a:srgbClr val="F26B43"/>
          </p15:clr>
        </p15:guide>
        <p15:guide id="4" pos="5201" userDrawn="1">
          <p15:clr>
            <a:srgbClr val="F26B43"/>
          </p15:clr>
        </p15:guide>
        <p15:guide id="5" orient="horz" pos="1616" userDrawn="1">
          <p15:clr>
            <a:srgbClr val="F26B43"/>
          </p15:clr>
        </p15:guide>
        <p15:guide id="6" orient="horz" pos="1502" userDrawn="1">
          <p15:clr>
            <a:srgbClr val="F26B43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, Text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36972-5B78-4D45-B17C-8D7BB76A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D6B1742-4D1F-47FF-9A10-80FDD20EF6C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1016FEE6-78F1-4711-9761-1435CC0DDB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67212" y="1808164"/>
            <a:ext cx="3455989" cy="421322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0BB7196D-B04D-43F7-9BD1-58AF3D0BA6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67214" y="6143302"/>
            <a:ext cx="7345362" cy="288000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400"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CH" dirty="0"/>
              <a:t>Legende</a:t>
            </a:r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67B133D6-A2A9-443C-994B-305F16450B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6" y="2565400"/>
            <a:ext cx="3455988" cy="345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360DC21B-1A24-482B-9FFE-E8D8C5D31F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4" y="1808163"/>
            <a:ext cx="3887789" cy="587375"/>
          </a:xfrm>
          <a:solidFill>
            <a:srgbClr val="C95B40"/>
          </a:solidFill>
        </p:spPr>
        <p:txBody>
          <a:bodyPr lIns="144000" rIns="72000" anchor="ctr" anchorCtr="0"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FFFFFF"/>
                </a:solidFill>
              </a:defRPr>
            </a:lvl1pPr>
            <a:lvl2pPr marL="216000" indent="0">
              <a:buNone/>
              <a:defRPr b="1"/>
            </a:lvl2pPr>
            <a:lvl3pPr marL="432000" indent="0">
              <a:buNone/>
              <a:defRPr b="1"/>
            </a:lvl3pPr>
            <a:lvl4pPr marL="648000" indent="0">
              <a:buNone/>
              <a:defRPr b="1"/>
            </a:lvl4pPr>
            <a:lvl5pPr marL="864000" indent="0">
              <a:buNone/>
              <a:defRPr b="1"/>
            </a:lvl5pPr>
          </a:lstStyle>
          <a:p>
            <a:pPr lvl="0"/>
            <a:r>
              <a:rPr lang="de-CH" dirty="0"/>
              <a:t>Untertitel</a:t>
            </a:r>
          </a:p>
        </p:txBody>
      </p:sp>
      <p:sp>
        <p:nvSpPr>
          <p:cNvPr id="8" name="Bildplatzhalter 15">
            <a:extLst>
              <a:ext uri="{FF2B5EF4-FFF2-40B4-BE49-F238E27FC236}">
                <a16:creationId xmlns:a16="http://schemas.microsoft.com/office/drawing/2014/main" id="{05BC3863-FF56-4674-96D7-E6AE7F0B149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56589" y="1808163"/>
            <a:ext cx="3455989" cy="421322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4ACE071-3A4B-4C64-903D-BC44C535696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NFP 73 – Nachhaltige Wirtschaft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99376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9" userDrawn="1">
          <p15:clr>
            <a:srgbClr val="F26B43"/>
          </p15:clr>
        </p15:guide>
        <p15:guide id="2" pos="2751" userDrawn="1">
          <p15:clr>
            <a:srgbClr val="F26B43"/>
          </p15:clr>
        </p15:guide>
        <p15:guide id="3" pos="4929" userDrawn="1">
          <p15:clr>
            <a:srgbClr val="F26B43"/>
          </p15:clr>
        </p15:guide>
        <p15:guide id="4" pos="5201" userDrawn="1">
          <p15:clr>
            <a:srgbClr val="F26B43"/>
          </p15:clr>
        </p15:guide>
        <p15:guide id="5" orient="horz" pos="1616" userDrawn="1">
          <p15:clr>
            <a:srgbClr val="F26B43"/>
          </p15:clr>
        </p15:guide>
        <p15:guide id="6" orient="horz" pos="1502" userDrawn="1">
          <p15:clr>
            <a:srgbClr val="F26B43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, Text und 1 Bild sch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36972-5B78-4D45-B17C-8D7BB76A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D6B1742-4D1F-47FF-9A10-80FDD20EF6C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0BB7196D-B04D-43F7-9BD1-58AF3D0BA6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6588" y="6143302"/>
            <a:ext cx="3455987" cy="288000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400"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CH" dirty="0"/>
              <a:t>Legende</a:t>
            </a:r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67B133D6-A2A9-443C-994B-305F16450B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6" y="2565400"/>
            <a:ext cx="7345362" cy="345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360DC21B-1A24-482B-9FFE-E8D8C5D31F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4" y="1808163"/>
            <a:ext cx="7777164" cy="587375"/>
          </a:xfrm>
          <a:solidFill>
            <a:srgbClr val="C95B40"/>
          </a:solidFill>
        </p:spPr>
        <p:txBody>
          <a:bodyPr lIns="144000" rIns="72000" anchor="ctr" anchorCtr="0"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FFFFFF"/>
                </a:solidFill>
              </a:defRPr>
            </a:lvl1pPr>
            <a:lvl2pPr marL="216000" indent="0">
              <a:buNone/>
              <a:defRPr b="1"/>
            </a:lvl2pPr>
            <a:lvl3pPr marL="432000" indent="0">
              <a:buNone/>
              <a:defRPr b="1"/>
            </a:lvl3pPr>
            <a:lvl4pPr marL="648000" indent="0">
              <a:buNone/>
              <a:defRPr b="1"/>
            </a:lvl4pPr>
            <a:lvl5pPr marL="864000" indent="0">
              <a:buNone/>
              <a:defRPr b="1"/>
            </a:lvl5pPr>
          </a:lstStyle>
          <a:p>
            <a:pPr lvl="0"/>
            <a:r>
              <a:rPr lang="de-CH" dirty="0"/>
              <a:t>Untertitel</a:t>
            </a:r>
          </a:p>
        </p:txBody>
      </p:sp>
      <p:sp>
        <p:nvSpPr>
          <p:cNvPr id="8" name="Bildplatzhalter 15">
            <a:extLst>
              <a:ext uri="{FF2B5EF4-FFF2-40B4-BE49-F238E27FC236}">
                <a16:creationId xmlns:a16="http://schemas.microsoft.com/office/drawing/2014/main" id="{C04AFD27-6BD1-4C7F-9625-00D3A35FFA0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56589" y="1808163"/>
            <a:ext cx="3455989" cy="421322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B63817A-68DB-4A7F-A231-3B08ADCF97E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NFP 73 – Nachhaltige Wirtschaft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88915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9" userDrawn="1">
          <p15:clr>
            <a:srgbClr val="F26B43"/>
          </p15:clr>
        </p15:guide>
        <p15:guide id="2" pos="2751" userDrawn="1">
          <p15:clr>
            <a:srgbClr val="F26B43"/>
          </p15:clr>
        </p15:guide>
        <p15:guide id="3" pos="4929" userDrawn="1">
          <p15:clr>
            <a:srgbClr val="F26B43"/>
          </p15:clr>
        </p15:guide>
        <p15:guide id="4" pos="5201" userDrawn="1">
          <p15:clr>
            <a:srgbClr val="F26B43"/>
          </p15:clr>
        </p15:guide>
        <p15:guide id="5" orient="horz" pos="1616" userDrawn="1">
          <p15:clr>
            <a:srgbClr val="F26B43"/>
          </p15:clr>
        </p15:guide>
        <p15:guide id="6" orient="horz" pos="1502" userDrawn="1">
          <p15:clr>
            <a:srgbClr val="F26B43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2 Untertitel, 2 Texte und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36972-5B78-4D45-B17C-8D7BB76A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D6B1742-4D1F-47FF-9A10-80FDD20EF6C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0BB7196D-B04D-43F7-9BD1-58AF3D0BA6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6588" y="6143302"/>
            <a:ext cx="3455987" cy="288000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400"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CH" dirty="0"/>
              <a:t>Legende</a:t>
            </a:r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67B133D6-A2A9-443C-994B-305F16450B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6" y="2565400"/>
            <a:ext cx="3455988" cy="345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360DC21B-1A24-482B-9FFE-E8D8C5D31F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1808163"/>
            <a:ext cx="3455990" cy="587375"/>
          </a:xfrm>
          <a:solidFill>
            <a:srgbClr val="C95B40"/>
          </a:solidFill>
        </p:spPr>
        <p:txBody>
          <a:bodyPr lIns="144000" rIns="72000" anchor="ctr" anchorCtr="0"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FFFFFF"/>
                </a:solidFill>
              </a:defRPr>
            </a:lvl1pPr>
            <a:lvl2pPr marL="216000" indent="0">
              <a:buNone/>
              <a:defRPr b="1"/>
            </a:lvl2pPr>
            <a:lvl3pPr marL="432000" indent="0">
              <a:buNone/>
              <a:defRPr b="1"/>
            </a:lvl3pPr>
            <a:lvl4pPr marL="648000" indent="0">
              <a:buNone/>
              <a:defRPr b="1"/>
            </a:lvl4pPr>
            <a:lvl5pPr marL="864000" indent="0">
              <a:buNone/>
              <a:defRPr b="1"/>
            </a:lvl5pPr>
          </a:lstStyle>
          <a:p>
            <a:pPr lvl="0"/>
            <a:r>
              <a:rPr lang="de-CH" dirty="0"/>
              <a:t>Untertitel</a:t>
            </a:r>
          </a:p>
        </p:txBody>
      </p:sp>
      <p:sp>
        <p:nvSpPr>
          <p:cNvPr id="8" name="Bildplatzhalter 15">
            <a:extLst>
              <a:ext uri="{FF2B5EF4-FFF2-40B4-BE49-F238E27FC236}">
                <a16:creationId xmlns:a16="http://schemas.microsoft.com/office/drawing/2014/main" id="{05BC3863-FF56-4674-96D7-E6AE7F0B149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56589" y="1808163"/>
            <a:ext cx="3455989" cy="421322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4ACE071-3A4B-4C64-903D-BC44C535696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NFP 73 – Nachhaltige Wirtschaft</a:t>
            </a:r>
            <a:endParaRPr lang="de-CH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6A4CC17-C63B-4BD5-B8BD-14373FDB6F8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67213" y="2565400"/>
            <a:ext cx="3455988" cy="345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098EC0EB-A527-477E-A028-FC0206FE167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212" y="1808163"/>
            <a:ext cx="3455990" cy="587375"/>
          </a:xfrm>
          <a:solidFill>
            <a:srgbClr val="C95B40"/>
          </a:solidFill>
        </p:spPr>
        <p:txBody>
          <a:bodyPr lIns="144000" rIns="72000" anchor="ctr" anchorCtr="0"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FFFFFF"/>
                </a:solidFill>
              </a:defRPr>
            </a:lvl1pPr>
            <a:lvl2pPr marL="216000" indent="0">
              <a:buNone/>
              <a:defRPr b="1"/>
            </a:lvl2pPr>
            <a:lvl3pPr marL="432000" indent="0">
              <a:buNone/>
              <a:defRPr b="1"/>
            </a:lvl3pPr>
            <a:lvl4pPr marL="648000" indent="0">
              <a:buNone/>
              <a:defRPr b="1"/>
            </a:lvl4pPr>
            <a:lvl5pPr marL="864000" indent="0">
              <a:buNone/>
              <a:defRPr b="1"/>
            </a:lvl5pPr>
          </a:lstStyle>
          <a:p>
            <a:pPr lvl="0"/>
            <a:r>
              <a:rPr lang="de-CH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3199862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9" userDrawn="1">
          <p15:clr>
            <a:srgbClr val="F26B43"/>
          </p15:clr>
        </p15:guide>
        <p15:guide id="2" pos="2751" userDrawn="1">
          <p15:clr>
            <a:srgbClr val="F26B43"/>
          </p15:clr>
        </p15:guide>
        <p15:guide id="3" pos="4929" userDrawn="1">
          <p15:clr>
            <a:srgbClr val="F26B43"/>
          </p15:clr>
        </p15:guide>
        <p15:guide id="4" pos="5201" userDrawn="1">
          <p15:clr>
            <a:srgbClr val="F26B43"/>
          </p15:clr>
        </p15:guide>
        <p15:guide id="5" orient="horz" pos="1616" userDrawn="1">
          <p15:clr>
            <a:srgbClr val="F26B43"/>
          </p15:clr>
        </p15:guide>
        <p15:guide id="6" orient="horz" pos="1502" userDrawn="1">
          <p15:clr>
            <a:srgbClr val="F26B43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36972-5B78-4D45-B17C-8D7BB76A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4D0B584-B566-4C05-B164-CC40FC9BF6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67214" y="6143302"/>
            <a:ext cx="7345362" cy="288000"/>
          </a:xfrm>
        </p:spPr>
        <p:txBody>
          <a:bodyPr anchor="t" anchorCtr="0"/>
          <a:lstStyle>
            <a:lvl1pPr marL="0" indent="0" algn="r">
              <a:lnSpc>
                <a:spcPct val="100000"/>
              </a:lnSpc>
              <a:buNone/>
              <a:defRPr sz="900" i="1"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CH" dirty="0"/>
              <a:t>Quellenangabe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BA927E0-38B0-4DA0-964B-81C28039377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8FCCBCA0-F762-4AF6-BC1E-8B4EFEBFF5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425" y="1808162"/>
            <a:ext cx="11233150" cy="324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de-CH" dirty="0"/>
              <a:t>Tabellentitel</a:t>
            </a:r>
          </a:p>
        </p:txBody>
      </p:sp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E966207E-040F-4448-8002-8D99BB16902A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479425" y="2205038"/>
            <a:ext cx="11233150" cy="38163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table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C395514-9053-4085-B86A-B357E3FF245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NFP 73 – Nachhaltige Wirtschaft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34821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9" userDrawn="1">
          <p15:clr>
            <a:srgbClr val="F26B43"/>
          </p15:clr>
        </p15:guide>
        <p15:guide id="2" pos="2751" userDrawn="1">
          <p15:clr>
            <a:srgbClr val="F26B43"/>
          </p15:clr>
        </p15:guide>
        <p15:guide id="3" pos="3704" userDrawn="1">
          <p15:clr>
            <a:srgbClr val="F26B43"/>
          </p15:clr>
        </p15:guide>
        <p15:guide id="4" pos="5201" userDrawn="1">
          <p15:clr>
            <a:srgbClr val="F26B43"/>
          </p15:clr>
        </p15:guide>
        <p15:guide id="5" pos="4929" userDrawn="1">
          <p15:clr>
            <a:srgbClr val="F26B43"/>
          </p15:clr>
        </p15:guide>
        <p15:guide id="6" pos="3976" userDrawn="1">
          <p15:clr>
            <a:srgbClr val="F26B43"/>
          </p15:clr>
        </p15:guide>
        <p15:guide id="7" orient="horz" pos="1389" userDrawn="1">
          <p15:clr>
            <a:srgbClr val="F26B43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36972-5B78-4D45-B17C-8D7BB76A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4D0B584-B566-4C05-B164-CC40FC9BF6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67214" y="6143302"/>
            <a:ext cx="7345362" cy="288000"/>
          </a:xfrm>
        </p:spPr>
        <p:txBody>
          <a:bodyPr anchor="t" anchorCtr="0"/>
          <a:lstStyle>
            <a:lvl1pPr marL="0" indent="0" algn="r">
              <a:lnSpc>
                <a:spcPct val="100000"/>
              </a:lnSpc>
              <a:buNone/>
              <a:defRPr sz="900" i="1"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CH" dirty="0"/>
              <a:t>Quellenangabe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BA927E0-38B0-4DA0-964B-81C28039377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8FCCBCA0-F762-4AF6-BC1E-8B4EFEBFF5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425" y="1808162"/>
            <a:ext cx="11233150" cy="324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de-CH" dirty="0"/>
              <a:t>Tabellentitel</a:t>
            </a:r>
          </a:p>
        </p:txBody>
      </p:sp>
      <p:sp>
        <p:nvSpPr>
          <p:cNvPr id="4" name="Diagrammplatzhalter 3">
            <a:extLst>
              <a:ext uri="{FF2B5EF4-FFF2-40B4-BE49-F238E27FC236}">
                <a16:creationId xmlns:a16="http://schemas.microsoft.com/office/drawing/2014/main" id="{A96B893C-8C0A-47C9-AAFA-02CCC379EBAB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479425" y="2205038"/>
            <a:ext cx="11233150" cy="38163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84122FE-7640-493F-A69C-4B38DA0BBD8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NFP 73 – Nachhaltige Wirtschaft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73977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9" userDrawn="1">
          <p15:clr>
            <a:srgbClr val="F26B43"/>
          </p15:clr>
        </p15:guide>
        <p15:guide id="2" pos="2751" userDrawn="1">
          <p15:clr>
            <a:srgbClr val="F26B43"/>
          </p15:clr>
        </p15:guide>
        <p15:guide id="3" pos="3704" userDrawn="1">
          <p15:clr>
            <a:srgbClr val="F26B43"/>
          </p15:clr>
        </p15:guide>
        <p15:guide id="4" pos="5201" userDrawn="1">
          <p15:clr>
            <a:srgbClr val="F26B43"/>
          </p15:clr>
        </p15:guide>
        <p15:guide id="5" pos="4929" userDrawn="1">
          <p15:clr>
            <a:srgbClr val="F26B43"/>
          </p15:clr>
        </p15:guide>
        <p15:guide id="6" pos="3976" userDrawn="1">
          <p15:clr>
            <a:srgbClr val="F26B43"/>
          </p15:clr>
        </p15:guide>
        <p15:guide id="7" orient="horz" pos="1389" userDrawn="1">
          <p15:clr>
            <a:srgbClr val="F26B43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3756348-92CE-48FB-BE1E-E63DF05B43E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91FF93E-FF62-4AB4-A408-E246DBCAE3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996" y="6027010"/>
            <a:ext cx="2514605" cy="56997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1CDF1A5-2E10-435E-AB39-1E5712B2840F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1308099" y="3810066"/>
            <a:ext cx="10404475" cy="1110823"/>
          </a:xfrm>
        </p:spPr>
        <p:txBody>
          <a:bodyPr anchor="b"/>
          <a:lstStyle>
            <a:lvl1pPr algn="l">
              <a:lnSpc>
                <a:spcPct val="105000"/>
              </a:lnSpc>
              <a:defRPr sz="30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2934516-FF07-4404-A282-FDD97413BA6B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white">
          <a:xfrm>
            <a:off x="6095999" y="4988212"/>
            <a:ext cx="5616575" cy="987400"/>
          </a:xfrm>
        </p:spPr>
        <p:txBody>
          <a:bodyPr/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CH" dirty="0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0F25D463-A601-4691-98CE-523CA6F6C4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1308098" y="4988212"/>
            <a:ext cx="4571589" cy="987400"/>
          </a:xfr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CH" dirty="0"/>
              <a:t>Name, Datum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CED6A25-F066-4E23-AE85-BC02EEE44F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569" y="556236"/>
            <a:ext cx="3406830" cy="64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084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824" userDrawn="1">
          <p15:clr>
            <a:srgbClr val="F26B43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1227160-40CF-44D8-BF7A-A29346368B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8C031CB-4498-4B2A-B1FF-E203CF624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NFP 73 – Nachhaltige Wirtschaft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358925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36972-5B78-4D45-B17C-8D7BB76A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01859C-6A56-4035-A25E-2F26DAC14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4D0B584-B566-4C05-B164-CC40FC9BF6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67214" y="6143302"/>
            <a:ext cx="7345362" cy="288000"/>
          </a:xfrm>
        </p:spPr>
        <p:txBody>
          <a:bodyPr anchor="t" anchorCtr="0"/>
          <a:lstStyle>
            <a:lvl1pPr marL="0" indent="0" algn="r">
              <a:lnSpc>
                <a:spcPct val="100000"/>
              </a:lnSpc>
              <a:buNone/>
              <a:defRPr sz="900" i="1"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CH" dirty="0"/>
              <a:t>Quellenangabe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BA927E0-38B0-4DA0-964B-81C28039377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B1345B3-ED98-45E0-BA80-D09A6F89FE7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NFP 73 – Nachhaltige Wirtschaft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01952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9" userDrawn="1">
          <p15:clr>
            <a:srgbClr val="F26B43"/>
          </p15:clr>
        </p15:guide>
        <p15:guide id="2" pos="2751" userDrawn="1">
          <p15:clr>
            <a:srgbClr val="F26B43"/>
          </p15:clr>
        </p15:guide>
        <p15:guide id="3" pos="3704" userDrawn="1">
          <p15:clr>
            <a:srgbClr val="F26B43"/>
          </p15:clr>
        </p15:guide>
        <p15:guide id="4" pos="5201" userDrawn="1">
          <p15:clr>
            <a:srgbClr val="F26B43"/>
          </p15:clr>
        </p15:guide>
        <p15:guide id="5" pos="4929" userDrawn="1">
          <p15:clr>
            <a:srgbClr val="F26B43"/>
          </p15:clr>
        </p15:guide>
        <p15:guide id="6" pos="3976" userDrawn="1">
          <p15:clr>
            <a:srgbClr val="F26B43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E35E8790-E54B-44AF-A84B-5186FFAB7B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0649" cy="602138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AEEE5DC-A33D-44AB-A2A8-4B5D291AB76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542288"/>
            <a:ext cx="6025739" cy="566975"/>
          </a:xfrm>
          <a:solidFill>
            <a:srgbClr val="FFFFFF"/>
          </a:solidFill>
        </p:spPr>
        <p:txBody>
          <a:bodyPr wrap="none" lIns="72000" rIns="72000" bIns="3600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B4D479-3B15-4C02-B897-E5FF054F0E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5BC931C-C5AE-403F-B20B-9FBB2C303D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8256589" y="1808163"/>
            <a:ext cx="3455986" cy="587375"/>
          </a:xfrm>
          <a:solidFill>
            <a:schemeClr val="tx2"/>
          </a:solidFill>
        </p:spPr>
        <p:txBody>
          <a:bodyPr lIns="72000" rIns="72000" anchor="ctr" anchorCtr="0"/>
          <a:lstStyle>
            <a:lvl1pPr marL="0" indent="0">
              <a:lnSpc>
                <a:spcPct val="100000"/>
              </a:lnSpc>
              <a:buNone/>
              <a:defRPr sz="2800" b="1"/>
            </a:lvl1pPr>
            <a:lvl2pPr marL="216000" indent="0">
              <a:buNone/>
              <a:defRPr b="1"/>
            </a:lvl2pPr>
            <a:lvl3pPr marL="432000" indent="0">
              <a:buNone/>
              <a:defRPr b="1"/>
            </a:lvl3pPr>
            <a:lvl4pPr marL="648000" indent="0">
              <a:buNone/>
              <a:defRPr b="1"/>
            </a:lvl4pPr>
            <a:lvl5pPr marL="864000" indent="0">
              <a:buNone/>
              <a:defRPr b="1"/>
            </a:lvl5pPr>
          </a:lstStyle>
          <a:p>
            <a:pPr lvl="0"/>
            <a:r>
              <a:rPr lang="de-CH" dirty="0"/>
              <a:t>Untertitel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2C244B8-79A1-4A9F-9121-9F85746A7E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8263363" y="2602904"/>
            <a:ext cx="3455986" cy="1704175"/>
          </a:xfrm>
          <a:solidFill>
            <a:schemeClr val="bg1"/>
          </a:solidFill>
        </p:spPr>
        <p:txBody>
          <a:bodyPr wrap="square" lIns="72000" tIns="36000" rIns="72000" bIns="36000">
            <a:spAutoFit/>
          </a:bodyPr>
          <a:lstStyle>
            <a:lvl1pPr>
              <a:defRPr>
                <a:solidFill>
                  <a:srgbClr val="5298BD"/>
                </a:solidFill>
              </a:defRPr>
            </a:lvl1pPr>
            <a:lvl2pPr>
              <a:defRPr>
                <a:solidFill>
                  <a:srgbClr val="5298BD"/>
                </a:solidFill>
              </a:defRPr>
            </a:lvl2pPr>
            <a:lvl3pPr>
              <a:defRPr>
                <a:solidFill>
                  <a:srgbClr val="5298BD"/>
                </a:solidFill>
              </a:defRPr>
            </a:lvl3pPr>
            <a:lvl4pPr>
              <a:defRPr>
                <a:solidFill>
                  <a:srgbClr val="5298BD"/>
                </a:solidFill>
              </a:defRPr>
            </a:lvl4pPr>
            <a:lvl5pPr>
              <a:defRPr>
                <a:solidFill>
                  <a:srgbClr val="5298BD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D634A2E-935C-40A6-AF0E-94324F7765D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CH"/>
              <a:t>NFP 73 – Nachhaltige Wirtschaft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82855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02" userDrawn="1">
          <p15:clr>
            <a:srgbClr val="F26B43"/>
          </p15:clr>
        </p15:guide>
        <p15:guide id="2" orient="horz" pos="1638" userDrawn="1">
          <p15:clr>
            <a:srgbClr val="F26B43"/>
          </p15:clr>
        </p15:guide>
        <p15:guide id="3" pos="5201" userDrawn="1">
          <p15:clr>
            <a:srgbClr val="F26B43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folie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 4">
            <a:extLst>
              <a:ext uri="{FF2B5EF4-FFF2-40B4-BE49-F238E27FC236}">
                <a16:creationId xmlns:a16="http://schemas.microsoft.com/office/drawing/2014/main" id="{80867C87-FB00-407B-82D2-B6458105D50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B4D479-3B15-4C02-B897-E5FF054F0E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5BC931C-C5AE-403F-B20B-9FBB2C303D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8256589" y="1808163"/>
            <a:ext cx="3455985" cy="587375"/>
          </a:xfrm>
          <a:solidFill>
            <a:schemeClr val="tx2"/>
          </a:solidFill>
        </p:spPr>
        <p:txBody>
          <a:bodyPr lIns="72000" rIns="72000" anchor="ctr" anchorCtr="0"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FFFFFF"/>
                </a:solidFill>
              </a:defRPr>
            </a:lvl1pPr>
            <a:lvl2pPr marL="216000" indent="0">
              <a:buNone/>
              <a:defRPr b="1"/>
            </a:lvl2pPr>
            <a:lvl3pPr marL="432000" indent="0">
              <a:buNone/>
              <a:defRPr b="1"/>
            </a:lvl3pPr>
            <a:lvl4pPr marL="648000" indent="0">
              <a:buNone/>
              <a:defRPr b="1"/>
            </a:lvl4pPr>
            <a:lvl5pPr marL="864000" indent="0">
              <a:buNone/>
              <a:defRPr b="1"/>
            </a:lvl5pPr>
          </a:lstStyle>
          <a:p>
            <a:pPr lvl="0"/>
            <a:r>
              <a:rPr lang="de-CH" dirty="0"/>
              <a:t>Untertitel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2C244B8-79A1-4A9F-9121-9F85746A7E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8263363" y="2532731"/>
            <a:ext cx="3455986" cy="1631472"/>
          </a:xfrm>
          <a:noFill/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FCA4BFA-0DF0-4698-9A63-B903A8268AF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476250"/>
            <a:ext cx="5916684" cy="566975"/>
          </a:xfrm>
        </p:spPr>
        <p:txBody>
          <a:bodyPr wrap="none" bIns="36000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B16A90F-5D8E-4256-8C0C-B4B0E5A0B9C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CH"/>
              <a:t>NFP 73 – Nachhaltige Wirtschaft</a:t>
            </a:r>
            <a:endParaRPr lang="de-CH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878E44C9-BA30-4A6A-884C-12383DC178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425" y="6338112"/>
            <a:ext cx="849632" cy="2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74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02" userDrawn="1">
          <p15:clr>
            <a:srgbClr val="F26B43"/>
          </p15:clr>
        </p15:guide>
        <p15:guide id="2" orient="horz" pos="1593" userDrawn="1">
          <p15:clr>
            <a:srgbClr val="F26B43"/>
          </p15:clr>
        </p15:guide>
        <p15:guide id="3" pos="5201" userDrawn="1">
          <p15:clr>
            <a:srgbClr val="F26B43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folie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E876316C-E7BC-4BB0-AC47-D5B0ED311A5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B4D479-3B15-4C02-B897-E5FF054F0E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5BC931C-C5AE-403F-B20B-9FBB2C303D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8256589" y="1808163"/>
            <a:ext cx="3455985" cy="587375"/>
          </a:xfrm>
          <a:solidFill>
            <a:schemeClr val="tx2"/>
          </a:solidFill>
        </p:spPr>
        <p:txBody>
          <a:bodyPr lIns="72000" rIns="72000" anchor="ctr" anchorCtr="0"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FFFFFF"/>
                </a:solidFill>
              </a:defRPr>
            </a:lvl1pPr>
            <a:lvl2pPr marL="216000" indent="0">
              <a:buNone/>
              <a:defRPr b="1"/>
            </a:lvl2pPr>
            <a:lvl3pPr marL="432000" indent="0">
              <a:buNone/>
              <a:defRPr b="1"/>
            </a:lvl3pPr>
            <a:lvl4pPr marL="648000" indent="0">
              <a:buNone/>
              <a:defRPr b="1"/>
            </a:lvl4pPr>
            <a:lvl5pPr marL="864000" indent="0">
              <a:buNone/>
              <a:defRPr b="1"/>
            </a:lvl5pPr>
          </a:lstStyle>
          <a:p>
            <a:pPr lvl="0"/>
            <a:r>
              <a:rPr lang="de-CH" dirty="0"/>
              <a:t>Untertitel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2C244B8-79A1-4A9F-9121-9F85746A7E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8263363" y="2532731"/>
            <a:ext cx="3455986" cy="1631472"/>
          </a:xfrm>
          <a:noFill/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FCA4BFA-0DF0-4698-9A63-B903A8268AF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476250"/>
            <a:ext cx="5916684" cy="566975"/>
          </a:xfrm>
        </p:spPr>
        <p:txBody>
          <a:bodyPr wrap="none" bIns="3600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868C61-8E82-41C8-B1F9-A4DA8E5857D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CH"/>
              <a:t>NFP 73 – Nachhaltige Wirtschaft</a:t>
            </a:r>
            <a:endParaRPr lang="de-CH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BD9C3C2-C1BB-4DB7-A150-29331FB5D1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25" y="6338112"/>
            <a:ext cx="849632" cy="25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91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02" userDrawn="1">
          <p15:clr>
            <a:srgbClr val="F26B43"/>
          </p15:clr>
        </p15:guide>
        <p15:guide id="2" orient="horz" pos="1593" userDrawn="1">
          <p15:clr>
            <a:srgbClr val="F26B43"/>
          </p15:clr>
        </p15:guide>
        <p15:guide id="3" pos="5201" userDrawn="1">
          <p15:clr>
            <a:srgbClr val="F26B43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 dirty="0"/>
          </a:p>
        </p:txBody>
      </p:sp>
      <p:sp>
        <p:nvSpPr>
          <p:cNvPr id="7" name="Date Placeholder 4"/>
          <p:cNvSpPr txBox="1">
            <a:spLocks/>
          </p:cNvSpPr>
          <p:nvPr userDrawn="1"/>
        </p:nvSpPr>
        <p:spPr>
          <a:xfrm>
            <a:off x="8847438" y="6434382"/>
            <a:ext cx="2504562" cy="423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9pPr>
          </a:lstStyle>
          <a:p>
            <a:pPr algn="r"/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75737293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2 Bilder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5201" y="1648167"/>
            <a:ext cx="4492711" cy="46637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de-DE" noProof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801285" y="622300"/>
            <a:ext cx="9882716" cy="896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6" name="Textplatzhalter 3"/>
          <p:cNvSpPr>
            <a:spLocks noGrp="1"/>
          </p:cNvSpPr>
          <p:nvPr>
            <p:ph type="body" sz="half" idx="2"/>
          </p:nvPr>
        </p:nvSpPr>
        <p:spPr>
          <a:xfrm>
            <a:off x="6570133" y="1657350"/>
            <a:ext cx="4504268" cy="465454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Date Placeholder 4"/>
          <p:cNvSpPr txBox="1">
            <a:spLocks/>
          </p:cNvSpPr>
          <p:nvPr userDrawn="1"/>
        </p:nvSpPr>
        <p:spPr>
          <a:xfrm>
            <a:off x="8847438" y="6434382"/>
            <a:ext cx="2504562" cy="423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9pPr>
          </a:lstStyle>
          <a:p>
            <a:pPr algn="r"/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67068796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/>
          <p:cNvSpPr>
            <a:spLocks noChangeArrowheads="1"/>
          </p:cNvSpPr>
          <p:nvPr userDrawn="1"/>
        </p:nvSpPr>
        <p:spPr bwMode="auto">
          <a:xfrm>
            <a:off x="1780118" y="0"/>
            <a:ext cx="1200149" cy="179388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90500" indent="-190500" eaLnBrk="0" hangingPunct="0">
              <a:tabLst>
                <a:tab pos="190500" algn="l"/>
                <a:tab pos="195263" algn="l"/>
                <a:tab pos="762000" algn="l"/>
                <a:tab pos="8001000" algn="r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tabLst>
                <a:tab pos="190500" algn="l"/>
                <a:tab pos="195263" algn="l"/>
                <a:tab pos="762000" algn="l"/>
                <a:tab pos="8001000" algn="r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tabLst>
                <a:tab pos="190500" algn="l"/>
                <a:tab pos="195263" algn="l"/>
                <a:tab pos="762000" algn="l"/>
                <a:tab pos="8001000" algn="r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tabLst>
                <a:tab pos="190500" algn="l"/>
                <a:tab pos="195263" algn="l"/>
                <a:tab pos="762000" algn="l"/>
                <a:tab pos="8001000" algn="r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tabLst>
                <a:tab pos="190500" algn="l"/>
                <a:tab pos="195263" algn="l"/>
                <a:tab pos="762000" algn="l"/>
                <a:tab pos="8001000" algn="r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tabLst>
                <a:tab pos="190500" algn="l"/>
                <a:tab pos="195263" algn="l"/>
                <a:tab pos="762000" algn="l"/>
                <a:tab pos="8001000" algn="r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tabLst>
                <a:tab pos="190500" algn="l"/>
                <a:tab pos="195263" algn="l"/>
                <a:tab pos="762000" algn="l"/>
                <a:tab pos="8001000" algn="r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tabLst>
                <a:tab pos="190500" algn="l"/>
                <a:tab pos="195263" algn="l"/>
                <a:tab pos="762000" algn="l"/>
                <a:tab pos="8001000" algn="r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tabLst>
                <a:tab pos="190500" algn="l"/>
                <a:tab pos="195263" algn="l"/>
                <a:tab pos="762000" algn="l"/>
                <a:tab pos="8001000" algn="r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ts val="2600"/>
              </a:lnSpc>
              <a:spcBef>
                <a:spcPts val="400"/>
              </a:spcBef>
              <a:buClr>
                <a:schemeClr val="tx1"/>
              </a:buClr>
              <a:buFont typeface="Times" panose="02020603050405020304" pitchFamily="18" charset="0"/>
              <a:buNone/>
              <a:defRPr/>
            </a:pPr>
            <a:endParaRPr lang="fr-FR" altLang="de-DE" sz="2200">
              <a:solidFill>
                <a:srgbClr val="FF3300"/>
              </a:solidFill>
            </a:endParaRPr>
          </a:p>
        </p:txBody>
      </p:sp>
      <p:sp>
        <p:nvSpPr>
          <p:cNvPr id="6" name="Bildplatzhalter 2"/>
          <p:cNvSpPr>
            <a:spLocks noGrp="1"/>
          </p:cNvSpPr>
          <p:nvPr>
            <p:ph type="pic" idx="1"/>
          </p:nvPr>
        </p:nvSpPr>
        <p:spPr>
          <a:xfrm>
            <a:off x="1780117" y="0"/>
            <a:ext cx="10416000" cy="360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de-DE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52000" y="4065400"/>
            <a:ext cx="9600000" cy="1992500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5" name="Bildplatzhalter 11"/>
          <p:cNvSpPr>
            <a:spLocks noGrp="1"/>
          </p:cNvSpPr>
          <p:nvPr>
            <p:ph type="pic" sz="quarter" idx="12" hasCustomPrompt="1"/>
          </p:nvPr>
        </p:nvSpPr>
        <p:spPr>
          <a:xfrm>
            <a:off x="1780116" y="0"/>
            <a:ext cx="10411884" cy="3608388"/>
          </a:xfrm>
          <a:custGeom>
            <a:avLst/>
            <a:gdLst>
              <a:gd name="connsiteX0" fmla="*/ 900112 w 10775950"/>
              <a:gd name="connsiteY0" fmla="*/ 0 h 3608388"/>
              <a:gd name="connsiteX1" fmla="*/ 10775950 w 10775950"/>
              <a:gd name="connsiteY1" fmla="*/ 0 h 3608388"/>
              <a:gd name="connsiteX2" fmla="*/ 10775950 w 10775950"/>
              <a:gd name="connsiteY2" fmla="*/ 3608388 h 3608388"/>
              <a:gd name="connsiteX3" fmla="*/ 0 w 10775950"/>
              <a:gd name="connsiteY3" fmla="*/ 3608388 h 3608388"/>
              <a:gd name="connsiteX4" fmla="*/ 0 w 10775950"/>
              <a:gd name="connsiteY4" fmla="*/ 179388 h 3608388"/>
              <a:gd name="connsiteX5" fmla="*/ 900112 w 10775950"/>
              <a:gd name="connsiteY5" fmla="*/ 179388 h 360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75950" h="3608388">
                <a:moveTo>
                  <a:pt x="900112" y="0"/>
                </a:moveTo>
                <a:lnTo>
                  <a:pt x="10775950" y="0"/>
                </a:lnTo>
                <a:lnTo>
                  <a:pt x="10775950" y="3608388"/>
                </a:lnTo>
                <a:lnTo>
                  <a:pt x="0" y="3608388"/>
                </a:lnTo>
                <a:lnTo>
                  <a:pt x="0" y="179388"/>
                </a:lnTo>
                <a:lnTo>
                  <a:pt x="900112" y="17938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accent3"/>
                </a:solidFill>
              </a:defRPr>
            </a:lvl1pPr>
          </a:lstStyle>
          <a:p>
            <a:r>
              <a:rPr lang="de-CH" dirty="0"/>
              <a:t>Bild mit Klicken hinzufügen </a:t>
            </a:r>
          </a:p>
          <a:p>
            <a:r>
              <a:rPr lang="de-CH" dirty="0"/>
              <a:t>(tauschen: Bild zuerst löschen</a:t>
            </a:r>
            <a:br>
              <a:rPr lang="de-CH" dirty="0"/>
            </a:br>
            <a:r>
              <a:rPr lang="de-CH" dirty="0"/>
              <a:t>und Layout zurücksetzen)</a:t>
            </a:r>
          </a:p>
        </p:txBody>
      </p:sp>
      <p:sp>
        <p:nvSpPr>
          <p:cNvPr id="7" name="Bildplatzhalter 2"/>
          <p:cNvSpPr>
            <a:spLocks noGrp="1"/>
          </p:cNvSpPr>
          <p:nvPr>
            <p:ph type="pic" idx="13"/>
          </p:nvPr>
        </p:nvSpPr>
        <p:spPr>
          <a:xfrm>
            <a:off x="1780118" y="0"/>
            <a:ext cx="10416000" cy="360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de-DE" noProof="0" dirty="0"/>
          </a:p>
        </p:txBody>
      </p:sp>
      <p:sp>
        <p:nvSpPr>
          <p:cNvPr id="12" name="Date Placeholder 4"/>
          <p:cNvSpPr txBox="1">
            <a:spLocks/>
          </p:cNvSpPr>
          <p:nvPr userDrawn="1"/>
        </p:nvSpPr>
        <p:spPr>
          <a:xfrm>
            <a:off x="8847438" y="6434382"/>
            <a:ext cx="2504562" cy="423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9pPr>
          </a:lstStyle>
          <a:p>
            <a:pPr algn="r"/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28543123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folie mit Bild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B25FEC71-B714-418D-A1E5-B86CF26A07B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DE38B4C-6C47-4A28-AAD9-EC91C7E2BF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996" y="6027010"/>
            <a:ext cx="2514605" cy="56997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1CDF1A5-2E10-435E-AB39-1E5712B2840F}"/>
              </a:ext>
            </a:extLst>
          </p:cNvPr>
          <p:cNvSpPr>
            <a:spLocks noGrp="1"/>
          </p:cNvSpPr>
          <p:nvPr>
            <p:ph type="ctrTitle"/>
          </p:nvPr>
        </p:nvSpPr>
        <p:spPr bwMode="black">
          <a:xfrm>
            <a:off x="1308099" y="3810066"/>
            <a:ext cx="10404475" cy="1110823"/>
          </a:xfrm>
        </p:spPr>
        <p:txBody>
          <a:bodyPr anchor="b"/>
          <a:lstStyle>
            <a:lvl1pPr algn="l">
              <a:lnSpc>
                <a:spcPct val="105000"/>
              </a:lnSpc>
              <a:defRPr sz="3000" cap="all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2934516-FF07-4404-A282-FDD97413BA6B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6095999" y="4988212"/>
            <a:ext cx="5616575" cy="9874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CH" dirty="0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0F25D463-A601-4691-98CE-523CA6F6C4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1308098" y="4988212"/>
            <a:ext cx="4571589" cy="9874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CH" dirty="0"/>
              <a:t>Name, Datum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009E8B5-0CC3-46EC-9D76-74B19B4EA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365" y="556236"/>
            <a:ext cx="3219238" cy="64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3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26B43"/>
          </p15:clr>
        </p15:guide>
        <p15:guide id="2" pos="824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B25FEC71-B714-418D-A1E5-B86CF26A07B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DE38B4C-6C47-4A28-AAD9-EC91C7E2BF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996" y="6027010"/>
            <a:ext cx="2514606" cy="56997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1CDF1A5-2E10-435E-AB39-1E5712B2840F}"/>
              </a:ext>
            </a:extLst>
          </p:cNvPr>
          <p:cNvSpPr>
            <a:spLocks noGrp="1"/>
          </p:cNvSpPr>
          <p:nvPr>
            <p:ph type="ctrTitle"/>
          </p:nvPr>
        </p:nvSpPr>
        <p:spPr bwMode="black">
          <a:xfrm>
            <a:off x="1308099" y="3810066"/>
            <a:ext cx="10404475" cy="1110823"/>
          </a:xfrm>
        </p:spPr>
        <p:txBody>
          <a:bodyPr anchor="b"/>
          <a:lstStyle>
            <a:lvl1pPr algn="l">
              <a:lnSpc>
                <a:spcPct val="105000"/>
              </a:lnSpc>
              <a:defRPr sz="3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2934516-FF07-4404-A282-FDD97413BA6B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6095999" y="4988212"/>
            <a:ext cx="5616575" cy="9874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CH" dirty="0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0F25D463-A601-4691-98CE-523CA6F6C4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1308098" y="4988212"/>
            <a:ext cx="4571589" cy="9874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CH" dirty="0"/>
              <a:t>Name, Datum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009E8B5-0CC3-46EC-9D76-74B19B4EA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149" y="556236"/>
            <a:ext cx="3435672" cy="64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234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824" userDrawn="1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 1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36972-5B78-4D45-B17C-8D7BB76A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50B95C8-A3D7-4986-B9AA-7D64F5AF54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1808163"/>
            <a:ext cx="11233150" cy="42132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D6B1742-4D1F-47FF-9A10-80FDD20EF6C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C0BC91F-675C-4A18-B78C-8C6DF19E075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NFP 73 – Nachhaltige Wirtschaft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20708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 2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36972-5B78-4D45-B17C-8D7BB76A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50B95C8-A3D7-4986-B9AA-7D64F5AF54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1808163"/>
            <a:ext cx="5400675" cy="42132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D6B1742-4D1F-47FF-9A10-80FDD20EF6C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B35E508E-E5DE-4F61-8FB9-DFC4286D07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11900" y="1808163"/>
            <a:ext cx="5400675" cy="42132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B5B5BF3-945C-44C6-8CD2-14E5164C872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CH"/>
              <a:t>NFP 73 – Nachhaltige Wirtschaft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551846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04" userDrawn="1">
          <p15:clr>
            <a:srgbClr val="F26B43"/>
          </p15:clr>
        </p15:guide>
        <p15:guide id="2" pos="3976" userDrawn="1">
          <p15:clr>
            <a:srgbClr val="F26B43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 3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36972-5B78-4D45-B17C-8D7BB76A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50B95C8-A3D7-4986-B9AA-7D64F5AF54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1808163"/>
            <a:ext cx="3455988" cy="42132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D6B1742-4D1F-47FF-9A10-80FDD20EF6C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B35E508E-E5DE-4F61-8FB9-DFC4286D07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67213" y="1808163"/>
            <a:ext cx="3455988" cy="42132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E139E40F-E323-4104-824E-8A6657E137E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5001" y="1808163"/>
            <a:ext cx="3455988" cy="42132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0FE4488-A457-4009-8948-097AF338E2B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NFP 73 – Nachhaltige Wirtschaft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45189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9" userDrawn="1">
          <p15:clr>
            <a:srgbClr val="F26B43"/>
          </p15:clr>
        </p15:guide>
        <p15:guide id="2" pos="2751" userDrawn="1">
          <p15:clr>
            <a:srgbClr val="F26B43"/>
          </p15:clr>
        </p15:guide>
        <p15:guide id="3" pos="4929" userDrawn="1">
          <p15:clr>
            <a:srgbClr val="F26B43"/>
          </p15:clr>
        </p15:guide>
        <p15:guide id="4" pos="5201" userDrawn="1">
          <p15:clr>
            <a:srgbClr val="F26B43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36972-5B78-4D45-B17C-8D7BB76A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50B95C8-A3D7-4986-B9AA-7D64F5AF54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1808163"/>
            <a:ext cx="5400675" cy="42132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D6B1742-4D1F-47FF-9A10-80FDD20EF6C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B5B5BF3-945C-44C6-8CD2-14E5164C872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CH"/>
              <a:t>NFP 73 – Nachhaltige Wirtschaft</a:t>
            </a:r>
            <a:endParaRPr lang="de-CH" dirty="0"/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6B108ABD-2127-4769-AAC2-3A4004117A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11902" y="1808164"/>
            <a:ext cx="5880097" cy="421322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00572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04" userDrawn="1">
          <p15:clr>
            <a:srgbClr val="F26B43"/>
          </p15:clr>
        </p15:guide>
        <p15:guide id="2" pos="3976" userDrawn="1">
          <p15:clr>
            <a:srgbClr val="F26B43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EEE5DC-A33D-44AB-A2A8-4B5D291AB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B4D479-3B15-4C02-B897-E5FF054F0E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95D9126-2DB4-45E2-A996-6E674F41A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NFP 73 – Nachhaltige Wirtschaft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8900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Text 1sp dunkelblau">
    <p:bg>
      <p:bgPr>
        <a:solidFill>
          <a:srgbClr val="042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36972-5B78-4D45-B17C-8D7BB76A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50B95C8-A3D7-4986-B9AA-7D64F5AF54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1808163"/>
            <a:ext cx="11233150" cy="42132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D6B1742-4D1F-47FF-9A10-80FDD20EF6C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3CB8C82-6A53-4835-BD26-E2F1C5E542B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CH"/>
              <a:t>NFP 73 – Nachhaltige Wirtschaft</a:t>
            </a:r>
            <a:endParaRPr lang="de-CH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8F8B613-62C6-4AD3-B362-20AD708B45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479425" y="6338112"/>
            <a:ext cx="849632" cy="2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8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EB8F7E28-90E3-D251-2D7F-D5F19064A5A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157917096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1" imgW="7772400" imgH="10058400" progId="TCLayout.ActiveDocument.1">
                  <p:embed/>
                </p:oleObj>
              </mc:Choice>
              <mc:Fallback>
                <p:oleObj name="think-cell Slide" r:id="rId31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41BF24A-D497-4464-9FE1-B21BA5E76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50" cy="1044575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/>
          <a:p>
            <a:r>
              <a:rPr lang="de-CH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619F523-3EBF-4F93-9A66-53448027C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1808163"/>
            <a:ext cx="11233150" cy="42132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  <a:p>
            <a:pPr lvl="5"/>
            <a:r>
              <a:rPr lang="de-CH" dirty="0"/>
              <a:t>Sechste Ebene</a:t>
            </a:r>
          </a:p>
          <a:p>
            <a:pPr lvl="6"/>
            <a:r>
              <a:rPr lang="de-CH" dirty="0"/>
              <a:t>Siebte Ebene</a:t>
            </a:r>
          </a:p>
          <a:p>
            <a:pPr lvl="7"/>
            <a:r>
              <a:rPr lang="de-CH" dirty="0"/>
              <a:t>Achte Ebene</a:t>
            </a:r>
          </a:p>
          <a:p>
            <a:pPr lvl="8"/>
            <a:r>
              <a:rPr lang="de-CH" dirty="0"/>
              <a:t>Neunte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D0B453A-BCBA-46E5-8B51-6E5C8657A8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56589" y="6478264"/>
            <a:ext cx="3455986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96079920-E225-4621-8DA4-1E6F9F7CF6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5555" y="6385781"/>
            <a:ext cx="4114800" cy="25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CH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CH" dirty="0"/>
              <a:t>NFP 73 – Nachhaltige Wirtschaft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1A95CB-8F54-4797-8C36-C87C7343B5D7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79425" y="6338112"/>
            <a:ext cx="849632" cy="25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238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80" r:id="rId3"/>
    <p:sldLayoutId id="2147483661" r:id="rId4"/>
    <p:sldLayoutId id="2147483663" r:id="rId5"/>
    <p:sldLayoutId id="2147483664" r:id="rId6"/>
    <p:sldLayoutId id="2147483682" r:id="rId7"/>
    <p:sldLayoutId id="2147483654" r:id="rId8"/>
    <p:sldLayoutId id="2147483669" r:id="rId9"/>
    <p:sldLayoutId id="2147483671" r:id="rId10"/>
    <p:sldLayoutId id="2147483670" r:id="rId11"/>
    <p:sldLayoutId id="2147483672" r:id="rId12"/>
    <p:sldLayoutId id="2147483667" r:id="rId13"/>
    <p:sldLayoutId id="2147483668" r:id="rId14"/>
    <p:sldLayoutId id="2147483677" r:id="rId15"/>
    <p:sldLayoutId id="2147483678" r:id="rId16"/>
    <p:sldLayoutId id="2147483681" r:id="rId17"/>
    <p:sldLayoutId id="2147483673" r:id="rId18"/>
    <p:sldLayoutId id="2147483674" r:id="rId19"/>
    <p:sldLayoutId id="2147483655" r:id="rId20"/>
    <p:sldLayoutId id="2147483650" r:id="rId21"/>
    <p:sldLayoutId id="2147483665" r:id="rId22"/>
    <p:sldLayoutId id="2147483666" r:id="rId23"/>
    <p:sldLayoutId id="2147483676" r:id="rId24"/>
    <p:sldLayoutId id="2147483683" r:id="rId25"/>
    <p:sldLayoutId id="2147483684" r:id="rId26"/>
    <p:sldLayoutId id="2147483685" r:id="rId27"/>
    <p:sldLayoutId id="2147483686" r:id="rId2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96000" indent="-2160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512000" indent="-2160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728000" indent="-2160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944000" indent="-2160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0" userDrawn="1">
          <p15:clr>
            <a:srgbClr val="F26B43"/>
          </p15:clr>
        </p15:guide>
        <p15:guide id="3" orient="horz" pos="1139" userDrawn="1">
          <p15:clr>
            <a:srgbClr val="F26B43"/>
          </p15:clr>
        </p15:guide>
        <p15:guide id="4" orient="horz" pos="3793" userDrawn="1">
          <p15:clr>
            <a:srgbClr val="F26B43"/>
          </p15:clr>
        </p15:guide>
        <p15:guide id="5" pos="302" userDrawn="1">
          <p15:clr>
            <a:srgbClr val="F26B43"/>
          </p15:clr>
        </p15:guide>
        <p15:guide id="6" pos="7378" userDrawn="1">
          <p15:clr>
            <a:srgbClr val="F26B43"/>
          </p15:clr>
        </p15:guide>
        <p15:guide id="11" orient="horz" pos="4156" userDrawn="1">
          <p15:clr>
            <a:srgbClr val="F26B43"/>
          </p15:clr>
        </p15:guide>
        <p15:guide id="12" orient="horz" pos="34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nf.ch/de/idwOZXdVUNtTd9pX/seite/fokusForschung/nationale-forschungsprogramme/nfp70-energiewende" TargetMode="External"/><Relationship Id="rId7" Type="http://schemas.openxmlformats.org/officeDocument/2006/relationships/hyperlink" Target="https://www.snf.ch/de/JyVMcUQymzRnrltu/seite/nationale-forschungsprogramme/nfp82-biodiversitaet-und-oekosystemleistungen" TargetMode="External"/><Relationship Id="rId2" Type="http://schemas.openxmlformats.org/officeDocument/2006/relationships/hyperlink" Target="https://www.snf.ch/de/0KUxeNxi9oFUsdnY/seite/fokusForschung/nationale-forschungsprogramme/nfp69-gesunde-ernaehrung-nachhaltige-lebensmittelproduktion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snf.ch/de/ps2mzbnWPiVHXd5H/seite/nationale-forschungsprogramme/nfp81-baukultur" TargetMode="External"/><Relationship Id="rId5" Type="http://schemas.openxmlformats.org/officeDocument/2006/relationships/hyperlink" Target="https://www.snf.ch/de/4A9GakkuB3rFiPw7/seite/fokusForschung/nationale-forschungsprogramme/nfp71-steuerung-des-energieverbrauchs" TargetMode="External"/><Relationship Id="rId4" Type="http://schemas.openxmlformats.org/officeDocument/2006/relationships/hyperlink" Target="https://www.snf.ch/de/jssSekHMxg9V2c3j/seite/fokusForschung/nationale-forschungsprogramme/nfp-73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fp73.ch/" TargetMode="External"/><Relationship Id="rId2" Type="http://schemas.openxmlformats.org/officeDocument/2006/relationships/hyperlink" Target="http://www.snf.ch/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un.org/sustainabledevelopment/" TargetMode="External"/><Relationship Id="rId4" Type="http://schemas.openxmlformats.org/officeDocument/2006/relationships/hyperlink" Target="https://akademien-schweiz.ch/themen-und-aufgaben/nachhaltige-gesellschaft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de.statista.com/statistik/daten/studie/159798/umfrage/entwicklung-des-bip-bruttoinlandsprodukt-weltweit/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kademien-schweiz.ch/de/themen/nachhaltige-entwicklung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BBC741F-F36E-AFA0-3CD1-CD890CC408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sz="3200" dirty="0">
                <a:latin typeface="+mn-lt"/>
              </a:rPr>
              <a:t>Einführung ins NFP 73</a:t>
            </a:r>
            <a:br>
              <a:rPr lang="de-CH" sz="3200" dirty="0">
                <a:latin typeface="+mn-lt"/>
              </a:rPr>
            </a:br>
            <a:r>
              <a:rPr lang="de-CH" sz="3200" dirty="0">
                <a:latin typeface="+mn-lt"/>
              </a:rPr>
              <a:t>Nachhaltige Wirtschaft</a:t>
            </a:r>
            <a:endParaRPr lang="en-GB" dirty="0">
              <a:latin typeface="+mn-lt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C410DC2-7478-767E-6704-A9ADE8F66B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000" dirty="0"/>
              <a:t>Ein </a:t>
            </a:r>
            <a:r>
              <a:rPr lang="en-GB" sz="2000" dirty="0" err="1"/>
              <a:t>Lernmodul</a:t>
            </a:r>
            <a:r>
              <a:rPr lang="en-GB" sz="2000" dirty="0"/>
              <a:t> für die </a:t>
            </a:r>
            <a:r>
              <a:rPr lang="en-GB" sz="2000" dirty="0" err="1"/>
              <a:t>Tertiärstufe</a:t>
            </a:r>
            <a:endParaRPr lang="en-GB" sz="2000" dirty="0"/>
          </a:p>
          <a:p>
            <a:endParaRPr lang="en-GB" dirty="0"/>
          </a:p>
        </p:txBody>
      </p:sp>
      <p:pic>
        <p:nvPicPr>
          <p:cNvPr id="4" name="Picture Placeholder 3" descr="A close-up of several images&#10;&#10;AI-generated content may be incorrect.">
            <a:extLst>
              <a:ext uri="{FF2B5EF4-FFF2-40B4-BE49-F238E27FC236}">
                <a16:creationId xmlns:a16="http://schemas.microsoft.com/office/drawing/2014/main" id="{A6FAFB0F-10BF-4F65-327D-AF297871706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979" b="2979"/>
          <a:stretch/>
        </p:blipFill>
        <p:spPr>
          <a:xfrm>
            <a:off x="6096000" y="542925"/>
            <a:ext cx="6094413" cy="327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3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B92A-A274-391A-3FA1-29D1D7D94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Der Schweizerische Nationalfonds SNF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F2B0C8-6B5B-7939-A1A3-AD9A0F6A3A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sz="1800" b="0" i="0" dirty="0">
                <a:effectLst/>
              </a:rPr>
              <a:t>Der Schweizerische Nationalfonds (SNF) fördert im Auftrag des Bundes die Forschung in allen wissenschaftlichen Disziplinen</a:t>
            </a:r>
          </a:p>
          <a:p>
            <a:r>
              <a:rPr lang="de-CH" sz="1800" dirty="0"/>
              <a:t>Rechtsform: Privatrechtliche Stiftung</a:t>
            </a:r>
          </a:p>
          <a:p>
            <a:r>
              <a:rPr lang="de-CH" sz="1800" dirty="0"/>
              <a:t>Gründungsjahr: 1952</a:t>
            </a:r>
          </a:p>
          <a:p>
            <a:r>
              <a:rPr lang="de-CH" sz="1800" dirty="0"/>
              <a:t>Jahresbudget: 1167 Mio. (2023)</a:t>
            </a:r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r>
              <a:rPr lang="de-CH" sz="1800" b="1" dirty="0"/>
              <a:t>Aktivitäten</a:t>
            </a:r>
            <a:r>
              <a:rPr lang="de-CH" sz="1800" dirty="0"/>
              <a:t>: </a:t>
            </a:r>
          </a:p>
          <a:p>
            <a:r>
              <a:rPr lang="de-CH" sz="1800" b="0" i="0" dirty="0">
                <a:effectLst/>
              </a:rPr>
              <a:t>Forschungsprogramme u</a:t>
            </a:r>
            <a:r>
              <a:rPr lang="de-CH" sz="1800" b="0" i="0" dirty="0">
                <a:solidFill>
                  <a:srgbClr val="101418"/>
                </a:solidFill>
                <a:effectLst/>
              </a:rPr>
              <a:t>nd Forschungsschwerpunkte</a:t>
            </a:r>
          </a:p>
          <a:p>
            <a:r>
              <a:rPr lang="de-CH" sz="1800" dirty="0">
                <a:solidFill>
                  <a:srgbClr val="101418"/>
                </a:solidFill>
              </a:rPr>
              <a:t>Innovationsförderung (zusammen mit </a:t>
            </a:r>
            <a:r>
              <a:rPr lang="de-CH" sz="1800" dirty="0" err="1">
                <a:solidFill>
                  <a:srgbClr val="101418"/>
                </a:solidFill>
              </a:rPr>
              <a:t>Innosuisse</a:t>
            </a:r>
            <a:r>
              <a:rPr lang="de-CH" sz="1800" dirty="0">
                <a:solidFill>
                  <a:srgbClr val="101418"/>
                </a:solidFill>
              </a:rPr>
              <a:t>)</a:t>
            </a:r>
            <a:endParaRPr lang="de-CH" sz="1800" b="0" i="0" dirty="0">
              <a:solidFill>
                <a:srgbClr val="04293C"/>
              </a:solidFill>
              <a:effectLst/>
            </a:endParaRPr>
          </a:p>
          <a:p>
            <a:r>
              <a:rPr lang="de-CH" sz="1800" b="0" i="0" dirty="0">
                <a:solidFill>
                  <a:srgbClr val="101418"/>
                </a:solidFill>
                <a:effectLst/>
              </a:rPr>
              <a:t>Wissenschaftspreise und Bilderwettbewerb</a:t>
            </a:r>
          </a:p>
          <a:p>
            <a:r>
              <a:rPr lang="de-CH" sz="1800" dirty="0">
                <a:solidFill>
                  <a:srgbClr val="101418"/>
                </a:solidFill>
              </a:rPr>
              <a:t>Öffentlichkeitsarbeit/Dialog mit der Gesellschaft</a:t>
            </a:r>
            <a:endParaRPr lang="de-CH" sz="1800" dirty="0">
              <a:solidFill>
                <a:srgbClr val="04293C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3B2C4-26EE-2311-4F58-972E4DAC904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10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62475-C75C-C10F-830F-21D6A6AF85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NFP 73 – Nachhaltige Wirtschaft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52338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13434-7EAC-453D-B9AB-236218BDC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Nachhaltigkeitsrelevante Nationale Forschungsprogramme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939B4E-1234-5505-851F-88275D08CE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1800" dirty="0"/>
              <a:t>Nationale Forschungsprogramme (NFP) mit starkem Bezug zur nachhaltigen Entwicklung:</a:t>
            </a:r>
          </a:p>
          <a:p>
            <a:r>
              <a:rPr lang="de-CH" sz="1800" b="0" i="0" dirty="0">
                <a:solidFill>
                  <a:srgbClr val="04293C"/>
                </a:solidFill>
                <a:effectLst/>
                <a:hlinkClick r:id="rId2"/>
              </a:rPr>
              <a:t>NFP 69 "Gesunde Ernährung und nachhaltige Lebensmittelproduktion"</a:t>
            </a:r>
            <a:endParaRPr lang="de-CH" sz="1800" b="0" i="0" dirty="0">
              <a:solidFill>
                <a:srgbClr val="04293C"/>
              </a:solidFill>
              <a:effectLst/>
            </a:endParaRPr>
          </a:p>
          <a:p>
            <a:r>
              <a:rPr lang="de-CH" sz="1800" b="0" i="0" dirty="0">
                <a:solidFill>
                  <a:srgbClr val="04293C"/>
                </a:solidFill>
                <a:effectLst/>
                <a:hlinkClick r:id="rId3"/>
              </a:rPr>
              <a:t>NFP 70 "Energiewende</a:t>
            </a:r>
            <a:r>
              <a:rPr lang="de-CH" dirty="0">
                <a:solidFill>
                  <a:srgbClr val="04293C"/>
                </a:solidFill>
                <a:hlinkClick r:id="rId4"/>
              </a:rPr>
              <a:t>"</a:t>
            </a:r>
            <a:endParaRPr lang="de-CH" sz="1800" b="0" i="0" dirty="0">
              <a:solidFill>
                <a:srgbClr val="04293C"/>
              </a:solidFill>
              <a:effectLst/>
            </a:endParaRPr>
          </a:p>
          <a:p>
            <a:r>
              <a:rPr lang="de-CH" sz="1800" b="0" i="0" dirty="0">
                <a:solidFill>
                  <a:srgbClr val="04293C"/>
                </a:solidFill>
                <a:effectLst/>
                <a:hlinkClick r:id="rId5"/>
              </a:rPr>
              <a:t>NFP 71 "Steuerung des Energieverbrauchs</a:t>
            </a:r>
            <a:r>
              <a:rPr lang="de-CH" dirty="0">
                <a:solidFill>
                  <a:srgbClr val="04293C"/>
                </a:solidFill>
                <a:hlinkClick r:id="rId4"/>
              </a:rPr>
              <a:t>"</a:t>
            </a:r>
            <a:endParaRPr lang="de-CH" sz="1800" b="0" i="0" dirty="0">
              <a:solidFill>
                <a:srgbClr val="04293C"/>
              </a:solidFill>
              <a:effectLst/>
            </a:endParaRPr>
          </a:p>
          <a:p>
            <a:r>
              <a:rPr lang="de-CH" sz="1800" b="0" i="0" dirty="0">
                <a:solidFill>
                  <a:srgbClr val="04293C"/>
                </a:solidFill>
                <a:effectLst/>
                <a:hlinkClick r:id="rId4"/>
              </a:rPr>
              <a:t>NFP 73 "Nachhaltige Wirtschaft</a:t>
            </a:r>
            <a:r>
              <a:rPr lang="de-CH" dirty="0">
                <a:solidFill>
                  <a:srgbClr val="04293C"/>
                </a:solidFill>
                <a:hlinkClick r:id="rId4"/>
              </a:rPr>
              <a:t>"</a:t>
            </a:r>
            <a:endParaRPr lang="de-CH" sz="1800" b="0" i="0" dirty="0">
              <a:solidFill>
                <a:srgbClr val="04293C"/>
              </a:solidFill>
              <a:effectLst/>
            </a:endParaRPr>
          </a:p>
          <a:p>
            <a:r>
              <a:rPr lang="de-CH" sz="1800" b="0" i="0" dirty="0">
                <a:solidFill>
                  <a:srgbClr val="04293C"/>
                </a:solidFill>
                <a:effectLst/>
                <a:hlinkClick r:id="rId6"/>
              </a:rPr>
              <a:t>NFP 81 "Baukultur</a:t>
            </a:r>
            <a:r>
              <a:rPr lang="de-CH" sz="1800" b="0" i="0" dirty="0">
                <a:solidFill>
                  <a:srgbClr val="04293C"/>
                </a:solidFill>
                <a:effectLst/>
                <a:hlinkClick r:id="rId7"/>
              </a:rPr>
              <a:t>»</a:t>
            </a:r>
            <a:endParaRPr lang="de-CH" dirty="0"/>
          </a:p>
          <a:p>
            <a:r>
              <a:rPr lang="de-CH" sz="1800" b="0" i="0" dirty="0">
                <a:solidFill>
                  <a:srgbClr val="04293C"/>
                </a:solidFill>
                <a:effectLst/>
                <a:hlinkClick r:id="rId7"/>
              </a:rPr>
              <a:t>NFP 82 "Biodiversität und Ökosystemleistungen"</a:t>
            </a:r>
            <a:endParaRPr lang="de-CH" sz="1800" b="0" i="0" dirty="0">
              <a:solidFill>
                <a:srgbClr val="04293C"/>
              </a:solidFill>
              <a:effectLst/>
            </a:endParaRP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A78554-A068-4365-49B9-B3A9C219765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11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8C50E7-4CC1-9EAD-D383-CF314AE8DC1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NFP 73 – Nachhaltige Wirtschaft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08738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C5BF9-BCEC-46FA-7D7C-16ACEE73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Das NFP 73 Nachhaltige Wirtschaft: ressourcenschonend, zukunftsfähig, innovativ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B64572-34AC-191E-7617-DD2C114CCC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1800" b="0" i="0" dirty="0">
                <a:solidFill>
                  <a:srgbClr val="1B2422"/>
                </a:solidFill>
                <a:effectLst/>
              </a:rPr>
              <a:t>Das NFP 73 hat zum Ziel </a:t>
            </a:r>
            <a:r>
              <a:rPr lang="de-CH" sz="1800" b="1" i="0" dirty="0">
                <a:solidFill>
                  <a:srgbClr val="1B2422"/>
                </a:solidFill>
                <a:effectLst/>
              </a:rPr>
              <a:t>wissenschaftliche Erkenntnisse </a:t>
            </a:r>
            <a:r>
              <a:rPr lang="de-CH" sz="1800" b="0" i="0" dirty="0">
                <a:solidFill>
                  <a:srgbClr val="1B2422"/>
                </a:solidFill>
                <a:effectLst/>
              </a:rPr>
              <a:t>über eine nachhaltige Wirtschaft mit </a:t>
            </a:r>
            <a:r>
              <a:rPr lang="de-CH" sz="1800" i="0" dirty="0">
                <a:solidFill>
                  <a:srgbClr val="1B2422"/>
                </a:solidFill>
                <a:effectLst/>
              </a:rPr>
              <a:t>schonender</a:t>
            </a:r>
            <a:r>
              <a:rPr lang="de-CH" sz="1800" b="0" i="0" dirty="0">
                <a:solidFill>
                  <a:srgbClr val="1B2422"/>
                </a:solidFill>
                <a:effectLst/>
              </a:rPr>
              <a:t> </a:t>
            </a:r>
            <a:r>
              <a:rPr lang="de-CH" sz="1800" i="0" dirty="0">
                <a:solidFill>
                  <a:srgbClr val="1B2422"/>
                </a:solidFill>
                <a:effectLst/>
              </a:rPr>
              <a:t>Nutzung</a:t>
            </a:r>
            <a:r>
              <a:rPr lang="de-CH" sz="1800" b="0" i="0" dirty="0">
                <a:solidFill>
                  <a:srgbClr val="1B2422"/>
                </a:solidFill>
                <a:effectLst/>
              </a:rPr>
              <a:t> </a:t>
            </a:r>
            <a:r>
              <a:rPr lang="de-CH" sz="1800" b="1" i="0" dirty="0">
                <a:solidFill>
                  <a:srgbClr val="1B2422"/>
                </a:solidFill>
                <a:effectLst/>
              </a:rPr>
              <a:t>natürlicher Ressourcen</a:t>
            </a:r>
            <a:r>
              <a:rPr lang="de-CH" sz="1800" b="0" i="0" dirty="0">
                <a:solidFill>
                  <a:srgbClr val="1B2422"/>
                </a:solidFill>
                <a:effectLst/>
              </a:rPr>
              <a:t>, </a:t>
            </a:r>
            <a:r>
              <a:rPr lang="de-CH" sz="1800" b="1" i="0" dirty="0">
                <a:solidFill>
                  <a:srgbClr val="1B2422"/>
                </a:solidFill>
                <a:effectLst/>
              </a:rPr>
              <a:t>mehr Wohlfahrt </a:t>
            </a:r>
            <a:r>
              <a:rPr lang="de-CH" sz="1800" b="0" i="0" dirty="0">
                <a:solidFill>
                  <a:srgbClr val="1B2422"/>
                </a:solidFill>
                <a:effectLst/>
              </a:rPr>
              <a:t>und </a:t>
            </a:r>
            <a:r>
              <a:rPr lang="de-CH" sz="1800" b="1" i="0" dirty="0">
                <a:solidFill>
                  <a:srgbClr val="1B2422"/>
                </a:solidFill>
                <a:effectLst/>
              </a:rPr>
              <a:t>erhöhter Wettbewerbsfähigkeit </a:t>
            </a:r>
            <a:r>
              <a:rPr lang="de-CH" sz="1800" b="0" i="0" dirty="0">
                <a:solidFill>
                  <a:srgbClr val="1B2422"/>
                </a:solidFill>
                <a:effectLst/>
              </a:rPr>
              <a:t>des Wirtschaftsstandortes Schweiz zu erarbeiten.</a:t>
            </a:r>
          </a:p>
          <a:p>
            <a:pPr marL="0" indent="0">
              <a:buNone/>
            </a:pPr>
            <a:endParaRPr lang="de-CH" sz="1800" b="0" i="0" dirty="0">
              <a:solidFill>
                <a:srgbClr val="1B2422"/>
              </a:solidFill>
              <a:effectLst/>
            </a:endParaRPr>
          </a:p>
          <a:p>
            <a:pPr marL="0" indent="0">
              <a:buNone/>
            </a:pPr>
            <a:r>
              <a:rPr lang="de-CH" sz="1800" dirty="0">
                <a:solidFill>
                  <a:srgbClr val="1B2422"/>
                </a:solidFill>
              </a:rPr>
              <a:t>Rahmen:</a:t>
            </a:r>
            <a:endParaRPr lang="de-CH" sz="1800" b="0" i="0" dirty="0">
              <a:solidFill>
                <a:srgbClr val="1B2422"/>
              </a:solidFill>
              <a:effectLst/>
            </a:endParaRPr>
          </a:p>
          <a:p>
            <a:r>
              <a:rPr lang="de-CH" sz="1800" dirty="0"/>
              <a:t>29 Forschungsprojekte </a:t>
            </a:r>
            <a:r>
              <a:rPr lang="de-CH" dirty="0"/>
              <a:t>in 9 Schwerpunkten</a:t>
            </a:r>
          </a:p>
          <a:p>
            <a:r>
              <a:rPr lang="de-CH" sz="1800" dirty="0"/>
              <a:t>Laufzeit: 2016-2023</a:t>
            </a:r>
          </a:p>
          <a:p>
            <a:r>
              <a:rPr lang="de-CH" sz="1800" dirty="0"/>
              <a:t>Forschungsdauer: 5 Jahre</a:t>
            </a:r>
          </a:p>
          <a:p>
            <a:r>
              <a:rPr lang="de-CH" sz="1800" dirty="0"/>
              <a:t>Finanzrahmen: </a:t>
            </a:r>
            <a:r>
              <a:rPr lang="de-CH" sz="1800" b="0" i="0" dirty="0">
                <a:effectLst/>
              </a:rPr>
              <a:t>CHF 20'000’000</a:t>
            </a:r>
            <a:endParaRPr lang="de-CH" sz="1800" dirty="0"/>
          </a:p>
          <a:p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35E0F5-4278-296C-33D6-D68DBBFF5D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12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903AA-4FF3-52A0-BE0E-1E1A5DF8809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NFP 73 – Nachhaltige Wirtschaft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32665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AB65A-6B57-F8C6-6FD8-DF78BA20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Ziele des NFP 73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AFA3D-502A-EA47-6910-A33D36246F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de-CH" sz="1800" b="0" i="0" u="none" strike="noStrike" baseline="0" dirty="0">
                <a:solidFill>
                  <a:srgbClr val="1A1A1A"/>
                </a:solidFill>
              </a:rPr>
              <a:t>Das NFP hat insbesondere folgende Ziele verfolgt:</a:t>
            </a:r>
          </a:p>
          <a:p>
            <a:pPr algn="l"/>
            <a:r>
              <a:rPr lang="de-CH" sz="1800" b="1" dirty="0">
                <a:solidFill>
                  <a:srgbClr val="04293C"/>
                </a:solidFill>
              </a:rPr>
              <a:t>wissenschaftliche Erkenntnisse </a:t>
            </a:r>
            <a:r>
              <a:rPr lang="de-CH" sz="1800" dirty="0">
                <a:solidFill>
                  <a:srgbClr val="04293C"/>
                </a:solidFill>
              </a:rPr>
              <a:t>erlangen, um eine nachhaltige Wirtschaft besser zu verstehen und zu fördern;</a:t>
            </a:r>
          </a:p>
          <a:p>
            <a:pPr algn="l"/>
            <a:r>
              <a:rPr lang="de-CH" sz="1800" b="1" dirty="0">
                <a:solidFill>
                  <a:srgbClr val="04293C"/>
                </a:solidFill>
              </a:rPr>
              <a:t>Chancen und Risiken </a:t>
            </a:r>
            <a:r>
              <a:rPr lang="de-CH" sz="1800" dirty="0">
                <a:solidFill>
                  <a:srgbClr val="04293C"/>
                </a:solidFill>
              </a:rPr>
              <a:t>vor dem Hintergrund einer global vernetzten Schweiz zu identifizieren;</a:t>
            </a:r>
          </a:p>
          <a:p>
            <a:pPr algn="l"/>
            <a:r>
              <a:rPr lang="de-CH" sz="1800" b="1" dirty="0">
                <a:solidFill>
                  <a:srgbClr val="04293C"/>
                </a:solidFill>
              </a:rPr>
              <a:t>Abhängigkeiten</a:t>
            </a:r>
            <a:r>
              <a:rPr lang="de-CH" sz="1800" dirty="0">
                <a:solidFill>
                  <a:srgbClr val="04293C"/>
                </a:solidFill>
              </a:rPr>
              <a:t> </a:t>
            </a:r>
            <a:r>
              <a:rPr lang="de-CH" sz="1800" b="1" dirty="0">
                <a:solidFill>
                  <a:srgbClr val="04293C"/>
                </a:solidFill>
              </a:rPr>
              <a:t>und</a:t>
            </a:r>
            <a:r>
              <a:rPr lang="de-CH" sz="1800" dirty="0">
                <a:solidFill>
                  <a:srgbClr val="04293C"/>
                </a:solidFill>
              </a:rPr>
              <a:t> </a:t>
            </a:r>
            <a:r>
              <a:rPr lang="de-CH" sz="1800" b="1" dirty="0">
                <a:solidFill>
                  <a:srgbClr val="04293C"/>
                </a:solidFill>
              </a:rPr>
              <a:t>Unsicherheiten</a:t>
            </a:r>
            <a:r>
              <a:rPr lang="de-CH" sz="1800" dirty="0">
                <a:solidFill>
                  <a:srgbClr val="04293C"/>
                </a:solidFill>
              </a:rPr>
              <a:t>, die aus den gewählten Massnahmen und Instrumenten resultieren, zu verstehen und</a:t>
            </a:r>
          </a:p>
          <a:p>
            <a:pPr algn="l"/>
            <a:r>
              <a:rPr lang="de-CH" sz="1800" b="1" dirty="0">
                <a:solidFill>
                  <a:srgbClr val="04293C"/>
                </a:solidFill>
              </a:rPr>
              <a:t>zukünftige Forschungsfelder </a:t>
            </a:r>
            <a:r>
              <a:rPr lang="de-CH" sz="1800" dirty="0">
                <a:solidFill>
                  <a:srgbClr val="04293C"/>
                </a:solidFill>
              </a:rPr>
              <a:t>zu identifizieren und spezifische Umsetzungsbereiche zu empfehlen.</a:t>
            </a:r>
          </a:p>
          <a:p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56774-3969-CE89-70FC-FEA0B054DE6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13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76A56-B075-A158-D253-6323087B64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NFP 73 – Nachhaltige Wirtschaft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49054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1DDD9-B1D8-BCA0-4A3C-7CB67ADEF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Bezüge zu den Nachhaltigkeitszielen der UNO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C66917-C2F4-AB1C-38F9-24DFD62D027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14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5B681-CDBF-7722-45E8-FEAB0EE01AE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NFP 73 – Nachhaltige Wirtschaft</a:t>
            </a:r>
            <a:endParaRPr lang="de-CH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FD71F83-2335-72E1-ACD0-204F7AD6C6F3}"/>
              </a:ext>
            </a:extLst>
          </p:cNvPr>
          <p:cNvCxnSpPr>
            <a:cxnSpLocks/>
          </p:cNvCxnSpPr>
          <p:nvPr/>
        </p:nvCxnSpPr>
        <p:spPr>
          <a:xfrm>
            <a:off x="7175500" y="3764069"/>
            <a:ext cx="6690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8FEF08-53DF-7895-12B8-08CADD535CD3}"/>
              </a:ext>
            </a:extLst>
          </p:cNvPr>
          <p:cNvCxnSpPr>
            <a:cxnSpLocks/>
          </p:cNvCxnSpPr>
          <p:nvPr/>
        </p:nvCxnSpPr>
        <p:spPr>
          <a:xfrm>
            <a:off x="4277967" y="3805932"/>
            <a:ext cx="71923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F1B39F5-CBB2-0259-441E-A5FB95705EE3}"/>
              </a:ext>
            </a:extLst>
          </p:cNvPr>
          <p:cNvCxnSpPr>
            <a:cxnSpLocks/>
          </p:cNvCxnSpPr>
          <p:nvPr/>
        </p:nvCxnSpPr>
        <p:spPr>
          <a:xfrm>
            <a:off x="6087764" y="4271445"/>
            <a:ext cx="0" cy="5472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D02D649-AE67-ECD8-4845-CA0AE3C95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155" y="3195268"/>
            <a:ext cx="1315358" cy="13498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4CA33E-BFFF-1592-B1AB-4B7E8D0CE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3954" y="3195268"/>
            <a:ext cx="1330257" cy="13498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8830CE-3F19-E7A3-67AD-2A78CF2006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5392" y="1371986"/>
            <a:ext cx="1361216" cy="13480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BC0586-D320-64A8-B514-FAFB30A505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3848" y="4954369"/>
            <a:ext cx="1341391" cy="134806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21E4C0E-1B92-0AD7-D753-2777128C2D90}"/>
              </a:ext>
            </a:extLst>
          </p:cNvPr>
          <p:cNvCxnSpPr>
            <a:cxnSpLocks/>
          </p:cNvCxnSpPr>
          <p:nvPr/>
        </p:nvCxnSpPr>
        <p:spPr>
          <a:xfrm>
            <a:off x="6087764" y="2893319"/>
            <a:ext cx="0" cy="4590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84F15E77-9496-A192-B537-28227331F883}"/>
              </a:ext>
            </a:extLst>
          </p:cNvPr>
          <p:cNvSpPr/>
          <p:nvPr/>
        </p:nvSpPr>
        <p:spPr>
          <a:xfrm>
            <a:off x="4910325" y="3350688"/>
            <a:ext cx="2354879" cy="92391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b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915CA0-C4D6-176E-924F-50BC5A43DE36}"/>
              </a:ext>
            </a:extLst>
          </p:cNvPr>
          <p:cNvSpPr txBox="1"/>
          <p:nvPr/>
        </p:nvSpPr>
        <p:spPr>
          <a:xfrm>
            <a:off x="5229015" y="3489477"/>
            <a:ext cx="171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>
                <a:solidFill>
                  <a:schemeClr val="bg1"/>
                </a:solidFill>
              </a:rPr>
              <a:t>Hauptbeitrag des NFP 73</a:t>
            </a:r>
          </a:p>
        </p:txBody>
      </p:sp>
    </p:spTree>
    <p:extLst>
      <p:ext uri="{BB962C8B-B14F-4D97-AF65-F5344CB8AC3E}">
        <p14:creationId xmlns:p14="http://schemas.microsoft.com/office/powerpoint/2010/main" val="1164521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F7E697-9759-489C-7777-97AEBAB1B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B42197D7-292B-7149-9D31-235A133EA35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16017480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94D8EE2-0463-5A33-81A6-45DB04407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76250"/>
            <a:ext cx="4572000" cy="1044575"/>
          </a:xfrm>
        </p:spPr>
        <p:txBody>
          <a:bodyPr vert="horz"/>
          <a:lstStyle/>
          <a:p>
            <a:r>
              <a:rPr lang="de-CH" dirty="0"/>
              <a:t>9 Schwerpunkte mit 29 Forschungs-projekten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D9173-E60B-B935-0C7E-66E2D0EE4E8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15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DC1F7-0FC9-44FE-3EB4-8CE2B0DD9B7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NFP 73 – Nachhaltige Wirtschaft</a:t>
            </a:r>
            <a:endParaRPr lang="de-CH" dirty="0"/>
          </a:p>
        </p:txBody>
      </p:sp>
      <p:pic>
        <p:nvPicPr>
          <p:cNvPr id="3" name="Grafik 2" descr="Ein Bild, das Kreis, Diagramm, Design enthält.&#10;&#10;KI-generierte Inhalte können fehlerhaft sein.">
            <a:extLst>
              <a:ext uri="{FF2B5EF4-FFF2-40B4-BE49-F238E27FC236}">
                <a16:creationId xmlns:a16="http://schemas.microsoft.com/office/drawing/2014/main" id="{BA46949F-5112-64D8-902F-D90693FAE1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542" y="549275"/>
            <a:ext cx="5920033" cy="549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986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CB442-F9E8-10B0-BA9F-51C3CA908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Aktivitäten des NFP 73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B98E15-9306-C0BE-19DA-892B2B0AD9E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16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BA5BA3-BFB9-622B-029E-78E5D636923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NFP 73 – Nachhaltige Wirtschaft</a:t>
            </a:r>
            <a:endParaRPr lang="de-CH" dirty="0"/>
          </a:p>
        </p:txBody>
      </p:sp>
      <p:pic>
        <p:nvPicPr>
          <p:cNvPr id="9" name="Grafik 8" descr="Ein Bild, das Text, Schrift, Screenshot, Design enthält.&#10;&#10;KI-generierte Inhalte können fehlerhaft sein.">
            <a:extLst>
              <a:ext uri="{FF2B5EF4-FFF2-40B4-BE49-F238E27FC236}">
                <a16:creationId xmlns:a16="http://schemas.microsoft.com/office/drawing/2014/main" id="{ACE7D1BF-8EB4-6581-E100-AC7FEF913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55" y="1431279"/>
            <a:ext cx="8857512" cy="451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02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74FCA-C95A-8B35-75FE-CA1FD2533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Abschlussdiskussion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920B92-2D1F-BF6D-82B0-B2635C50A8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/>
              <a:t>Diskutiere zum Schluss in Zweier- oder Dreiergruppen:</a:t>
            </a:r>
          </a:p>
          <a:p>
            <a:pPr marL="0" indent="0">
              <a:buNone/>
            </a:pPr>
            <a:endParaRPr lang="de-CH" dirty="0"/>
          </a:p>
          <a:p>
            <a:pPr marL="342900" indent="-342900">
              <a:buFont typeface="+mj-lt"/>
              <a:buAutoNum type="arabicPeriod"/>
            </a:pPr>
            <a:r>
              <a:rPr lang="de-CH" dirty="0"/>
              <a:t>Welche </a:t>
            </a:r>
            <a:r>
              <a:rPr lang="de-CH" b="1" dirty="0"/>
              <a:t>globalen Herausforderungen </a:t>
            </a:r>
            <a:r>
              <a:rPr lang="de-CH" dirty="0"/>
              <a:t>sind am drängendsten?</a:t>
            </a:r>
          </a:p>
          <a:p>
            <a:pPr marL="342900" indent="-342900">
              <a:buFont typeface="+mj-lt"/>
              <a:buAutoNum type="arabicPeriod"/>
            </a:pPr>
            <a:r>
              <a:rPr lang="de-CH" dirty="0"/>
              <a:t>Welches </a:t>
            </a:r>
            <a:r>
              <a:rPr lang="de-CH" b="1" dirty="0"/>
              <a:t>Hauptziel</a:t>
            </a:r>
            <a:r>
              <a:rPr lang="de-CH" dirty="0"/>
              <a:t> verfolgt die </a:t>
            </a:r>
            <a:r>
              <a:rPr lang="de-CH" b="1" dirty="0"/>
              <a:t>nachhaltige Entwicklung</a:t>
            </a:r>
            <a:r>
              <a:rPr lang="de-CH" dirty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de-CH" dirty="0"/>
              <a:t>Was ist die </a:t>
            </a:r>
            <a:r>
              <a:rPr lang="de-CH" b="1" dirty="0"/>
              <a:t>Bedeutung</a:t>
            </a:r>
            <a:r>
              <a:rPr lang="de-CH" dirty="0"/>
              <a:t> der </a:t>
            </a:r>
            <a:r>
              <a:rPr lang="de-CH" b="1" dirty="0"/>
              <a:t>Wirtschaft</a:t>
            </a:r>
            <a:r>
              <a:rPr lang="de-CH" dirty="0"/>
              <a:t> für eine </a:t>
            </a:r>
            <a:r>
              <a:rPr lang="de-CH" b="1" dirty="0"/>
              <a:t>nachhaltige Entwicklung</a:t>
            </a:r>
            <a:r>
              <a:rPr lang="de-CH" dirty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de-CH" dirty="0"/>
              <a:t>Welches sind die </a:t>
            </a:r>
            <a:r>
              <a:rPr lang="de-CH" b="1" dirty="0"/>
              <a:t>Ziele</a:t>
            </a:r>
            <a:r>
              <a:rPr lang="de-CH" dirty="0"/>
              <a:t> </a:t>
            </a:r>
            <a:r>
              <a:rPr lang="de-CH" b="1" dirty="0"/>
              <a:t>des NFP 73 </a:t>
            </a:r>
            <a:r>
              <a:rPr lang="de-CH" dirty="0"/>
              <a:t>Nachhaltige Wirtschaft?</a:t>
            </a:r>
          </a:p>
          <a:p>
            <a:pPr marL="342900" indent="-342900">
              <a:buFont typeface="+mj-lt"/>
              <a:buAutoNum type="arabicPeriod"/>
            </a:pPr>
            <a:r>
              <a:rPr lang="de-CH" dirty="0"/>
              <a:t>Zu welchen </a:t>
            </a:r>
            <a:r>
              <a:rPr lang="de-CH" b="1" dirty="0"/>
              <a:t>SDGs</a:t>
            </a:r>
            <a:r>
              <a:rPr lang="de-CH" dirty="0"/>
              <a:t> soll ein </a:t>
            </a:r>
            <a:r>
              <a:rPr lang="de-CH" b="1" dirty="0"/>
              <a:t>relevanter Beitrag </a:t>
            </a:r>
            <a:r>
              <a:rPr lang="de-CH" dirty="0"/>
              <a:t>geleistet werden?</a:t>
            </a:r>
          </a:p>
          <a:p>
            <a:pPr marL="342900" indent="-342900">
              <a:buFont typeface="+mj-lt"/>
              <a:buAutoNum type="arabicPeriod"/>
            </a:pPr>
            <a:r>
              <a:rPr lang="de-CH" dirty="0"/>
              <a:t>Welche anderen </a:t>
            </a:r>
            <a:r>
              <a:rPr lang="de-CH" b="1" dirty="0"/>
              <a:t>nachhaltigkeitsrelevanten</a:t>
            </a:r>
            <a:r>
              <a:rPr lang="de-CH" dirty="0"/>
              <a:t> </a:t>
            </a:r>
            <a:r>
              <a:rPr lang="de-CH" b="1" dirty="0"/>
              <a:t>Forschungsbereiche</a:t>
            </a:r>
            <a:r>
              <a:rPr lang="de-CH" dirty="0"/>
              <a:t> werden in der </a:t>
            </a:r>
            <a:r>
              <a:rPr lang="de-CH" b="1" dirty="0"/>
              <a:t>Schweiz</a:t>
            </a:r>
            <a:r>
              <a:rPr lang="de-CH" dirty="0"/>
              <a:t> noch gefördert?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40D89-D50F-2D0A-1FC2-9AA72B30A69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17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382885-ED17-380D-05A5-D5E665C8636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NFP 73 – Nachhaltige Wirtschaft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89882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CEDCD-DE5B-D060-6C03-CC7A1E1A7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Vertiefende Quellen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FAD3B-608E-8487-C49C-4D493E6722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>
                <a:hlinkClick r:id="rId2"/>
              </a:rPr>
              <a:t>Schweizerischer Nationalfonds</a:t>
            </a:r>
            <a:endParaRPr lang="de-CH" dirty="0"/>
          </a:p>
          <a:p>
            <a:r>
              <a:rPr lang="de-CH" dirty="0">
                <a:hlinkClick r:id="rId3"/>
              </a:rPr>
              <a:t>NFP 73 Nachhaltige Wirtschaft</a:t>
            </a:r>
            <a:endParaRPr lang="de-CH" dirty="0"/>
          </a:p>
          <a:p>
            <a:r>
              <a:rPr lang="de-CH" dirty="0">
                <a:hlinkClick r:id="rId4"/>
              </a:rPr>
              <a:t>Akademien der Wissenschaften Schweiz – Nachhaltige Gesellschaft</a:t>
            </a:r>
            <a:endParaRPr lang="de-CH" dirty="0"/>
          </a:p>
          <a:p>
            <a:r>
              <a:rPr lang="de-CH" dirty="0">
                <a:hlinkClick r:id="rId5"/>
              </a:rPr>
              <a:t>UNO – </a:t>
            </a:r>
            <a:r>
              <a:rPr lang="de-CH" dirty="0" err="1">
                <a:hlinkClick r:id="rId5"/>
              </a:rPr>
              <a:t>Sustainable</a:t>
            </a:r>
            <a:r>
              <a:rPr lang="de-CH" dirty="0">
                <a:hlinkClick r:id="rId5"/>
              </a:rPr>
              <a:t> Development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F4BB0-6E62-9978-019D-9245C5C9E2C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58973-BE94-6C33-CAC8-171B308BF35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NFP 73 – Nachhaltige Wirtschaft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72722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CFFD2A-3290-0E0C-33BD-371696BE2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Einsatz des Lernmoduls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B84C24E-A26E-1008-29AE-2AC4F56587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dirty="0"/>
              <a:t>Geeignet für den Einsatz in Bachelorstudiengänge an Schweizer Hochschulen</a:t>
            </a:r>
          </a:p>
          <a:p>
            <a:pPr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dirty="0"/>
              <a:t>Als Einführung auch geeignet für Master- und Weiterbildungsstudiengänge an Schweizer Hochschulen</a:t>
            </a:r>
          </a:p>
          <a:p>
            <a:pPr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dirty="0"/>
              <a:t>Geeignet für das Selbststudium, kann auch im Präsenzunterricht eingesetzt werden</a:t>
            </a:r>
          </a:p>
          <a:p>
            <a:pPr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dirty="0"/>
              <a:t>Umfang: 3-4 Stunden Lernzeit, für Vertiefung weitere 3-4 Stunden Lernzeit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70A889A-74C4-34F0-F5BE-EA831B7FCEA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19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85D502-DD55-F03A-83BC-7024797663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NFP 73 – Nachhaltige Wirtschaft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06316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45439-1C16-BCB2-4C79-260618DAD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Einführung ins NFP 73 – Nachhaltige Wirtschaft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1A7579-B93C-DD18-A750-BECCE46D9B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78960" y="1808163"/>
            <a:ext cx="7333615" cy="4213225"/>
          </a:xfrm>
        </p:spPr>
        <p:txBody>
          <a:bodyPr/>
          <a:lstStyle/>
          <a:p>
            <a:pPr marL="0" indent="0">
              <a:buNone/>
            </a:pPr>
            <a:r>
              <a:rPr lang="de-CH" b="0" i="0" dirty="0">
                <a:solidFill>
                  <a:srgbClr val="1B2422"/>
                </a:solidFill>
                <a:effectLst/>
              </a:rPr>
              <a:t>Die </a:t>
            </a:r>
            <a:r>
              <a:rPr lang="de-CH" b="1" i="0" dirty="0">
                <a:solidFill>
                  <a:srgbClr val="1B2422"/>
                </a:solidFill>
                <a:effectLst/>
              </a:rPr>
              <a:t>Wirtschaft</a:t>
            </a:r>
            <a:r>
              <a:rPr lang="de-CH" b="0" i="0" dirty="0">
                <a:solidFill>
                  <a:srgbClr val="1B2422"/>
                </a:solidFill>
                <a:effectLst/>
              </a:rPr>
              <a:t> ist neben der </a:t>
            </a:r>
            <a:r>
              <a:rPr lang="de-CH" b="1" i="0" dirty="0">
                <a:solidFill>
                  <a:srgbClr val="1B2422"/>
                </a:solidFill>
                <a:effectLst/>
              </a:rPr>
              <a:t>Umwelt</a:t>
            </a:r>
            <a:r>
              <a:rPr lang="de-CH" b="0" i="0" dirty="0">
                <a:solidFill>
                  <a:srgbClr val="1B2422"/>
                </a:solidFill>
                <a:effectLst/>
              </a:rPr>
              <a:t> und der </a:t>
            </a:r>
            <a:r>
              <a:rPr lang="de-CH" b="1" i="0" dirty="0">
                <a:solidFill>
                  <a:srgbClr val="1B2422"/>
                </a:solidFill>
                <a:effectLst/>
              </a:rPr>
              <a:t>Gesellschaft</a:t>
            </a:r>
            <a:r>
              <a:rPr lang="de-CH" b="0" i="0" dirty="0">
                <a:solidFill>
                  <a:srgbClr val="1B2422"/>
                </a:solidFill>
                <a:effectLst/>
              </a:rPr>
              <a:t> die </a:t>
            </a:r>
            <a:r>
              <a:rPr lang="de-CH" b="0" i="0" u="sng" dirty="0">
                <a:solidFill>
                  <a:srgbClr val="1B2422"/>
                </a:solidFill>
                <a:effectLst/>
              </a:rPr>
              <a:t>dritte</a:t>
            </a:r>
            <a:r>
              <a:rPr lang="de-CH" b="0" i="0" dirty="0">
                <a:solidFill>
                  <a:srgbClr val="1B2422"/>
                </a:solidFill>
                <a:effectLst/>
              </a:rPr>
              <a:t> Zieldimension der Nachhaltigen </a:t>
            </a:r>
            <a:r>
              <a:rPr lang="de-CH" dirty="0">
                <a:solidFill>
                  <a:srgbClr val="1B2422"/>
                </a:solidFill>
              </a:rPr>
              <a:t>Entwicklung. Eine nachhaltige Entwicklung befriedigt die </a:t>
            </a:r>
            <a:r>
              <a:rPr lang="de-CH" b="1" dirty="0">
                <a:solidFill>
                  <a:srgbClr val="1B2422"/>
                </a:solidFill>
              </a:rPr>
              <a:t>Bedürfnisse der Menschen innerhalb der planetaren Grenzen</a:t>
            </a:r>
            <a:r>
              <a:rPr lang="de-CH" dirty="0">
                <a:solidFill>
                  <a:srgbClr val="1B2422"/>
                </a:solidFill>
              </a:rPr>
              <a:t>.</a:t>
            </a:r>
          </a:p>
          <a:p>
            <a:pPr marL="0" indent="0">
              <a:buNone/>
            </a:pPr>
            <a:endParaRPr lang="de-CH" b="0" i="0" dirty="0">
              <a:solidFill>
                <a:srgbClr val="1B2422"/>
              </a:solidFill>
              <a:effectLst/>
            </a:endParaRPr>
          </a:p>
          <a:p>
            <a:pPr marL="0" indent="0">
              <a:buNone/>
            </a:pPr>
            <a:r>
              <a:rPr lang="de-CH" b="0" i="0" dirty="0">
                <a:solidFill>
                  <a:srgbClr val="1B2422"/>
                </a:solidFill>
                <a:effectLst/>
              </a:rPr>
              <a:t>Das NFP 73 hat zum Ziel wissenschaftliche Erkenntnisse über eine nachhaltige Wirtschaft mit schonender Nutzung natürlicher Ressourcen, mehr Wohlfahrt und erhöhter Wettbewerbsfähigkeit des Wirtschaftsstandortes Schweiz zu erarbeiten.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A1063C-4DC7-7FB6-3C65-151372E8A5D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2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42CC3-E793-79D5-118B-B5A04242598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NFP 73 – Nachhaltige Wirtschaft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71159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2DDDD-ACAF-61EF-B64D-250214EF3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Lernziele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F55C2E-5172-48EC-D8E3-6C4AEC2D48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/>
              <a:t>Der/die Lernende …</a:t>
            </a:r>
          </a:p>
          <a:p>
            <a:r>
              <a:rPr lang="de-CH" sz="1800" dirty="0"/>
              <a:t>versteht die Bedeutung der Wirtschaft für eine nachhaltige Entwicklung</a:t>
            </a:r>
          </a:p>
          <a:p>
            <a:r>
              <a:rPr lang="de-CH" sz="1800" dirty="0"/>
              <a:t>erkennt den Beitrag der Forschung an eine nachhaltige Entwicklung</a:t>
            </a:r>
          </a:p>
          <a:p>
            <a:r>
              <a:rPr lang="de-CH" sz="1800" dirty="0"/>
              <a:t>lernt den SNF und seine Schwerpunkte kennen</a:t>
            </a:r>
          </a:p>
          <a:p>
            <a:r>
              <a:rPr lang="de-CH" sz="1800" dirty="0"/>
              <a:t>gewinnt einen Überblick über die Ziele und die Schwerpunkte des NPF 73</a:t>
            </a:r>
          </a:p>
          <a:p>
            <a:r>
              <a:rPr lang="de-CH" sz="1800" dirty="0"/>
              <a:t>reflektiert relevante und interessante Forschungsfragen zum Themenbereich «Nachhaltige Wirtschaft»</a:t>
            </a:r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D3ECE7-A518-AF04-11C1-583BC1E7AA0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3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444AD-9323-FFE3-7A5A-933A50629F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NFP 73 – Nachhaltige Wirtschaft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3958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98453-C997-95A2-1CE2-DB06558C9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Einstiegsfragen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34C37-16BD-2DC0-EB07-DC15D0ECA4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1808163"/>
            <a:ext cx="6234413" cy="4213225"/>
          </a:xfrm>
        </p:spPr>
        <p:txBody>
          <a:bodyPr/>
          <a:lstStyle/>
          <a:p>
            <a:pPr marL="0" indent="0">
              <a:buNone/>
            </a:pPr>
            <a:r>
              <a:rPr lang="de-CH" sz="1800" dirty="0"/>
              <a:t>Versuche bitte folgende Fragen zu beantworten. Am besten diskutierst du deine Antworten mit einer Kollegin oder einem Kollegen:</a:t>
            </a:r>
          </a:p>
          <a:p>
            <a:pPr marL="0" indent="0">
              <a:buNone/>
            </a:pPr>
            <a:endParaRPr lang="de-CH" sz="1800" dirty="0"/>
          </a:p>
          <a:p>
            <a:r>
              <a:rPr lang="de-CH" sz="1800" dirty="0"/>
              <a:t>Welchen </a:t>
            </a:r>
            <a:r>
              <a:rPr lang="de-CH" sz="1800" b="1" dirty="0"/>
              <a:t>Einfluss</a:t>
            </a:r>
            <a:r>
              <a:rPr lang="de-CH" sz="1800" dirty="0"/>
              <a:t> hat die </a:t>
            </a:r>
            <a:r>
              <a:rPr lang="de-CH" sz="1800" b="1" dirty="0"/>
              <a:t>Wirtschaft</a:t>
            </a:r>
            <a:r>
              <a:rPr lang="de-CH" sz="1800" dirty="0"/>
              <a:t> auf eine Nachhaltige Entwicklung?</a:t>
            </a:r>
          </a:p>
          <a:p>
            <a:r>
              <a:rPr lang="de-CH" sz="1800" dirty="0"/>
              <a:t>Welchen </a:t>
            </a:r>
            <a:r>
              <a:rPr lang="de-CH" sz="1800" b="1" dirty="0"/>
              <a:t>Beitrag</a:t>
            </a:r>
            <a:r>
              <a:rPr lang="de-CH" sz="1800" dirty="0"/>
              <a:t> kann die </a:t>
            </a:r>
            <a:r>
              <a:rPr lang="de-CH" sz="1800" b="1" dirty="0"/>
              <a:t>Wissenschaft</a:t>
            </a:r>
            <a:r>
              <a:rPr lang="de-CH" sz="1800" dirty="0"/>
              <a:t> für eine Nachhaltige Entwicklung leisten?</a:t>
            </a:r>
          </a:p>
          <a:p>
            <a:r>
              <a:rPr lang="de-CH" sz="1800" dirty="0"/>
              <a:t>Wenn du ein </a:t>
            </a:r>
            <a:r>
              <a:rPr lang="de-CH" sz="1800" b="1" dirty="0"/>
              <a:t>Nationales Forschungsprogramm </a:t>
            </a:r>
            <a:r>
              <a:rPr lang="de-CH" sz="1800" dirty="0"/>
              <a:t>«Nachhaltige Wirtschaft» lancieren könntest, </a:t>
            </a:r>
            <a:r>
              <a:rPr lang="de-CH" sz="1800" b="1" dirty="0"/>
              <a:t>welche</a:t>
            </a:r>
            <a:r>
              <a:rPr lang="de-CH" sz="1800" dirty="0"/>
              <a:t> </a:t>
            </a:r>
            <a:r>
              <a:rPr lang="de-CH" sz="1800" b="1" dirty="0"/>
              <a:t>Schwerpunkte</a:t>
            </a:r>
            <a:r>
              <a:rPr lang="de-CH" sz="1800" dirty="0"/>
              <a:t> würdest du setzen und </a:t>
            </a:r>
            <a:r>
              <a:rPr lang="de-CH" sz="1800" b="1" dirty="0"/>
              <a:t>warum</a:t>
            </a:r>
            <a:r>
              <a:rPr lang="de-CH" sz="1800" dirty="0"/>
              <a:t>?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34793C-DB90-07EA-7B4B-103C64FE443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4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EBFF0-ABE3-9897-CEBC-1DB5F57EDFE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NFP 73 – Nachhaltige Wirtschaft</a:t>
            </a:r>
            <a:endParaRPr lang="de-CH" dirty="0"/>
          </a:p>
        </p:txBody>
      </p:sp>
      <p:pic>
        <p:nvPicPr>
          <p:cNvPr id="7" name="Picture 6" descr="A person holding a plant&#10;&#10;AI-generated content may be incorrect.">
            <a:extLst>
              <a:ext uri="{FF2B5EF4-FFF2-40B4-BE49-F238E27FC236}">
                <a16:creationId xmlns:a16="http://schemas.microsoft.com/office/drawing/2014/main" id="{11E05EB7-8F4E-A6BD-2C29-55CC63B12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0" y="2064968"/>
            <a:ext cx="5016500" cy="334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161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A953B-6A93-D5AC-34E4-BCFB6FEF7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Nachhaltige Entwicklung: </a:t>
            </a:r>
            <a:br>
              <a:rPr lang="de-CH" dirty="0"/>
            </a:br>
            <a:r>
              <a:rPr lang="de-CH" dirty="0"/>
              <a:t>Die Nachhaltigkeitsziele der UNO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FC0D2C-56E5-017B-68F0-AF1B25CE6F7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5</a:t>
            </a:fld>
            <a:endParaRPr lang="de-C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5CE85F-8578-AAD6-8241-95061CBD7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846" y="1857707"/>
            <a:ext cx="5734308" cy="43157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250FD-73CD-1BD1-5815-C525C4B0DDE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dirty="0"/>
              <a:t>NFP 73 – Nachhaltige Wirtschaft</a:t>
            </a:r>
          </a:p>
        </p:txBody>
      </p:sp>
    </p:spTree>
    <p:extLst>
      <p:ext uri="{BB962C8B-B14F-4D97-AF65-F5344CB8AC3E}">
        <p14:creationId xmlns:p14="http://schemas.microsoft.com/office/powerpoint/2010/main" val="1155642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35A5D-9569-7530-B8AC-30ED20DF3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50" cy="620487"/>
          </a:xfrm>
        </p:spPr>
        <p:txBody>
          <a:bodyPr/>
          <a:lstStyle/>
          <a:p>
            <a:r>
              <a:rPr lang="de-CH" sz="2800" dirty="0"/>
              <a:t>Von den überschrittenen planetaren Grenzen …</a:t>
            </a:r>
            <a:r>
              <a:rPr lang="de-CH" sz="2800" dirty="0">
                <a:solidFill>
                  <a:schemeClr val="tx1"/>
                </a:solidFill>
                <a:latin typeface="+mj-lt"/>
              </a:rPr>
              <a:t> zur Donut-Ökonomie</a:t>
            </a:r>
            <a:endParaRPr lang="de-CH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DCD672-7C9F-807C-7545-5BBB1ECC6D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6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39D67-6731-7271-4A28-8A7A006248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NFP 73 – Nachhaltige Wirtschaft</a:t>
            </a:r>
            <a:endParaRPr lang="de-C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F03645-1E97-7879-B69E-B2C3E8848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1739" y="1720817"/>
            <a:ext cx="4127657" cy="4132829"/>
          </a:xfrm>
          <a:prstGeom prst="rect">
            <a:avLst/>
          </a:prstGeom>
          <a:ln>
            <a:noFill/>
          </a:ln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7C50DA24-AEE9-4125-01F3-0623E07E2F8C}"/>
              </a:ext>
            </a:extLst>
          </p:cNvPr>
          <p:cNvSpPr/>
          <p:nvPr/>
        </p:nvSpPr>
        <p:spPr>
          <a:xfrm>
            <a:off x="5921942" y="3476989"/>
            <a:ext cx="896983" cy="620486"/>
          </a:xfrm>
          <a:prstGeom prst="rightArrow">
            <a:avLst/>
          </a:prstGeom>
          <a:solidFill>
            <a:srgbClr val="6EB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B56899-D4DF-B2A9-E8D4-34B300A802A4}"/>
              </a:ext>
            </a:extLst>
          </p:cNvPr>
          <p:cNvSpPr txBox="1"/>
          <p:nvPr/>
        </p:nvSpPr>
        <p:spPr>
          <a:xfrm>
            <a:off x="5916961" y="6355576"/>
            <a:ext cx="57956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Stockholm </a:t>
            </a:r>
            <a:r>
              <a:rPr lang="de-CH" sz="12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Resilienc</a:t>
            </a:r>
            <a:r>
              <a:rPr lang="de-CH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CH" sz="12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Centre</a:t>
            </a:r>
            <a:r>
              <a:rPr lang="de-CH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(20</a:t>
            </a:r>
            <a:r>
              <a:rPr lang="de-CH" sz="1200" dirty="0">
                <a:solidFill>
                  <a:srgbClr val="202122"/>
                </a:solidFill>
                <a:latin typeface="Arial" panose="020B0604020202020204" pitchFamily="34" charset="0"/>
              </a:rPr>
              <a:t>2</a:t>
            </a:r>
            <a:r>
              <a:rPr lang="de-CH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3) and Donut-Model </a:t>
            </a:r>
            <a:r>
              <a:rPr lang="de-CH" sz="12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by</a:t>
            </a:r>
            <a:r>
              <a:rPr lang="de-CH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Kate </a:t>
            </a:r>
            <a:r>
              <a:rPr lang="de-CH" sz="12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Raworth</a:t>
            </a:r>
            <a:endParaRPr lang="de-CH" sz="12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B6921CD-4473-70D8-B203-164E59682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297" y="1802511"/>
            <a:ext cx="4202831" cy="3969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98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93073-B0B9-9D84-0714-782327F9D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Bedeutung der Wirtschaft für </a:t>
            </a:r>
            <a:br>
              <a:rPr lang="de-CH" dirty="0"/>
            </a:br>
            <a:r>
              <a:rPr lang="de-CH" dirty="0"/>
              <a:t>eine Nachhaltige Entwicklung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DA1F8-C367-365C-5A85-C36F9B3E34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1808163"/>
            <a:ext cx="11233150" cy="4213225"/>
          </a:xfrm>
        </p:spPr>
        <p:txBody>
          <a:bodyPr/>
          <a:lstStyle/>
          <a:p>
            <a:r>
              <a:rPr lang="de-CH" sz="1800" dirty="0"/>
              <a:t>Das weltweite </a:t>
            </a:r>
            <a:r>
              <a:rPr lang="de-CH" sz="1800" b="1" dirty="0"/>
              <a:t>Bruttoinlandprodukt</a:t>
            </a:r>
            <a:r>
              <a:rPr lang="de-CH" sz="1800" dirty="0"/>
              <a:t> lag 2024 bei 110 Billionen US-Dollar und hat sich damit seit 1980 </a:t>
            </a:r>
            <a:r>
              <a:rPr lang="de-CH" sz="1800" b="1" dirty="0"/>
              <a:t>verzehnfacht</a:t>
            </a:r>
            <a:r>
              <a:rPr lang="de-CH" sz="1800" dirty="0"/>
              <a:t>.</a:t>
            </a:r>
          </a:p>
          <a:p>
            <a:r>
              <a:rPr lang="de-CH" sz="1800" dirty="0"/>
              <a:t>Dieses immense Wirtschaftswachstum trug dazu bei, dass im Globalen Norden viele Menschen im </a:t>
            </a:r>
            <a:r>
              <a:rPr lang="de-CH" sz="1800" b="1" dirty="0"/>
              <a:t>Wohlstand</a:t>
            </a:r>
            <a:r>
              <a:rPr lang="de-CH" sz="1800" dirty="0"/>
              <a:t> leben und im Globalen Süden Armut, Hunger und Krankheiten stark zurückgegangen sind.</a:t>
            </a:r>
          </a:p>
          <a:p>
            <a:r>
              <a:rPr lang="de-CH" sz="1800" dirty="0"/>
              <a:t>Aber es ist auch für eine enorme </a:t>
            </a:r>
            <a:r>
              <a:rPr lang="de-CH" sz="1800" b="1" dirty="0"/>
              <a:t>Umweltzerstörung</a:t>
            </a:r>
            <a:r>
              <a:rPr lang="de-CH" sz="1800" dirty="0"/>
              <a:t>, den </a:t>
            </a:r>
            <a:r>
              <a:rPr lang="de-CH" sz="1800" b="1" dirty="0"/>
              <a:t>Klimawandel</a:t>
            </a:r>
            <a:r>
              <a:rPr lang="de-CH" sz="1800" dirty="0"/>
              <a:t> und den rasanten </a:t>
            </a:r>
            <a:r>
              <a:rPr lang="de-CH" sz="1800" b="1" dirty="0"/>
              <a:t>Biodiversitätsverlust</a:t>
            </a:r>
            <a:r>
              <a:rPr lang="de-CH" sz="1800" dirty="0"/>
              <a:t> verantwortlich. </a:t>
            </a:r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br>
              <a:rPr lang="de-CH" sz="1800" dirty="0"/>
            </a:br>
            <a:endParaRPr lang="de-CH" sz="1800" dirty="0"/>
          </a:p>
          <a:p>
            <a:endParaRPr lang="de-CH" dirty="0"/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r>
              <a:rPr lang="de-CH" sz="1050" dirty="0">
                <a:hlinkClick r:id="rId2"/>
              </a:rPr>
              <a:t>https://de.statista.com/statistik/daten/studie/159798/umfrage/entwicklung-des-bip-bruttoinlandsprodukt-weltweit/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CFF2C2-E11D-92BB-6BA5-4C65459D37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7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3E4D6-A418-C68A-0695-54A13B79286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NFP 73 – Nachhaltige Wirtschaft</a:t>
            </a:r>
            <a:endParaRPr lang="de-CH" dirty="0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DAC487FC-76F7-6F78-C574-573EE7A803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5B96A4-6C79-66A0-7BC4-5A2CF88D8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5796" y="3594609"/>
            <a:ext cx="2426779" cy="2426779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9EFB2F2-D79E-46B1-FD0E-E4DAC3DF2D74}"/>
              </a:ext>
            </a:extLst>
          </p:cNvPr>
          <p:cNvSpPr txBox="1">
            <a:spLocks/>
          </p:cNvSpPr>
          <p:nvPr/>
        </p:nvSpPr>
        <p:spPr>
          <a:xfrm>
            <a:off x="479425" y="3795623"/>
            <a:ext cx="8569684" cy="22257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Zudem wächst die </a:t>
            </a:r>
            <a:r>
              <a:rPr lang="de-CH" b="1" dirty="0"/>
              <a:t>Ungleichheit</a:t>
            </a:r>
            <a:r>
              <a:rPr lang="de-CH" dirty="0"/>
              <a:t> zwischen Menschen und Staaten in den letzten Jahren an.</a:t>
            </a:r>
          </a:p>
          <a:p>
            <a:r>
              <a:rPr lang="de-CH" dirty="0"/>
              <a:t>Die </a:t>
            </a:r>
            <a:r>
              <a:rPr lang="de-CH" b="1" dirty="0"/>
              <a:t>Transformation der Wirtschaft </a:t>
            </a:r>
            <a:r>
              <a:rPr lang="de-CH" dirty="0"/>
              <a:t>ist für eine nachhaltige Entwicklung essenziell. </a:t>
            </a:r>
          </a:p>
          <a:p>
            <a:r>
              <a:rPr lang="de-CH" dirty="0"/>
              <a:t>SDG 8 zielt auf menschenwürdige Arbeit und ein angemessenes Wirtschafts-wachstum v.a. im Globalen Süden.</a:t>
            </a:r>
          </a:p>
        </p:txBody>
      </p:sp>
    </p:spTree>
    <p:extLst>
      <p:ext uri="{BB962C8B-B14F-4D97-AF65-F5344CB8AC3E}">
        <p14:creationId xmlns:p14="http://schemas.microsoft.com/office/powerpoint/2010/main" val="1109618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007A2-46F9-EA65-CDA8-BBCD7F4BB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Beitrag der Forschung zur nachhaltigen Entwicklung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BDD328-1C4A-DD6E-8EA3-64F054640B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/>
              <a:t>Forschung kann Wissen schaffen, Lösungen entwickeln und Dialoge anregen für eine nachhaltige Entwicklung.</a:t>
            </a:r>
          </a:p>
          <a:p>
            <a:r>
              <a:rPr lang="de-CH" dirty="0"/>
              <a:t>Grundsätzlich können alle Disziplinen einen Beitrag leisten: Von den Geistes- und Sozialwissenschaften, über die Wirtschaftswissenschaften, den medizinischen Wissenschaften bis zu den Natur- und Ingenieurwissenschaften.</a:t>
            </a:r>
          </a:p>
          <a:p>
            <a:r>
              <a:rPr lang="de-CH" dirty="0"/>
              <a:t>Auch die </a:t>
            </a:r>
            <a:r>
              <a:rPr lang="de-CH" b="1" dirty="0"/>
              <a:t>Forschung</a:t>
            </a:r>
            <a:r>
              <a:rPr lang="de-CH" dirty="0"/>
              <a:t> selbst soll sich dabei in </a:t>
            </a:r>
            <a:r>
              <a:rPr lang="de-CH" b="1" dirty="0"/>
              <a:t>Richtung</a:t>
            </a:r>
            <a:r>
              <a:rPr lang="de-CH" dirty="0"/>
              <a:t> einer </a:t>
            </a:r>
            <a:r>
              <a:rPr lang="de-CH" b="1" dirty="0"/>
              <a:t>nachhaltigen</a:t>
            </a:r>
            <a:r>
              <a:rPr lang="de-CH" dirty="0"/>
              <a:t> </a:t>
            </a:r>
            <a:r>
              <a:rPr lang="de-CH" b="1" dirty="0"/>
              <a:t>Entwicklung</a:t>
            </a:r>
            <a:r>
              <a:rPr lang="de-CH" dirty="0"/>
              <a:t> </a:t>
            </a:r>
            <a:r>
              <a:rPr lang="de-CH" b="1" dirty="0"/>
              <a:t>transformieren</a:t>
            </a:r>
            <a:r>
              <a:rPr lang="de-CH" dirty="0"/>
              <a:t>.</a:t>
            </a:r>
          </a:p>
          <a:p>
            <a:r>
              <a:rPr lang="de-CH" dirty="0"/>
              <a:t>Lösungen, die einen echten Nutzen für die nachhaltige Entwicklung bringt, sind meistens </a:t>
            </a:r>
            <a:r>
              <a:rPr lang="de-CH" b="1" dirty="0"/>
              <a:t>inter-</a:t>
            </a:r>
            <a:r>
              <a:rPr lang="de-CH" dirty="0"/>
              <a:t> und </a:t>
            </a:r>
            <a:r>
              <a:rPr lang="de-CH" b="1" dirty="0"/>
              <a:t>transdisziplinär</a:t>
            </a:r>
            <a:r>
              <a:rPr lang="de-CH" dirty="0"/>
              <a:t> angelegt also in Zusammenarbeit mit verschiedenen Partnern und Partnerinnen inner- und ausserhalb der Forschungsinstitutionen.</a:t>
            </a: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C2A20-2057-8B4B-5D65-2867670947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D0755-CDBD-5076-9930-4CBF2FAE303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NFP 73 – Nachhaltige Wirtschaft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58235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D0F9A-EF92-E67A-7DE9-06859EB20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Nachhaltigkeitsforschung: Prioritäre Themen der Akademien der Wissenschaften Schweiz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4F962-2DAE-FFAB-07BC-21D71441F63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9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04C794-D213-7E6E-3E65-83C8D4C8722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NFP 73 – Nachhaltige Wirtschaft</a:t>
            </a:r>
            <a:endParaRPr lang="de-C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57847E-94AA-206D-05B5-73F667532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736" y="1761444"/>
            <a:ext cx="7570527" cy="39910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BE5AE8-784C-9743-F566-7289DF476D31}"/>
              </a:ext>
            </a:extLst>
          </p:cNvPr>
          <p:cNvSpPr txBox="1"/>
          <p:nvPr/>
        </p:nvSpPr>
        <p:spPr>
          <a:xfrm>
            <a:off x="5290662" y="5819934"/>
            <a:ext cx="4693920" cy="5234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CH" sz="1200" dirty="0">
                <a:hlinkClick r:id="rId3"/>
              </a:rPr>
              <a:t>https://akademien-schweiz.ch/de/themen/nachhaltige-entwicklung/</a:t>
            </a:r>
            <a:endParaRPr lang="de-CH" sz="1200" dirty="0"/>
          </a:p>
          <a:p>
            <a:pPr algn="l">
              <a:lnSpc>
                <a:spcPct val="120000"/>
              </a:lnSpc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445921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NF">
  <a:themeElements>
    <a:clrScheme name="SNF">
      <a:dk1>
        <a:srgbClr val="000000"/>
      </a:dk1>
      <a:lt1>
        <a:srgbClr val="FFFFFF"/>
      </a:lt1>
      <a:dk2>
        <a:srgbClr val="83D0F5"/>
      </a:dk2>
      <a:lt2>
        <a:srgbClr val="5298BD"/>
      </a:lt2>
      <a:accent1>
        <a:srgbClr val="C95B40"/>
      </a:accent1>
      <a:accent2>
        <a:srgbClr val="F08262"/>
      </a:accent2>
      <a:accent3>
        <a:srgbClr val="FBBE5E"/>
      </a:accent3>
      <a:accent4>
        <a:srgbClr val="71B294"/>
      </a:accent4>
      <a:accent5>
        <a:srgbClr val="9D90B9"/>
      </a:accent5>
      <a:accent6>
        <a:srgbClr val="B2B1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20000"/>
          </a:lnSpc>
          <a:defRPr dirty="0" smtClean="0"/>
        </a:defPPr>
      </a:lstStyle>
    </a:txDef>
  </a:objectDefaults>
  <a:extraClrSchemeLst>
    <a:extraClrScheme>
      <a:clrScheme name="SNF">
        <a:dk1>
          <a:srgbClr val="000000"/>
        </a:dk1>
        <a:lt1>
          <a:srgbClr val="FFFFFF"/>
        </a:lt1>
        <a:dk2>
          <a:srgbClr val="83D0F5"/>
        </a:dk2>
        <a:lt2>
          <a:srgbClr val="5298BD"/>
        </a:lt2>
        <a:accent1>
          <a:srgbClr val="C95B40"/>
        </a:accent1>
        <a:accent2>
          <a:srgbClr val="F08262"/>
        </a:accent2>
        <a:accent3>
          <a:srgbClr val="FBBE5E"/>
        </a:accent3>
        <a:accent4>
          <a:srgbClr val="71B294"/>
        </a:accent4>
        <a:accent5>
          <a:srgbClr val="9D90B9"/>
        </a:accent5>
        <a:accent6>
          <a:srgbClr val="B2B1A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Weiss">
      <a:srgbClr val="FFFFFF"/>
    </a:custClr>
    <a:custClr name="SNF Schwarzblau">
      <a:srgbClr val="04293C"/>
    </a:custClr>
    <a:custClr name="SNF Dunkelblau">
      <a:srgbClr val="5298BD"/>
    </a:custClr>
    <a:custClr name="SNF Hellblau">
      <a:srgbClr val="83D0F5"/>
    </a:custClr>
    <a:custClr name="SNF Dunkelrot">
      <a:srgbClr val="C95B40"/>
    </a:custClr>
    <a:custClr name="SNF Hellrot">
      <a:srgbClr val="F08262"/>
    </a:custClr>
    <a:custClr name="SNF Gelb">
      <a:srgbClr val="FBBE5E"/>
    </a:custClr>
    <a:custClr name="SNF Grün">
      <a:srgbClr val="71B294"/>
    </a:custClr>
    <a:custClr name="SNF Violett">
      <a:srgbClr val="9D90B9"/>
    </a:custClr>
    <a:custClr name="SNF Grau">
      <a:srgbClr val="B2B1A7"/>
    </a:custClr>
  </a:custClrLst>
  <a:extLst>
    <a:ext uri="{05A4C25C-085E-4340-85A3-A5531E510DB2}">
      <thm15:themeFamily xmlns:thm15="http://schemas.microsoft.com/office/thememl/2012/main" name="NFP73_folien_vorlagen_2021_de.potx" id="{658E94AB-922E-4045-B442-3A02FCF70815}" vid="{42DF5E09-0D41-4D42-A8AD-88E391FDEF52}"/>
    </a:ext>
  </a:extLst>
</a:theme>
</file>

<file path=ppt/theme/theme2.xml><?xml version="1.0" encoding="utf-8"?>
<a:theme xmlns:a="http://schemas.openxmlformats.org/drawingml/2006/main" name="Office">
  <a:themeElements>
    <a:clrScheme name="SNF_Farben_v2021-09-15">
      <a:dk1>
        <a:sysClr val="windowText" lastClr="000000"/>
      </a:dk1>
      <a:lt1>
        <a:sysClr val="window" lastClr="FFFFFF"/>
      </a:lt1>
      <a:dk2>
        <a:srgbClr val="83D0F5"/>
      </a:dk2>
      <a:lt2>
        <a:srgbClr val="5298BD"/>
      </a:lt2>
      <a:accent1>
        <a:srgbClr val="C95B40"/>
      </a:accent1>
      <a:accent2>
        <a:srgbClr val="F08262"/>
      </a:accent2>
      <a:accent3>
        <a:srgbClr val="FBBE5E"/>
      </a:accent3>
      <a:accent4>
        <a:srgbClr val="71B294"/>
      </a:accent4>
      <a:accent5>
        <a:srgbClr val="9D90B9"/>
      </a:accent5>
      <a:accent6>
        <a:srgbClr val="B2B1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SNF_Farben_v2021-09-15">
      <a:dk1>
        <a:sysClr val="windowText" lastClr="000000"/>
      </a:dk1>
      <a:lt1>
        <a:sysClr val="window" lastClr="FFFFFF"/>
      </a:lt1>
      <a:dk2>
        <a:srgbClr val="83D0F5"/>
      </a:dk2>
      <a:lt2>
        <a:srgbClr val="5298BD"/>
      </a:lt2>
      <a:accent1>
        <a:srgbClr val="C95B40"/>
      </a:accent1>
      <a:accent2>
        <a:srgbClr val="F08262"/>
      </a:accent2>
      <a:accent3>
        <a:srgbClr val="FBBE5E"/>
      </a:accent3>
      <a:accent4>
        <a:srgbClr val="71B294"/>
      </a:accent4>
      <a:accent5>
        <a:srgbClr val="9D90B9"/>
      </a:accent5>
      <a:accent6>
        <a:srgbClr val="B2B1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6B0D291165D54DB7F071D33294AA37" ma:contentTypeVersion="14" ma:contentTypeDescription="Crée un document." ma:contentTypeScope="" ma:versionID="a1b3f79919d50a80ce932c6056061d59">
  <xsd:schema xmlns:xsd="http://www.w3.org/2001/XMLSchema" xmlns:xs="http://www.w3.org/2001/XMLSchema" xmlns:p="http://schemas.microsoft.com/office/2006/metadata/properties" xmlns:ns2="b29bbfd8-b7a5-4cdd-94f7-16e12e21a51b" xmlns:ns3="a7cc7ebd-2fa7-4938-8178-e67a6f6112bd" targetNamespace="http://schemas.microsoft.com/office/2006/metadata/properties" ma:root="true" ma:fieldsID="cac05d2855ae32f465a69e4914af9f93" ns2:_="" ns3:_="">
    <xsd:import namespace="b29bbfd8-b7a5-4cdd-94f7-16e12e21a51b"/>
    <xsd:import namespace="a7cc7ebd-2fa7-4938-8178-e67a6f6112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3:_dlc_DocId" minOccurs="0"/>
                <xsd:element ref="ns3:_dlc_DocIdUrl" minOccurs="0"/>
                <xsd:element ref="ns3:_dlc_DocIdPersistId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9bbfd8-b7a5-4cdd-94f7-16e12e21a5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cc7ebd-2fa7-4938-8178-e67a6f6112b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21" nillable="true" ma:displayName="Valeur d’ID de document" ma:description="Valeur de l’ID de document affecté à cet élément." ma:indexed="true" ma:internalName="_dlc_DocId" ma:readOnly="true">
      <xsd:simpleType>
        <xsd:restriction base="dms:Text"/>
      </xsd:simpleType>
    </xsd:element>
    <xsd:element name="_dlc_DocIdUrl" ma:index="22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7cc7ebd-2fa7-4938-8178-e67a6f6112bd">WZVNYKYN7P7J-158801308-1433</_dlc_DocId>
    <_dlc_DocIdUrl xmlns="a7cc7ebd-2fa7-4938-8178-e67a6f6112bd">
      <Url>https://snsf.sharepoint.com/sites/NRP73neu-KnowledgeTransfer/_layouts/15/DocIdRedir.aspx?ID=WZVNYKYN7P7J-158801308-1433</Url>
      <Description>WZVNYKYN7P7J-158801308-1433</Description>
    </_dlc_DocIdUrl>
  </documentManagement>
</p:properties>
</file>

<file path=customXml/itemProps1.xml><?xml version="1.0" encoding="utf-8"?>
<ds:datastoreItem xmlns:ds="http://schemas.openxmlformats.org/officeDocument/2006/customXml" ds:itemID="{519C1BB8-243C-4CA7-95D4-9119225620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74E597-8663-486D-B589-E14D40C43E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9bbfd8-b7a5-4cdd-94f7-16e12e21a51b"/>
    <ds:schemaRef ds:uri="a7cc7ebd-2fa7-4938-8178-e67a6f6112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45CE4D-432F-4A66-B675-4B9C170F31CF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BCA66F1D-A320-4135-A5A1-3FB2B20DFA1B}">
  <ds:schemaRefs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metadata/properties"/>
    <ds:schemaRef ds:uri="http://schemas.microsoft.com/office/2006/documentManagement/types"/>
    <ds:schemaRef ds:uri="a7cc7ebd-2fa7-4938-8178-e67a6f6112bd"/>
    <ds:schemaRef ds:uri="b29bbfd8-b7a5-4cdd-94f7-16e12e21a51b"/>
    <ds:schemaRef ds:uri="http://schemas.microsoft.com/office/infopath/2007/PartnerControl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NFP73_folien_vorlagen_2021_de</Template>
  <TotalTime>7132</TotalTime>
  <Words>962</Words>
  <Application>Microsoft Macintosh PowerPoint</Application>
  <PresentationFormat>Widescreen</PresentationFormat>
  <Paragraphs>135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Times</vt:lpstr>
      <vt:lpstr>SNF</vt:lpstr>
      <vt:lpstr>think-cell Slide</vt:lpstr>
      <vt:lpstr>Einführung ins NFP 73 Nachhaltige Wirtschaft</vt:lpstr>
      <vt:lpstr>Einführung ins NFP 73 – Nachhaltige Wirtschaft </vt:lpstr>
      <vt:lpstr>Lernziele</vt:lpstr>
      <vt:lpstr>Einstiegsfragen</vt:lpstr>
      <vt:lpstr>Nachhaltige Entwicklung:  Die Nachhaltigkeitsziele der UNO</vt:lpstr>
      <vt:lpstr>Von den überschrittenen planetaren Grenzen … zur Donut-Ökonomie</vt:lpstr>
      <vt:lpstr>Bedeutung der Wirtschaft für  eine Nachhaltige Entwicklung</vt:lpstr>
      <vt:lpstr>Beitrag der Forschung zur nachhaltigen Entwicklung</vt:lpstr>
      <vt:lpstr>Nachhaltigkeitsforschung: Prioritäre Themen der Akademien der Wissenschaften Schweiz</vt:lpstr>
      <vt:lpstr>Der Schweizerische Nationalfonds SNF</vt:lpstr>
      <vt:lpstr>Nachhaltigkeitsrelevante Nationale Forschungsprogramme</vt:lpstr>
      <vt:lpstr>Das NFP 73 Nachhaltige Wirtschaft: ressourcenschonend, zukunftsfähig, innovativ</vt:lpstr>
      <vt:lpstr>Ziele des NFP 73</vt:lpstr>
      <vt:lpstr>Bezüge zu den Nachhaltigkeitszielen der UNO</vt:lpstr>
      <vt:lpstr>9 Schwerpunkte mit 29 Forschungs-projekten</vt:lpstr>
      <vt:lpstr>Aktivitäten des NFP 73</vt:lpstr>
      <vt:lpstr>Abschlussdiskussion</vt:lpstr>
      <vt:lpstr>Vertiefende Quellen</vt:lpstr>
      <vt:lpstr>Einsatz des Lernmoduls</vt:lpstr>
    </vt:vector>
  </TitlesOfParts>
  <Company>Schweizerischer Nationalfonds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­PRÄSENTATION AUF EINER ODER AUCH AUF ZWEI ZEILEN</dc:title>
  <dc:creator>Walther Pascal</dc:creator>
  <cp:lastModifiedBy>Sofia Jordan</cp:lastModifiedBy>
  <cp:revision>62</cp:revision>
  <dcterms:created xsi:type="dcterms:W3CDTF">2022-05-16T14:25:03Z</dcterms:created>
  <dcterms:modified xsi:type="dcterms:W3CDTF">2025-08-05T14:47:27Z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0x010100A46B0D291165D54DB7F071D33294AA37</vt:lpwstr>
  </property>
  <property fmtid="{D5CDD505-2E9C-101B-9397-08002B2CF9AE}" pid="3" name="_dlc_DocIdItemGuid">
    <vt:lpwstr>ceaaf26c-5ebf-445f-a12c-2db47082dad7</vt:lpwstr>
  </property>
</Properties>
</file>