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Override1.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52"/>
  </p:notesMasterIdLst>
  <p:handoutMasterIdLst>
    <p:handoutMasterId r:id="rId53"/>
  </p:handoutMasterIdLst>
  <p:sldIdLst>
    <p:sldId id="141169004" r:id="rId6"/>
    <p:sldId id="141169013" r:id="rId7"/>
    <p:sldId id="141169018" r:id="rId8"/>
    <p:sldId id="141169016" r:id="rId9"/>
    <p:sldId id="141169015" r:id="rId10"/>
    <p:sldId id="141169014" r:id="rId11"/>
    <p:sldId id="141169052" r:id="rId12"/>
    <p:sldId id="141169053" r:id="rId13"/>
    <p:sldId id="141169038" r:id="rId14"/>
    <p:sldId id="141169012" r:id="rId15"/>
    <p:sldId id="141169011" r:id="rId16"/>
    <p:sldId id="141169035" r:id="rId17"/>
    <p:sldId id="141169054" r:id="rId18"/>
    <p:sldId id="141169042" r:id="rId19"/>
    <p:sldId id="141169041" r:id="rId20"/>
    <p:sldId id="141169033" r:id="rId21"/>
    <p:sldId id="141169032" r:id="rId22"/>
    <p:sldId id="141169061" r:id="rId23"/>
    <p:sldId id="141169044" r:id="rId24"/>
    <p:sldId id="141169043" r:id="rId25"/>
    <p:sldId id="141169030" r:id="rId26"/>
    <p:sldId id="141169029" r:id="rId27"/>
    <p:sldId id="141169062" r:id="rId28"/>
    <p:sldId id="141169046" r:id="rId29"/>
    <p:sldId id="141169045" r:id="rId30"/>
    <p:sldId id="141169063" r:id="rId31"/>
    <p:sldId id="141169027" r:id="rId32"/>
    <p:sldId id="141169036" r:id="rId33"/>
    <p:sldId id="141169026" r:id="rId34"/>
    <p:sldId id="141169064" r:id="rId35"/>
    <p:sldId id="141169048" r:id="rId36"/>
    <p:sldId id="141169047" r:id="rId37"/>
    <p:sldId id="141169024" r:id="rId38"/>
    <p:sldId id="141169006" r:id="rId39"/>
    <p:sldId id="141169065" r:id="rId40"/>
    <p:sldId id="141169050" r:id="rId41"/>
    <p:sldId id="141169049" r:id="rId42"/>
    <p:sldId id="141169009" r:id="rId43"/>
    <p:sldId id="141169019" r:id="rId44"/>
    <p:sldId id="141169023" r:id="rId45"/>
    <p:sldId id="141169022" r:id="rId46"/>
    <p:sldId id="141169051" r:id="rId47"/>
    <p:sldId id="141169021" r:id="rId48"/>
    <p:sldId id="141169020" r:id="rId49"/>
    <p:sldId id="141169005" r:id="rId50"/>
    <p:sldId id="141169007"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2"/>
            <p14:sldId id="141169053"/>
            <p14:sldId id="141169038"/>
            <p14:sldId id="141169012"/>
            <p14:sldId id="141169011"/>
            <p14:sldId id="141169035"/>
            <p14:sldId id="141169054"/>
            <p14:sldId id="141169042"/>
            <p14:sldId id="141169041"/>
            <p14:sldId id="141169033"/>
            <p14:sldId id="141169032"/>
            <p14:sldId id="141169061"/>
            <p14:sldId id="141169044"/>
            <p14:sldId id="141169043"/>
            <p14:sldId id="141169030"/>
            <p14:sldId id="141169029"/>
            <p14:sldId id="141169062"/>
            <p14:sldId id="141169046"/>
            <p14:sldId id="141169045"/>
            <p14:sldId id="141169063"/>
            <p14:sldId id="141169027"/>
            <p14:sldId id="141169036"/>
            <p14:sldId id="141169026"/>
            <p14:sldId id="141169064"/>
            <p14:sldId id="141169048"/>
            <p14:sldId id="141169047"/>
            <p14:sldId id="141169024"/>
            <p14:sldId id="141169006"/>
            <p14:sldId id="141169065"/>
            <p14:sldId id="141169050"/>
            <p14:sldId id="141169049"/>
            <p14:sldId id="141169009"/>
            <p14:sldId id="141169019"/>
            <p14:sldId id="141169023"/>
            <p14:sldId id="141169022"/>
            <p14:sldId id="141169051"/>
            <p14:sldId id="141169021"/>
            <p14:sldId id="141169020"/>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73"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948"/>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45" autoAdjust="0"/>
    <p:restoredTop sz="97013" autoAdjust="0"/>
  </p:normalViewPr>
  <p:slideViewPr>
    <p:cSldViewPr snapToGrid="0" snapToObjects="1" showGuides="1">
      <p:cViewPr varScale="1">
        <p:scale>
          <a:sx n="155" d="100"/>
          <a:sy n="155" d="100"/>
        </p:scale>
        <p:origin x="752" y="192"/>
      </p:cViewPr>
      <p:guideLst>
        <p:guide pos="1708"/>
        <p:guide pos="3182"/>
        <p:guide orient="horz" pos="981"/>
        <p:guide orient="horz" pos="2273"/>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p:cNvSpPr>
            <a:spLocks noGrp="1"/>
          </p:cNvSpPr>
          <p:nvPr>
            <p:ph type="sldNum" sz="quarter" idx="5"/>
          </p:nvPr>
        </p:nvSpPr>
        <p:spPr/>
        <p:txBody>
          <a:bodyPr/>
          <a:lstStyle/>
          <a:p>
            <a:fld id="{33D86079-095A-4E71-BEF6-8608F5E06A29}" type="slidenum">
              <a:rPr lang="de-CH" smtClean="0"/>
              <a:t>13</a:t>
            </a:fld>
            <a:endParaRPr lang="de-CH"/>
          </a:p>
        </p:txBody>
      </p:sp>
    </p:spTree>
    <p:extLst>
      <p:ext uri="{BB962C8B-B14F-4D97-AF65-F5344CB8AC3E}">
        <p14:creationId xmlns:p14="http://schemas.microsoft.com/office/powerpoint/2010/main" val="311663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459C-586E-2ED8-A11B-4CACAE375F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99D52D-446F-D0AE-E7EF-5460C6BCFF2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049BBB-AAD9-58A4-D532-823544141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3A98B92-F6A1-C2DC-3DBC-D3B787C2C65D}"/>
              </a:ext>
            </a:extLst>
          </p:cNvPr>
          <p:cNvSpPr>
            <a:spLocks noGrp="1"/>
          </p:cNvSpPr>
          <p:nvPr>
            <p:ph type="sldNum" sz="quarter" idx="5"/>
          </p:nvPr>
        </p:nvSpPr>
        <p:spPr/>
        <p:txBody>
          <a:bodyPr/>
          <a:lstStyle/>
          <a:p>
            <a:fld id="{33D86079-095A-4E71-BEF6-8608F5E06A29}" type="slidenum">
              <a:rPr lang="de-CH" smtClean="0"/>
              <a:t>18</a:t>
            </a:fld>
            <a:endParaRPr lang="de-CH"/>
          </a:p>
        </p:txBody>
      </p:sp>
    </p:spTree>
    <p:extLst>
      <p:ext uri="{BB962C8B-B14F-4D97-AF65-F5344CB8AC3E}">
        <p14:creationId xmlns:p14="http://schemas.microsoft.com/office/powerpoint/2010/main" val="88488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FD95-9EDC-3D5F-2D68-6B027F6A6B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DDD178-7DDA-DD6D-0A3C-DC4B19E79D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BEEF17-39A5-9A22-931C-E9616684E4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2B0D928-3D20-225F-EC6A-F85427451256}"/>
              </a:ext>
            </a:extLst>
          </p:cNvPr>
          <p:cNvSpPr>
            <a:spLocks noGrp="1"/>
          </p:cNvSpPr>
          <p:nvPr>
            <p:ph type="sldNum" sz="quarter" idx="5"/>
          </p:nvPr>
        </p:nvSpPr>
        <p:spPr/>
        <p:txBody>
          <a:bodyPr/>
          <a:lstStyle/>
          <a:p>
            <a:fld id="{33D86079-095A-4E71-BEF6-8608F5E06A29}" type="slidenum">
              <a:rPr lang="de-CH" smtClean="0"/>
              <a:t>23</a:t>
            </a:fld>
            <a:endParaRPr lang="de-CH"/>
          </a:p>
        </p:txBody>
      </p:sp>
    </p:spTree>
    <p:extLst>
      <p:ext uri="{BB962C8B-B14F-4D97-AF65-F5344CB8AC3E}">
        <p14:creationId xmlns:p14="http://schemas.microsoft.com/office/powerpoint/2010/main" val="265283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8DA0-3AD2-B18F-42C2-28BB2CCB4B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159819-F718-ED31-B4F4-684DA1D611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D26346-F55C-BB21-DD5C-7AD3B20C9F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83B7D72E-73C0-98D6-CC1A-9F3638E24CCF}"/>
              </a:ext>
            </a:extLst>
          </p:cNvPr>
          <p:cNvSpPr>
            <a:spLocks noGrp="1"/>
          </p:cNvSpPr>
          <p:nvPr>
            <p:ph type="sldNum" sz="quarter" idx="5"/>
          </p:nvPr>
        </p:nvSpPr>
        <p:spPr/>
        <p:txBody>
          <a:bodyPr/>
          <a:lstStyle/>
          <a:p>
            <a:fld id="{33D86079-095A-4E71-BEF6-8608F5E06A29}" type="slidenum">
              <a:rPr lang="de-CH" smtClean="0"/>
              <a:t>30</a:t>
            </a:fld>
            <a:endParaRPr lang="de-CH"/>
          </a:p>
        </p:txBody>
      </p:sp>
    </p:spTree>
    <p:extLst>
      <p:ext uri="{BB962C8B-B14F-4D97-AF65-F5344CB8AC3E}">
        <p14:creationId xmlns:p14="http://schemas.microsoft.com/office/powerpoint/2010/main" val="343882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1A46-1A48-1458-8744-C48C36388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CDA38C-A0B3-5838-204F-4764338DF1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DF70E0-F975-1619-1B41-18EEAAB0F5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BB0D674-5D3E-8DA8-2EF1-FB83A5F2A9E3}"/>
              </a:ext>
            </a:extLst>
          </p:cNvPr>
          <p:cNvSpPr>
            <a:spLocks noGrp="1"/>
          </p:cNvSpPr>
          <p:nvPr>
            <p:ph type="sldNum" sz="quarter" idx="5"/>
          </p:nvPr>
        </p:nvSpPr>
        <p:spPr/>
        <p:txBody>
          <a:bodyPr/>
          <a:lstStyle/>
          <a:p>
            <a:fld id="{33D86079-095A-4E71-BEF6-8608F5E06A29}" type="slidenum">
              <a:rPr lang="de-CH" smtClean="0"/>
              <a:t>35</a:t>
            </a:fld>
            <a:endParaRPr lang="de-CH"/>
          </a:p>
        </p:txBody>
      </p:sp>
    </p:spTree>
    <p:extLst>
      <p:ext uri="{BB962C8B-B14F-4D97-AF65-F5344CB8AC3E}">
        <p14:creationId xmlns:p14="http://schemas.microsoft.com/office/powerpoint/2010/main" val="1608538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770AE5A-4FF2-2EF9-124A-C34BA4AB1203}"/>
              </a:ext>
            </a:extLst>
          </p:cNvPr>
          <p:cNvGraphicFramePr>
            <a:graphicFrameLocks noChangeAspect="1"/>
          </p:cNvGraphicFramePr>
          <p:nvPr userDrawn="1">
            <p:custDataLst>
              <p:tags r:id="rId30"/>
            </p:custDataLst>
            <p:extLst>
              <p:ext uri="{D42A27DB-BD31-4B8C-83A1-F6EECF244321}">
                <p14:modId xmlns:p14="http://schemas.microsoft.com/office/powerpoint/2010/main" val="29625264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1.jp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0.jp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8" Type="http://schemas.openxmlformats.org/officeDocument/2006/relationships/hyperlink" Target="https://nfp73.ch/download/70/Medienmitteilung_Lebensdauerverlngerung_von_Mobilgerten.pdf?inline=true" TargetMode="External"/><Relationship Id="rId3" Type="http://schemas.openxmlformats.org/officeDocument/2006/relationships/oleObject" Target="../embeddings/oleObject12.bin"/><Relationship Id="rId7" Type="http://schemas.openxmlformats.org/officeDocument/2006/relationships/hyperlink" Target="https://nfp73.ch/download/75/IUNR-Magazin-1-2023_Blumer_Itten_Auszug.pdf?inline=true" TargetMode="Externa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hyperlink" Target="https://open.spotify.com/episode/3CRcTfKOlI9QS92QW58aRF?si=4f2c52d31c2f4624&amp;nd=1&amp;dlsi=d2a031386171446d" TargetMode="External"/><Relationship Id="rId5" Type="http://schemas.openxmlformats.org/officeDocument/2006/relationships/hyperlink" Target="https://nfp73.ch/de/projekte/lebensdauerverlaengerung-fuer-mobilgeraete" TargetMode="External"/><Relationship Id="rId4" Type="http://schemas.openxmlformats.org/officeDocument/2006/relationships/image" Target="../media/image31.emf"/><Relationship Id="rId9" Type="http://schemas.openxmlformats.org/officeDocument/2006/relationships/hyperlink" Target="https://nfp73.ch/download/69/Lifesaving_Bericht_ZHAW.pdf?inline=tru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5.jpg"/><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Tu4hWhZ4TNo" TargetMode="External"/><Relationship Id="rId3" Type="http://schemas.openxmlformats.org/officeDocument/2006/relationships/oleObject" Target="../embeddings/oleObject16.bin"/><Relationship Id="rId7" Type="http://schemas.openxmlformats.org/officeDocument/2006/relationships/hyperlink" Target="https://open.spotify.com/episode/76N7fcUf5DX2IqMa6SraJ7?si=bc4f41d49e9c4698&amp;nd=1&amp;dlsi=7744fbfc69e44420"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nfp73.ch/de/projekte/nachhaltiges-konsumverhalten"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7.xml"/><Relationship Id="rId5" Type="http://schemas.openxmlformats.org/officeDocument/2006/relationships/image" Target="../media/image37.e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1.jpg"/><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nfp73.ch/de/projekte/rebound-effekte-der-sharing-economy" TargetMode="Externa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2.xml"/><Relationship Id="rId5" Type="http://schemas.openxmlformats.org/officeDocument/2006/relationships/image" Target="../media/image37.emf"/><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hyperlink" Target="https://link.springer.com/article/10.1007/s11367-021-01894-1#Fig1" TargetMode="External"/><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hyperlink" Target="https://www.sciencedirect.com/science/article/abs/pii/S0959652620319119?via%3Dihub" TargetMode="External"/><Relationship Id="rId5" Type="http://schemas.openxmlformats.org/officeDocument/2006/relationships/image" Target="../media/image48.png"/><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50.jpg"/><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hyperlink" Target="https://www.youtube.com/watch?v=opR1TUMCk4c" TargetMode="Externa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hyperlink" Target="https://open.spotify.com/episode/24wukKszgYuaosEe4fEyJX?si=89bc9e1c9f3e40d6&amp;nd=1&amp;dlsi=e0641d157e774c93" TargetMode="External"/><Relationship Id="rId5" Type="http://schemas.openxmlformats.org/officeDocument/2006/relationships/hyperlink" Target="https://nfp73.ch/de/projekte/der-einfluss-von-umweltidentitaeten" TargetMode="External"/><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29.xml"/><Relationship Id="rId5" Type="http://schemas.openxmlformats.org/officeDocument/2006/relationships/image" Target="../media/image37.emf"/><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55.jpg"/><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54Vw43rcGZc" TargetMode="External"/><Relationship Id="rId3" Type="http://schemas.openxmlformats.org/officeDocument/2006/relationships/oleObject" Target="../embeddings/oleObject32.bin"/><Relationship Id="rId7" Type="http://schemas.openxmlformats.org/officeDocument/2006/relationships/hyperlink" Target="https://nfp73.ch/download/76/230511_SNF_NFP73_PB_Schmitz_DE.pdf?inline=true" TargetMode="Externa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hyperlink" Target="https://nfp73.ch/download/96/231018_SNF_NFP73_PB_Schmitz_02_DE.pdf?inline=true" TargetMode="External"/><Relationship Id="rId5" Type="http://schemas.openxmlformats.org/officeDocument/2006/relationships/hyperlink" Target="https://nfp73.ch/de/projekte/sanfte-schubser-fuer-kmus" TargetMode="Externa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55.jpg"/><Relationship Id="rId5" Type="http://schemas.openxmlformats.org/officeDocument/2006/relationships/image" Target="../media/image37.emf"/><Relationship Id="rId4" Type="http://schemas.openxmlformats.org/officeDocument/2006/relationships/oleObject" Target="../embeddings/oleObject33.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8" Type="http://schemas.openxmlformats.org/officeDocument/2006/relationships/hyperlink" Target="https://www.wwf.ch/de/nachhaltig-leben/klima-tipps" TargetMode="External"/><Relationship Id="rId3" Type="http://schemas.openxmlformats.org/officeDocument/2006/relationships/slideLayout" Target="../slideLayouts/slideLayout4.xml"/><Relationship Id="rId7" Type="http://schemas.openxmlformats.org/officeDocument/2006/relationships/hyperlink" Target="https://www.wwf.ch/de/nachhaltig-leben/footprintrechner" TargetMode="External"/><Relationship Id="rId2" Type="http://schemas.openxmlformats.org/officeDocument/2006/relationships/tags" Target="../tags/tag38.xml"/><Relationship Id="rId1" Type="http://schemas.openxmlformats.org/officeDocument/2006/relationships/themeOverride" Target="../theme/themeOverride1.xml"/><Relationship Id="rId6" Type="http://schemas.openxmlformats.org/officeDocument/2006/relationships/hyperlink" Target="https://www.one-planet-lab.ch/post/was-versteckt-sich-hinter-dem-%C3%B6kologischen-fussabdruck" TargetMode="External"/><Relationship Id="rId5" Type="http://schemas.openxmlformats.org/officeDocument/2006/relationships/image" Target="../media/image60.emf"/><Relationship Id="rId4" Type="http://schemas.openxmlformats.org/officeDocument/2006/relationships/oleObject" Target="../embeddings/oleObject3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2.png"/><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64.png"/><Relationship Id="rId4" Type="http://schemas.openxmlformats.org/officeDocument/2006/relationships/image" Target="../media/image6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hyperlink" Target="https://nfp73.ch/download/85/Gesamt_NFP73_DE_260623.pdf?inline=true" TargetMode="External"/><Relationship Id="rId5" Type="http://schemas.openxmlformats.org/officeDocument/2006/relationships/image" Target="../media/image66.png"/><Relationship Id="rId4" Type="http://schemas.openxmlformats.org/officeDocument/2006/relationships/image" Target="../media/image65.emf"/></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69.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70.e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6.bin"/><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hyperlink" Target="https://www.zhaw.ch/storage/hochschule/medien/news/2024/240410_MM_Nachhaltiger-Konsum/SSCO_Report__final-2.pdf"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11.jp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6776CBC-3292-5B90-D470-0FC8D8A7B2DD}"/>
              </a:ext>
            </a:extLst>
          </p:cNvPr>
          <p:cNvGraphicFramePr>
            <a:graphicFrameLocks noChangeAspect="1"/>
          </p:cNvGraphicFramePr>
          <p:nvPr>
            <p:custDataLst>
              <p:tags r:id="rId1"/>
            </p:custDataLst>
            <p:extLst>
              <p:ext uri="{D42A27DB-BD31-4B8C-83A1-F6EECF244321}">
                <p14:modId xmlns:p14="http://schemas.microsoft.com/office/powerpoint/2010/main" val="17447077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Picture Placeholder 5" descr="A person holding a bottle and a phone&#10;&#10;AI-generated content may be incorrect.">
            <a:extLst>
              <a:ext uri="{FF2B5EF4-FFF2-40B4-BE49-F238E27FC236}">
                <a16:creationId xmlns:a16="http://schemas.microsoft.com/office/drawing/2014/main" id="{CC36F7C7-2972-3BC7-9A75-30BCD7B5DD7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vert="horz"/>
          <a:lstStyle/>
          <a:p>
            <a:r>
              <a:rPr lang="de-DE" noProof="0" dirty="0"/>
              <a:t>Nachhaltiges Verhalten</a:t>
            </a:r>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de-DE" sz="2000" noProof="0" dirty="0"/>
              <a:t>Ein Lernmodul für die Tertiärstufe</a:t>
            </a:r>
          </a:p>
          <a:p>
            <a:endParaRPr lang="de-DE" noProof="0"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23167E1-1CA8-568C-CD52-C6D317F3A7D9}"/>
              </a:ext>
            </a:extLst>
          </p:cNvPr>
          <p:cNvGraphicFramePr>
            <a:graphicFrameLocks noChangeAspect="1"/>
          </p:cNvGraphicFramePr>
          <p:nvPr>
            <p:custDataLst>
              <p:tags r:id="rId1"/>
            </p:custDataLst>
            <p:extLst>
              <p:ext uri="{D42A27DB-BD31-4B8C-83A1-F6EECF244321}">
                <p14:modId xmlns:p14="http://schemas.microsoft.com/office/powerpoint/2010/main" val="36410447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vert="horz"/>
          <a:lstStyle/>
          <a:p>
            <a:r>
              <a:rPr lang="de-DE" noProof="0"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de-DE" noProof="0" dirty="0"/>
              <a:t>In diesem Schwerpunkt gab es </a:t>
            </a:r>
            <a:r>
              <a:rPr lang="de-DE" u="sng" noProof="0" dirty="0"/>
              <a:t>fünf Forschungsprojekte</a:t>
            </a:r>
            <a:r>
              <a:rPr lang="de-DE" noProof="0" dirty="0"/>
              <a:t>:</a:t>
            </a:r>
          </a:p>
          <a:p>
            <a:pPr marL="0" indent="0">
              <a:buNone/>
            </a:pPr>
            <a:endParaRPr lang="de-DE" noProof="0" dirty="0"/>
          </a:p>
          <a:p>
            <a:pPr marL="342900" indent="-342900">
              <a:lnSpc>
                <a:spcPct val="107000"/>
              </a:lnSpc>
              <a:spcAft>
                <a:spcPts val="400"/>
              </a:spcAft>
              <a:buFont typeface="+mj-lt"/>
              <a:buAutoNum type="arabicPeriod"/>
            </a:pPr>
            <a:r>
              <a:rPr lang="de-DE" sz="1800" noProof="0" dirty="0"/>
              <a:t>Lebensdauerverlängerung für Mobilgeräte</a:t>
            </a:r>
          </a:p>
          <a:p>
            <a:pPr marL="342900" indent="-342900">
              <a:lnSpc>
                <a:spcPct val="107000"/>
              </a:lnSpc>
              <a:spcAft>
                <a:spcPts val="400"/>
              </a:spcAft>
              <a:buFont typeface="+mj-lt"/>
              <a:buAutoNum type="arabicPeriod"/>
            </a:pPr>
            <a:r>
              <a:rPr lang="de-DE" sz="1800" noProof="0" dirty="0"/>
              <a:t>Nachhaltiges Konsumverhalten am Beispiel Warmwasserverbrauch</a:t>
            </a:r>
          </a:p>
          <a:p>
            <a:pPr marL="342900" indent="-342900">
              <a:lnSpc>
                <a:spcPct val="107000"/>
              </a:lnSpc>
              <a:spcAft>
                <a:spcPts val="400"/>
              </a:spcAft>
              <a:buFont typeface="+mj-lt"/>
              <a:buAutoNum type="arabicPeriod"/>
            </a:pPr>
            <a:r>
              <a:rPr lang="de-DE" sz="1800" noProof="0" dirty="0"/>
              <a:t>Rebound Effekte der Sharing Economy</a:t>
            </a:r>
          </a:p>
          <a:p>
            <a:pPr marL="342900" indent="-342900">
              <a:lnSpc>
                <a:spcPct val="107000"/>
              </a:lnSpc>
              <a:spcAft>
                <a:spcPts val="400"/>
              </a:spcAft>
              <a:buFont typeface="+mj-lt"/>
              <a:buAutoNum type="arabicPeriod"/>
            </a:pPr>
            <a:r>
              <a:rPr lang="de-DE" sz="1800" noProof="0" dirty="0"/>
              <a:t>Der Einfluss von Umweltidentitäten</a:t>
            </a:r>
          </a:p>
          <a:p>
            <a:pPr marL="342900" indent="-342900">
              <a:lnSpc>
                <a:spcPct val="107000"/>
              </a:lnSpc>
              <a:spcAft>
                <a:spcPts val="400"/>
              </a:spcAft>
              <a:buFont typeface="+mj-lt"/>
              <a:buAutoNum type="arabicPeriod"/>
            </a:pPr>
            <a:r>
              <a:rPr lang="de-DE" sz="1800" noProof="0" dirty="0"/>
              <a:t>Sanfte Schubser für KMU</a:t>
            </a:r>
          </a:p>
          <a:p>
            <a:pPr marL="0" indent="0">
              <a:buNone/>
            </a:pPr>
            <a:endParaRPr lang="de-DE" noProof="0" dirty="0"/>
          </a:p>
          <a:p>
            <a:endParaRPr lang="de-DE" noProof="0"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DE" noProof="0" smtClean="0"/>
              <a:pPr/>
              <a:t>10</a:t>
            </a:fld>
            <a:endParaRPr lang="de-DE" noProof="0"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74118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1577A620-C7BB-F0CA-50D4-4B3999E73F55}"/>
              </a:ext>
            </a:extLst>
          </p:cNvPr>
          <p:cNvGraphicFramePr>
            <a:graphicFrameLocks noChangeAspect="1"/>
          </p:cNvGraphicFramePr>
          <p:nvPr>
            <p:custDataLst>
              <p:tags r:id="rId1"/>
            </p:custDataLst>
            <p:extLst>
              <p:ext uri="{D42A27DB-BD31-4B8C-83A1-F6EECF244321}">
                <p14:modId xmlns:p14="http://schemas.microsoft.com/office/powerpoint/2010/main" val="4364462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a:xfrm>
            <a:off x="479425" y="476250"/>
            <a:ext cx="11233150" cy="1044575"/>
          </a:xfrm>
        </p:spPr>
        <p:txBody>
          <a:bodyPr vert="horz" anchor="t">
            <a:normAutofit/>
          </a:bodyPr>
          <a:lstStyle/>
          <a:p>
            <a:r>
              <a:rPr lang="de-DE" noProof="0" dirty="0"/>
              <a:t>Lebensdauerverlängerung für Mobilgeräte</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6" y="1808163"/>
            <a:ext cx="5400674" cy="4213225"/>
          </a:xfrm>
        </p:spPr>
        <p:txBody>
          <a:bodyPr>
            <a:normAutofit/>
          </a:bodyPr>
          <a:lstStyle/>
          <a:p>
            <a:pPr marL="0" indent="0">
              <a:spcAft>
                <a:spcPts val="600"/>
              </a:spcAft>
              <a:buNone/>
            </a:pPr>
            <a:r>
              <a:rPr lang="de-DE" noProof="0" dirty="0"/>
              <a:t>«Die Herstellung von internetfähigen Mobilgeräten verursacht erhebliche Umweltauswirkungen. Zur Reduktion dieser negativen Auswirkungen ist es zentral, dass solche Geräte möglichst lange genutzt werden. Mit unserem </a:t>
            </a:r>
            <a:r>
              <a:rPr lang="de-DE" b="1" noProof="0" dirty="0"/>
              <a:t>Projekt</a:t>
            </a:r>
            <a:r>
              <a:rPr lang="de-DE" noProof="0" dirty="0"/>
              <a:t> </a:t>
            </a:r>
            <a:r>
              <a:rPr lang="de-DE" b="1" noProof="0" dirty="0"/>
              <a:t>LIFESAVING</a:t>
            </a:r>
            <a:r>
              <a:rPr lang="de-DE" noProof="0" dirty="0"/>
              <a:t> untersuchen wir, welche Ansätze für eine </a:t>
            </a:r>
            <a:r>
              <a:rPr lang="de-DE" b="1" noProof="0" dirty="0"/>
              <a:t>längere</a:t>
            </a:r>
            <a:r>
              <a:rPr lang="de-DE" noProof="0" dirty="0"/>
              <a:t> </a:t>
            </a:r>
            <a:r>
              <a:rPr lang="de-DE" b="1" noProof="0" dirty="0"/>
              <a:t>Nutzungsdauer</a:t>
            </a:r>
            <a:r>
              <a:rPr lang="de-DE" noProof="0" dirty="0"/>
              <a:t> von </a:t>
            </a:r>
            <a:r>
              <a:rPr lang="de-DE" b="1" noProof="0" dirty="0"/>
              <a:t>Mobilgeräten</a:t>
            </a:r>
            <a:r>
              <a:rPr lang="de-DE" noProof="0" dirty="0"/>
              <a:t> </a:t>
            </a:r>
            <a:r>
              <a:rPr lang="de-DE" b="1" noProof="0" dirty="0"/>
              <a:t>ökologisch</a:t>
            </a:r>
            <a:r>
              <a:rPr lang="de-DE" noProof="0" dirty="0"/>
              <a:t> </a:t>
            </a:r>
            <a:r>
              <a:rPr lang="de-DE" b="1" noProof="0" dirty="0"/>
              <a:t>effektiv</a:t>
            </a:r>
            <a:r>
              <a:rPr lang="de-DE" noProof="0" dirty="0"/>
              <a:t> und für die Konsumentinnen und Konsumenten sowie für die Marktakteure attraktiv sind.»</a:t>
            </a:r>
          </a:p>
          <a:p>
            <a:pPr marL="0" indent="0" algn="r">
              <a:spcAft>
                <a:spcPts val="600"/>
              </a:spcAft>
              <a:buNone/>
            </a:pPr>
            <a:r>
              <a:rPr lang="de-DE" noProof="0" dirty="0"/>
              <a:t>Dr. Yann Blumer, Projektverantwortlicher Lebensdauerverlängerung für Mobilgeräte</a:t>
            </a:r>
          </a:p>
          <a:p>
            <a:pPr marL="0" indent="0">
              <a:spcAft>
                <a:spcPts val="600"/>
              </a:spcAft>
              <a:buNone/>
            </a:pPr>
            <a:endParaRPr lang="de-DE" noProof="0" dirty="0"/>
          </a:p>
          <a:p>
            <a:pPr marL="0" indent="0">
              <a:spcAft>
                <a:spcPts val="600"/>
              </a:spcAft>
              <a:buNone/>
            </a:pPr>
            <a:endParaRPr lang="de-DE" noProof="0" dirty="0"/>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11</a:t>
            </a:fld>
            <a:endParaRPr lang="de-DE" noProof="0"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Nachhaltige Wirtschaft</a:t>
            </a:r>
          </a:p>
        </p:txBody>
      </p:sp>
      <p:pic>
        <p:nvPicPr>
          <p:cNvPr id="7" name="Picture 6" descr="A hand holding a cell phone&#10;&#10;AI-generated content may be incorrect.">
            <a:extLst>
              <a:ext uri="{FF2B5EF4-FFF2-40B4-BE49-F238E27FC236}">
                <a16:creationId xmlns:a16="http://schemas.microsoft.com/office/drawing/2014/main" id="{329065E5-EDB9-F0C4-FDE2-57CB1BF3725A}"/>
              </a:ext>
            </a:extLst>
          </p:cNvPr>
          <p:cNvPicPr>
            <a:picLocks noChangeAspect="1"/>
          </p:cNvPicPr>
          <p:nvPr/>
        </p:nvPicPr>
        <p:blipFill>
          <a:blip r:embed="rId5">
            <a:extLst>
              <a:ext uri="{28A0092B-C50C-407E-A947-70E740481C1C}">
                <a14:useLocalDpi xmlns:a14="http://schemas.microsoft.com/office/drawing/2010/main" val="0"/>
              </a:ext>
            </a:extLst>
          </a:blip>
          <a:srcRect l="4357" r="4928" b="2"/>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74459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9C48FC-550A-24AB-8ADC-F1F2441EDA00}"/>
              </a:ext>
            </a:extLst>
          </p:cNvPr>
          <p:cNvGraphicFramePr>
            <a:graphicFrameLocks noChangeAspect="1"/>
          </p:cNvGraphicFramePr>
          <p:nvPr>
            <p:custDataLst>
              <p:tags r:id="rId1"/>
            </p:custDataLst>
            <p:extLst>
              <p:ext uri="{D42A27DB-BD31-4B8C-83A1-F6EECF244321}">
                <p14:modId xmlns:p14="http://schemas.microsoft.com/office/powerpoint/2010/main" val="11420234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8CD85A-25DF-5669-BD8E-9DE66AA4B27C}"/>
              </a:ext>
            </a:extLst>
          </p:cNvPr>
          <p:cNvSpPr>
            <a:spLocks noGrp="1"/>
          </p:cNvSpPr>
          <p:nvPr>
            <p:ph type="title"/>
          </p:nvPr>
        </p:nvSpPr>
        <p:spPr/>
        <p:txBody>
          <a:bodyPr vert="horz"/>
          <a:lstStyle/>
          <a:p>
            <a:r>
              <a:rPr lang="de-DE" noProof="0" dirty="0"/>
              <a:t>Lebensdauerverlängerung für Mobilgeräte - Aufgaben</a:t>
            </a:r>
          </a:p>
        </p:txBody>
      </p:sp>
      <p:sp>
        <p:nvSpPr>
          <p:cNvPr id="3" name="Text Placeholder 2">
            <a:extLst>
              <a:ext uri="{FF2B5EF4-FFF2-40B4-BE49-F238E27FC236}">
                <a16:creationId xmlns:a16="http://schemas.microsoft.com/office/drawing/2014/main" id="{225ECA59-E800-8EE6-4774-E63F27858576}"/>
              </a:ext>
            </a:extLst>
          </p:cNvPr>
          <p:cNvSpPr>
            <a:spLocks noGrp="1"/>
          </p:cNvSpPr>
          <p:nvPr>
            <p:ph type="body" sz="quarter" idx="13"/>
          </p:nvPr>
        </p:nvSpPr>
        <p:spPr>
          <a:xfrm>
            <a:off x="479425" y="1808164"/>
            <a:ext cx="11233150" cy="4431271"/>
          </a:xfrm>
        </p:spPr>
        <p:txBody>
          <a:bodyPr/>
          <a:lstStyle/>
          <a:p>
            <a:pPr marL="342900" indent="-342900">
              <a:lnSpc>
                <a:spcPct val="107000"/>
              </a:lnSpc>
              <a:spcAft>
                <a:spcPts val="400"/>
              </a:spcAft>
              <a:buFont typeface="+mj-lt"/>
              <a:buAutoNum type="arabicPeriod"/>
            </a:pPr>
            <a:r>
              <a:rPr lang="de-DE" sz="1800" noProof="0" dirty="0"/>
              <a:t>Wie </a:t>
            </a:r>
            <a:r>
              <a:rPr lang="de-DE" sz="1800" b="1" noProof="0" dirty="0"/>
              <a:t>lange</a:t>
            </a:r>
            <a:r>
              <a:rPr lang="de-DE" sz="1800" noProof="0" dirty="0"/>
              <a:t> wird eine </a:t>
            </a:r>
            <a:r>
              <a:rPr lang="de-DE" sz="1800" b="1" noProof="0" dirty="0"/>
              <a:t>Mobilgerät</a:t>
            </a:r>
            <a:r>
              <a:rPr lang="de-DE" sz="1800" noProof="0" dirty="0"/>
              <a:t> im </a:t>
            </a:r>
            <a:r>
              <a:rPr lang="de-DE" sz="1800" b="1" noProof="0" dirty="0"/>
              <a:t>Durchschnitt</a:t>
            </a:r>
            <a:r>
              <a:rPr lang="de-DE" sz="1800" noProof="0" dirty="0"/>
              <a:t> </a:t>
            </a:r>
            <a:r>
              <a:rPr lang="de-DE" sz="1800" b="1" noProof="0" dirty="0"/>
              <a:t>gebraucht</a:t>
            </a:r>
            <a:r>
              <a:rPr lang="de-DE" sz="1800" noProof="0" dirty="0"/>
              <a:t> und warum ist das ein Problem? </a:t>
            </a:r>
          </a:p>
          <a:p>
            <a:pPr marL="342900" indent="-342900">
              <a:lnSpc>
                <a:spcPct val="107000"/>
              </a:lnSpc>
              <a:spcAft>
                <a:spcPts val="400"/>
              </a:spcAft>
              <a:buFont typeface="+mj-lt"/>
              <a:buAutoNum type="arabicPeriod"/>
            </a:pPr>
            <a:r>
              <a:rPr lang="de-DE" sz="1800" noProof="0" dirty="0"/>
              <a:t>Welche </a:t>
            </a:r>
            <a:r>
              <a:rPr lang="de-DE" sz="1800" b="1" noProof="0" dirty="0"/>
              <a:t>umweltrelevanten</a:t>
            </a:r>
            <a:r>
              <a:rPr lang="de-DE" sz="1800" noProof="0" dirty="0"/>
              <a:t> </a:t>
            </a:r>
            <a:r>
              <a:rPr lang="de-DE" sz="1800" b="1" noProof="0" dirty="0"/>
              <a:t>Effekte</a:t>
            </a:r>
            <a:r>
              <a:rPr lang="de-DE" sz="1800" noProof="0" dirty="0"/>
              <a:t> spielen eine Rolle? </a:t>
            </a:r>
          </a:p>
          <a:p>
            <a:pPr marL="342900" indent="-342900">
              <a:lnSpc>
                <a:spcPct val="107000"/>
              </a:lnSpc>
              <a:spcAft>
                <a:spcPts val="400"/>
              </a:spcAft>
              <a:buFont typeface="+mj-lt"/>
              <a:buAutoNum type="arabicPeriod"/>
            </a:pPr>
            <a:r>
              <a:rPr lang="de-DE" sz="1800" noProof="0" dirty="0"/>
              <a:t>Was ist ein </a:t>
            </a:r>
            <a:r>
              <a:rPr lang="de-DE" sz="1800" b="1" noProof="0" dirty="0"/>
              <a:t>Rebound-Effekt</a:t>
            </a:r>
            <a:r>
              <a:rPr lang="de-DE" sz="1800" noProof="0" dirty="0"/>
              <a:t>?</a:t>
            </a:r>
          </a:p>
          <a:p>
            <a:pPr marL="342900" indent="-342900">
              <a:lnSpc>
                <a:spcPct val="107000"/>
              </a:lnSpc>
              <a:spcAft>
                <a:spcPts val="400"/>
              </a:spcAft>
              <a:buFont typeface="+mj-lt"/>
              <a:buAutoNum type="arabicPeriod"/>
            </a:pPr>
            <a:r>
              <a:rPr lang="de-DE" sz="1800" noProof="0" dirty="0"/>
              <a:t>Wie können Menschen dazu gebracht werden, </a:t>
            </a:r>
            <a:r>
              <a:rPr lang="de-DE" sz="1800" b="1" noProof="0" dirty="0"/>
              <a:t>umweltgerechter</a:t>
            </a:r>
            <a:r>
              <a:rPr lang="de-DE" sz="1800" noProof="0" dirty="0"/>
              <a:t> mit </a:t>
            </a:r>
            <a:r>
              <a:rPr lang="de-DE" sz="1800" b="1" noProof="0" dirty="0"/>
              <a:t>elektronischen Geräten umzugehen</a:t>
            </a:r>
            <a:r>
              <a:rPr lang="de-DE" sz="1800" noProof="0" dirty="0"/>
              <a:t>?</a:t>
            </a:r>
          </a:p>
          <a:p>
            <a:pPr marL="342900" indent="-342900">
              <a:lnSpc>
                <a:spcPct val="107000"/>
              </a:lnSpc>
              <a:spcAft>
                <a:spcPts val="400"/>
              </a:spcAft>
              <a:buFont typeface="+mj-lt"/>
              <a:buAutoNum type="arabicPeriod"/>
            </a:pPr>
            <a:r>
              <a:rPr lang="de-DE" sz="1800" noProof="0" dirty="0"/>
              <a:t>Wie könnten </a:t>
            </a:r>
            <a:r>
              <a:rPr lang="de-DE" sz="1800" b="1" noProof="0" dirty="0"/>
              <a:t>neue</a:t>
            </a:r>
            <a:r>
              <a:rPr lang="de-DE" sz="1800" noProof="0" dirty="0"/>
              <a:t>, </a:t>
            </a:r>
            <a:r>
              <a:rPr lang="de-DE" sz="1800" b="1" noProof="0" dirty="0"/>
              <a:t>nachhaltigere</a:t>
            </a:r>
            <a:r>
              <a:rPr lang="de-DE" sz="1800" noProof="0" dirty="0"/>
              <a:t> </a:t>
            </a:r>
            <a:r>
              <a:rPr lang="de-DE" sz="1800" b="1" noProof="0" dirty="0"/>
              <a:t>Business-Modelle</a:t>
            </a:r>
            <a:r>
              <a:rPr lang="de-DE" sz="1800" noProof="0" dirty="0"/>
              <a:t> für Mobilgeräte aussehen?</a:t>
            </a:r>
          </a:p>
          <a:p>
            <a:endParaRPr lang="de-DE" noProof="0" dirty="0"/>
          </a:p>
          <a:p>
            <a:pPr marL="0" indent="0">
              <a:buNone/>
            </a:pPr>
            <a:endParaRPr lang="de-DE" noProof="0" dirty="0"/>
          </a:p>
          <a:p>
            <a:pPr marL="0" indent="0">
              <a:lnSpc>
                <a:spcPct val="107000"/>
              </a:lnSpc>
              <a:spcAft>
                <a:spcPts val="400"/>
              </a:spcAft>
              <a:buNone/>
            </a:pPr>
            <a:r>
              <a:rPr lang="de-DE" sz="1600" b="1" noProof="0" dirty="0"/>
              <a:t>Wissensquellen</a:t>
            </a:r>
          </a:p>
          <a:p>
            <a:pPr marL="0" indent="0">
              <a:lnSpc>
                <a:spcPct val="107000"/>
              </a:lnSpc>
              <a:spcAft>
                <a:spcPts val="400"/>
              </a:spcAft>
              <a:buNone/>
            </a:pPr>
            <a:r>
              <a:rPr lang="de-DE" sz="1400" noProof="0" dirty="0">
                <a:hlinkClick r:id="rId5"/>
              </a:rPr>
              <a:t>Lebensdauerverlängerung für Mobilgeräte</a:t>
            </a:r>
            <a:r>
              <a:rPr lang="de-DE" sz="1400" noProof="0" dirty="0"/>
              <a:t> (Website NFP 73)</a:t>
            </a:r>
          </a:p>
          <a:p>
            <a:pPr marL="0" indent="0">
              <a:lnSpc>
                <a:spcPct val="107000"/>
              </a:lnSpc>
              <a:spcAft>
                <a:spcPts val="400"/>
              </a:spcAft>
              <a:buNone/>
            </a:pPr>
            <a:r>
              <a:rPr lang="de-DE" sz="1400" kern="100" noProof="0" dirty="0">
                <a:effectLst/>
                <a:ea typeface="Calibri" panose="020F0502020204030204" pitchFamily="34" charset="0"/>
                <a:cs typeface="Times New Roman" panose="02020603050405020304" pitchFamily="18" charset="0"/>
                <a:hlinkClick r:id="rId6"/>
              </a:rPr>
              <a:t>«Gebrauchte Geräte landen heute in der Schublade; hier gibt es ein grosses Potential für neue Businessmodelle» (Podcast, 21 Min.)</a:t>
            </a:r>
            <a:endParaRPr lang="de-DE" sz="1400" noProof="0" dirty="0"/>
          </a:p>
          <a:p>
            <a:pPr marL="0" indent="0">
              <a:lnSpc>
                <a:spcPct val="107000"/>
              </a:lnSpc>
              <a:spcAft>
                <a:spcPts val="400"/>
              </a:spcAft>
              <a:buNone/>
            </a:pPr>
            <a:r>
              <a:rPr lang="de-DE" sz="1400" kern="100" noProof="0" dirty="0">
                <a:solidFill>
                  <a:srgbClr val="1B2422"/>
                </a:solidFill>
                <a:effectLst/>
                <a:ea typeface="Calibri" panose="020F0502020204030204" pitchFamily="34" charset="0"/>
                <a:cs typeface="Calibri" panose="020F0502020204030204" pitchFamily="34" charset="0"/>
                <a:hlinkClick r:id="rId7"/>
              </a:rPr>
              <a:t>Rebound-Effekte bei längerer Nutzung von Mobilgeräten</a:t>
            </a:r>
            <a:r>
              <a:rPr lang="de-DE" sz="1400" kern="100" noProof="0" dirty="0">
                <a:solidFill>
                  <a:srgbClr val="1B2422"/>
                </a:solidFill>
                <a:effectLst/>
                <a:ea typeface="Calibri" panose="020F0502020204030204" pitchFamily="34" charset="0"/>
                <a:cs typeface="Calibri" panose="020F0502020204030204" pitchFamily="34" charset="0"/>
              </a:rPr>
              <a:t> (Artikel)</a:t>
            </a:r>
            <a:endParaRPr lang="de-DE" sz="1400" kern="100" noProof="0" dirty="0">
              <a:effectLst/>
              <a:ea typeface="Calibri" panose="020F0502020204030204" pitchFamily="34" charset="0"/>
              <a:cs typeface="Times New Roman" panose="02020603050405020304" pitchFamily="18" charset="0"/>
            </a:endParaRPr>
          </a:p>
          <a:p>
            <a:pPr marL="0" indent="0">
              <a:lnSpc>
                <a:spcPct val="107000"/>
              </a:lnSpc>
              <a:spcAft>
                <a:spcPts val="400"/>
              </a:spcAft>
              <a:buNone/>
            </a:pPr>
            <a:r>
              <a:rPr lang="de-DE" sz="1400" kern="100" noProof="0" dirty="0">
                <a:solidFill>
                  <a:srgbClr val="1B2422"/>
                </a:solidFill>
                <a:effectLst/>
                <a:ea typeface="Calibri" panose="020F0502020204030204" pitchFamily="34" charset="0"/>
                <a:cs typeface="Calibri" panose="020F0502020204030204" pitchFamily="34" charset="0"/>
                <a:hlinkClick r:id="rId8"/>
              </a:rPr>
              <a:t>Nur wenige reparieren ihr Handy oder kaufen es gebraucht</a:t>
            </a:r>
            <a:r>
              <a:rPr lang="de-DE" sz="1400" kern="100" noProof="0" dirty="0">
                <a:solidFill>
                  <a:srgbClr val="1B2422"/>
                </a:solidFill>
                <a:effectLst/>
                <a:ea typeface="Calibri" panose="020F0502020204030204" pitchFamily="34" charset="0"/>
                <a:cs typeface="Calibri" panose="020F0502020204030204" pitchFamily="34" charset="0"/>
              </a:rPr>
              <a:t> (Medienmitteilung)</a:t>
            </a:r>
            <a:endParaRPr lang="de-DE" sz="1400" kern="100" noProof="0" dirty="0">
              <a:effectLst/>
              <a:ea typeface="Calibri" panose="020F0502020204030204" pitchFamily="34" charset="0"/>
              <a:cs typeface="Times New Roman" panose="02020603050405020304" pitchFamily="18" charset="0"/>
            </a:endParaRPr>
          </a:p>
          <a:p>
            <a:pPr marL="0" indent="0">
              <a:lnSpc>
                <a:spcPct val="107000"/>
              </a:lnSpc>
              <a:spcAft>
                <a:spcPts val="400"/>
              </a:spcAft>
              <a:buNone/>
            </a:pPr>
            <a:r>
              <a:rPr lang="de-DE" sz="1400" kern="100" noProof="0" dirty="0">
                <a:solidFill>
                  <a:srgbClr val="1B2422"/>
                </a:solidFill>
                <a:effectLst/>
                <a:ea typeface="Calibri" panose="020F0502020204030204" pitchFamily="34" charset="0"/>
                <a:cs typeface="Calibri" panose="020F0502020204030204" pitchFamily="34" charset="0"/>
                <a:hlinkClick r:id="rId9"/>
              </a:rPr>
              <a:t>Nachhaltiger durch längere Nutzung: Befragung zu Smartphone-Kauf und -Nutzung in der Schweiz</a:t>
            </a:r>
            <a:r>
              <a:rPr lang="de-DE" sz="1400" kern="100" noProof="0" dirty="0">
                <a:solidFill>
                  <a:srgbClr val="1B2422"/>
                </a:solidFill>
                <a:effectLst/>
                <a:ea typeface="Calibri" panose="020F0502020204030204" pitchFamily="34" charset="0"/>
                <a:cs typeface="Calibri" panose="020F0502020204030204" pitchFamily="34" charset="0"/>
              </a:rPr>
              <a:t> (Bericht)</a:t>
            </a:r>
            <a:endParaRPr lang="de-DE" sz="1400" kern="100" noProof="0" dirty="0">
              <a:effectLst/>
              <a:ea typeface="Calibri" panose="020F0502020204030204" pitchFamily="34" charset="0"/>
              <a:cs typeface="Times New Roman" panose="02020603050405020304" pitchFamily="18" charset="0"/>
            </a:endParaRPr>
          </a:p>
          <a:p>
            <a:endParaRPr lang="de-DE" noProof="0" dirty="0"/>
          </a:p>
        </p:txBody>
      </p:sp>
      <p:sp>
        <p:nvSpPr>
          <p:cNvPr id="4" name="Slide Number Placeholder 3">
            <a:extLst>
              <a:ext uri="{FF2B5EF4-FFF2-40B4-BE49-F238E27FC236}">
                <a16:creationId xmlns:a16="http://schemas.microsoft.com/office/drawing/2014/main" id="{D6181495-AB91-A468-4498-520BB76E3387}"/>
              </a:ext>
            </a:extLst>
          </p:cNvPr>
          <p:cNvSpPr>
            <a:spLocks noGrp="1"/>
          </p:cNvSpPr>
          <p:nvPr>
            <p:ph type="sldNum" sz="quarter" idx="14"/>
          </p:nvPr>
        </p:nvSpPr>
        <p:spPr/>
        <p:txBody>
          <a:bodyPr/>
          <a:lstStyle/>
          <a:p>
            <a:fld id="{476BE59D-4918-439E-9CBF-5840B2847889}" type="slidenum">
              <a:rPr lang="de-DE" noProof="0" smtClean="0"/>
              <a:pPr/>
              <a:t>12</a:t>
            </a:fld>
            <a:endParaRPr lang="de-DE" noProof="0" dirty="0"/>
          </a:p>
        </p:txBody>
      </p:sp>
      <p:sp>
        <p:nvSpPr>
          <p:cNvPr id="5" name="Footer Placeholder 4">
            <a:extLst>
              <a:ext uri="{FF2B5EF4-FFF2-40B4-BE49-F238E27FC236}">
                <a16:creationId xmlns:a16="http://schemas.microsoft.com/office/drawing/2014/main" id="{4C3A161E-FF65-A1A3-6766-3BC54A21089D}"/>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288986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25D2-765C-6908-8845-8A1FD0CCB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D237B-8CA3-7600-C842-B175AA05959F}"/>
              </a:ext>
            </a:extLst>
          </p:cNvPr>
          <p:cNvSpPr>
            <a:spLocks noGrp="1"/>
          </p:cNvSpPr>
          <p:nvPr>
            <p:ph type="title"/>
          </p:nvPr>
        </p:nvSpPr>
        <p:spPr/>
        <p:txBody>
          <a:bodyPr/>
          <a:lstStyle/>
          <a:p>
            <a:r>
              <a:rPr lang="de-DE" noProof="0" dirty="0"/>
              <a:t>Lebensdauerverlängerung für Mobilgeräte - Hintergrund und Ziel</a:t>
            </a:r>
          </a:p>
        </p:txBody>
      </p:sp>
      <p:sp>
        <p:nvSpPr>
          <p:cNvPr id="4" name="Slide Number Placeholder 3">
            <a:extLst>
              <a:ext uri="{FF2B5EF4-FFF2-40B4-BE49-F238E27FC236}">
                <a16:creationId xmlns:a16="http://schemas.microsoft.com/office/drawing/2014/main" id="{42398A0C-F4D5-EC50-B21B-FE46B2A4ED42}"/>
              </a:ext>
            </a:extLst>
          </p:cNvPr>
          <p:cNvSpPr>
            <a:spLocks noGrp="1"/>
          </p:cNvSpPr>
          <p:nvPr>
            <p:ph type="sldNum" sz="quarter" idx="14"/>
          </p:nvPr>
        </p:nvSpPr>
        <p:spPr/>
        <p:txBody>
          <a:bodyPr/>
          <a:lstStyle/>
          <a:p>
            <a:fld id="{476BE59D-4918-439E-9CBF-5840B2847889}" type="slidenum">
              <a:rPr lang="de-DE" noProof="0" smtClean="0"/>
              <a:pPr/>
              <a:t>13</a:t>
            </a:fld>
            <a:endParaRPr lang="de-DE" noProof="0" dirty="0"/>
          </a:p>
        </p:txBody>
      </p:sp>
      <p:sp>
        <p:nvSpPr>
          <p:cNvPr id="6" name="Textplatzhalter 5">
            <a:extLst>
              <a:ext uri="{FF2B5EF4-FFF2-40B4-BE49-F238E27FC236}">
                <a16:creationId xmlns:a16="http://schemas.microsoft.com/office/drawing/2014/main" id="{32016CCA-D577-684E-0EB5-48DB109A33B7}"/>
              </a:ext>
            </a:extLst>
          </p:cNvPr>
          <p:cNvSpPr>
            <a:spLocks noGrp="1"/>
          </p:cNvSpPr>
          <p:nvPr>
            <p:ph type="body" sz="quarter" idx="13"/>
          </p:nvPr>
        </p:nvSpPr>
        <p:spPr>
          <a:xfrm>
            <a:off x="479426" y="2565400"/>
            <a:ext cx="7345360" cy="3455988"/>
          </a:xfrm>
        </p:spPr>
        <p:txBody>
          <a:bodyPr lIns="36000"/>
          <a:lstStyle/>
          <a:p>
            <a:pPr marL="0" indent="0">
              <a:buNone/>
            </a:pPr>
            <a:r>
              <a:rPr lang="de-DE" sz="1600" noProof="0" dirty="0"/>
              <a:t>Bei den bisherigen Studien lag der Schwerpunkt auf </a:t>
            </a:r>
            <a:r>
              <a:rPr lang="de-DE" sz="1600" b="1" noProof="0" dirty="0"/>
              <a:t>isolierten </a:t>
            </a:r>
            <a:r>
              <a:rPr lang="de-DE" sz="1600" b="1" noProof="0" dirty="0" err="1"/>
              <a:t>Massnahmen</a:t>
            </a:r>
            <a:r>
              <a:rPr lang="de-DE" sz="1600" b="1" noProof="0" dirty="0"/>
              <a:t> </a:t>
            </a:r>
            <a:r>
              <a:rPr lang="de-DE" sz="1600" noProof="0" dirty="0"/>
              <a:t>und </a:t>
            </a:r>
            <a:r>
              <a:rPr lang="de-DE" sz="1600" b="1" noProof="0" dirty="0"/>
              <a:t>Perspektiven</a:t>
            </a:r>
            <a:r>
              <a:rPr lang="de-DE" sz="1600" noProof="0" dirty="0"/>
              <a:t> zur </a:t>
            </a:r>
            <a:r>
              <a:rPr lang="de-DE" sz="1600" b="1" noProof="0" dirty="0"/>
              <a:t>Verlängerung</a:t>
            </a:r>
            <a:r>
              <a:rPr lang="de-DE" sz="1600" noProof="0" dirty="0"/>
              <a:t> der </a:t>
            </a:r>
            <a:r>
              <a:rPr lang="de-DE" sz="1600" b="1" noProof="0" dirty="0"/>
              <a:t>Lebensdauer</a:t>
            </a:r>
            <a:r>
              <a:rPr lang="de-DE" sz="1600" noProof="0" dirty="0"/>
              <a:t> </a:t>
            </a:r>
            <a:r>
              <a:rPr lang="de-DE" sz="1600" b="1" noProof="0" dirty="0"/>
              <a:t>von</a:t>
            </a:r>
            <a:r>
              <a:rPr lang="de-DE" sz="1600" noProof="0" dirty="0"/>
              <a:t> </a:t>
            </a:r>
            <a:r>
              <a:rPr lang="de-DE" sz="1600" b="1" noProof="0" dirty="0"/>
              <a:t>Mobilgeräten</a:t>
            </a:r>
            <a:r>
              <a:rPr lang="de-DE" sz="1600" noProof="0" dirty="0"/>
              <a:t>. Hingegen fehlte ein fundiertes Verständnis über die </a:t>
            </a:r>
            <a:r>
              <a:rPr lang="de-DE" sz="1600" b="1" noProof="0" dirty="0"/>
              <a:t>relevanten Konsumentscheidungen </a:t>
            </a:r>
            <a:r>
              <a:rPr lang="de-DE" sz="1600" noProof="0" dirty="0"/>
              <a:t>während der gesamten Lebensdauer eines Geräts. Im Rahmen von LIFESAVING wurde analysiert, welches Potenzial verschiedene </a:t>
            </a:r>
            <a:r>
              <a:rPr lang="de-DE" sz="1600" b="1" noProof="0" dirty="0"/>
              <a:t>Ansätze</a:t>
            </a:r>
            <a:r>
              <a:rPr lang="de-DE" sz="1600" noProof="0" dirty="0"/>
              <a:t> zur </a:t>
            </a:r>
            <a:r>
              <a:rPr lang="de-DE" sz="1600" b="1" noProof="0" dirty="0"/>
              <a:t>Förderung</a:t>
            </a:r>
            <a:r>
              <a:rPr lang="de-DE" sz="1600" noProof="0" dirty="0"/>
              <a:t> einer </a:t>
            </a:r>
            <a:r>
              <a:rPr lang="de-DE" sz="1600" b="1" noProof="0" dirty="0"/>
              <a:t>längeren Nutzung </a:t>
            </a:r>
            <a:r>
              <a:rPr lang="de-DE" sz="1600" noProof="0" dirty="0"/>
              <a:t>und einer </a:t>
            </a:r>
            <a:r>
              <a:rPr lang="de-DE" sz="1600" b="1" noProof="0" dirty="0"/>
              <a:t>Weiterverwendung</a:t>
            </a:r>
            <a:r>
              <a:rPr lang="de-DE" sz="1600" noProof="0" dirty="0"/>
              <a:t> von </a:t>
            </a:r>
            <a:r>
              <a:rPr lang="de-DE" sz="1600" b="1" noProof="0" dirty="0"/>
              <a:t>Mobilgeräten</a:t>
            </a:r>
            <a:r>
              <a:rPr lang="de-DE" sz="1600" noProof="0" dirty="0"/>
              <a:t> in der Schweiz haben. Dazu wurden </a:t>
            </a:r>
            <a:r>
              <a:rPr lang="de-DE" sz="1600" b="1" noProof="0" dirty="0"/>
              <a:t>drei</a:t>
            </a:r>
            <a:r>
              <a:rPr lang="de-DE" sz="1600" noProof="0" dirty="0"/>
              <a:t> sich ergänzende Perspektiven kombiniert: </a:t>
            </a:r>
          </a:p>
          <a:p>
            <a:pPr marL="558900" lvl="1" indent="-342900">
              <a:buFont typeface="+mj-lt"/>
              <a:buAutoNum type="arabicPeriod"/>
            </a:pPr>
            <a:r>
              <a:rPr lang="de-DE" sz="1600" noProof="0" dirty="0"/>
              <a:t>eine </a:t>
            </a:r>
            <a:r>
              <a:rPr lang="de-DE" sz="1600" b="1" noProof="0" dirty="0"/>
              <a:t>Umwelt-</a:t>
            </a:r>
          </a:p>
          <a:p>
            <a:pPr marL="558900" lvl="1" indent="-342900">
              <a:buFont typeface="+mj-lt"/>
              <a:buAutoNum type="arabicPeriod"/>
            </a:pPr>
            <a:r>
              <a:rPr lang="de-DE" sz="1600" noProof="0" dirty="0"/>
              <a:t>eine </a:t>
            </a:r>
            <a:r>
              <a:rPr lang="de-DE" sz="1600" b="1" noProof="0" dirty="0"/>
              <a:t>Konsum-</a:t>
            </a:r>
            <a:r>
              <a:rPr lang="de-DE" sz="1600" noProof="0" dirty="0"/>
              <a:t> und </a:t>
            </a:r>
          </a:p>
          <a:p>
            <a:pPr marL="558900" lvl="1" indent="-342900">
              <a:buFont typeface="+mj-lt"/>
              <a:buAutoNum type="arabicPeriod"/>
            </a:pPr>
            <a:r>
              <a:rPr lang="de-DE" sz="1600" noProof="0" dirty="0"/>
              <a:t>eine </a:t>
            </a:r>
            <a:r>
              <a:rPr lang="de-DE" sz="1600" b="1" noProof="0" dirty="0"/>
              <a:t>sozioökonomische</a:t>
            </a:r>
            <a:r>
              <a:rPr lang="de-DE" sz="1600" noProof="0" dirty="0"/>
              <a:t> Perspektive.</a:t>
            </a:r>
          </a:p>
          <a:p>
            <a:endParaRPr lang="de-DE" sz="1600" noProof="0" dirty="0"/>
          </a:p>
        </p:txBody>
      </p:sp>
      <p:sp>
        <p:nvSpPr>
          <p:cNvPr id="3" name="Text Placeholder 2">
            <a:extLst>
              <a:ext uri="{FF2B5EF4-FFF2-40B4-BE49-F238E27FC236}">
                <a16:creationId xmlns:a16="http://schemas.microsoft.com/office/drawing/2014/main" id="{07B7BD61-DCD2-A108-73E6-E7B996F95693}"/>
              </a:ext>
            </a:extLst>
          </p:cNvPr>
          <p:cNvSpPr>
            <a:spLocks noGrp="1"/>
          </p:cNvSpPr>
          <p:nvPr>
            <p:ph type="body" sz="quarter" idx="12"/>
          </p:nvPr>
        </p:nvSpPr>
        <p:spPr>
          <a:xfrm>
            <a:off x="479424" y="1963271"/>
            <a:ext cx="7345362" cy="432267"/>
          </a:xfrm>
        </p:spPr>
        <p:txBody>
          <a:bodyPr/>
          <a:lstStyle/>
          <a:p>
            <a:pPr marL="0" indent="0">
              <a:buNone/>
            </a:pPr>
            <a:r>
              <a:rPr lang="de-DE" sz="2400" noProof="0" dirty="0"/>
              <a:t>Hintergrund</a:t>
            </a:r>
          </a:p>
        </p:txBody>
      </p:sp>
      <p:sp>
        <p:nvSpPr>
          <p:cNvPr id="5" name="Footer Placeholder 4">
            <a:extLst>
              <a:ext uri="{FF2B5EF4-FFF2-40B4-BE49-F238E27FC236}">
                <a16:creationId xmlns:a16="http://schemas.microsoft.com/office/drawing/2014/main" id="{11F32B88-5C7E-F084-E359-92B0F717283C}"/>
              </a:ext>
            </a:extLst>
          </p:cNvPr>
          <p:cNvSpPr>
            <a:spLocks noGrp="1"/>
          </p:cNvSpPr>
          <p:nvPr>
            <p:ph type="ftr" sz="quarter" idx="17"/>
          </p:nvPr>
        </p:nvSpPr>
        <p:spPr/>
        <p:txBody>
          <a:bodyPr/>
          <a:lstStyle/>
          <a:p>
            <a:r>
              <a:rPr lang="de-DE" noProof="0" dirty="0"/>
              <a:t>NFP 73 – Nachhaltige Wirtschaft</a:t>
            </a:r>
          </a:p>
        </p:txBody>
      </p:sp>
      <p:sp>
        <p:nvSpPr>
          <p:cNvPr id="12" name="Text Placeholder 2">
            <a:extLst>
              <a:ext uri="{FF2B5EF4-FFF2-40B4-BE49-F238E27FC236}">
                <a16:creationId xmlns:a16="http://schemas.microsoft.com/office/drawing/2014/main" id="{93B85D7F-BF93-D2F2-4E3B-862A1AF0A2F4}"/>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a:t>Ziel</a:t>
            </a:r>
          </a:p>
        </p:txBody>
      </p:sp>
      <p:sp>
        <p:nvSpPr>
          <p:cNvPr id="13" name="Textplatzhalter 5">
            <a:extLst>
              <a:ext uri="{FF2B5EF4-FFF2-40B4-BE49-F238E27FC236}">
                <a16:creationId xmlns:a16="http://schemas.microsoft.com/office/drawing/2014/main" id="{4CBB2BB5-7D54-89A8-D480-5722CBF04922}"/>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F003D2FA-053E-E6C4-41D0-AADEE46E856E}"/>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de-DE" sz="1600" noProof="0" dirty="0"/>
              <a:t>Das Projekt lieferte evidenzbasierte Empfehlungen für eine längere Nutzung von Mobilgeräten in der Schweiz. Es wurden vertiefte Erkenntnisse zu folgenden Aspekten angestrebt: </a:t>
            </a:r>
          </a:p>
          <a:p>
            <a:pPr marL="400050" lvl="0" indent="-400050">
              <a:buAutoNum type="romanLcParenBoth"/>
              <a:defRPr/>
            </a:pPr>
            <a:r>
              <a:rPr lang="de-DE" sz="1600" noProof="0" dirty="0"/>
              <a:t>den </a:t>
            </a:r>
            <a:r>
              <a:rPr lang="de-DE" sz="1600" b="1" noProof="0" dirty="0"/>
              <a:t>direkten</a:t>
            </a:r>
            <a:r>
              <a:rPr lang="de-DE" sz="1600" noProof="0" dirty="0"/>
              <a:t> und </a:t>
            </a:r>
            <a:r>
              <a:rPr lang="de-DE" sz="1600" b="1" noProof="0" dirty="0"/>
              <a:t>indirekten</a:t>
            </a:r>
            <a:r>
              <a:rPr lang="de-DE" sz="1600" noProof="0" dirty="0"/>
              <a:t> </a:t>
            </a:r>
            <a:r>
              <a:rPr lang="de-DE" sz="1600" b="1" noProof="0" dirty="0"/>
              <a:t>Umweltauswirkungen</a:t>
            </a:r>
            <a:r>
              <a:rPr lang="de-DE" sz="1600" noProof="0" dirty="0"/>
              <a:t>,</a:t>
            </a:r>
          </a:p>
          <a:p>
            <a:pPr marL="400050" lvl="0" indent="-400050">
              <a:buAutoNum type="romanLcParenBoth"/>
              <a:defRPr/>
            </a:pPr>
            <a:r>
              <a:rPr lang="de-DE" sz="1600" noProof="0" dirty="0"/>
              <a:t>der </a:t>
            </a:r>
            <a:r>
              <a:rPr lang="de-DE" sz="1600" b="1" noProof="0" dirty="0"/>
              <a:t>Attraktivität</a:t>
            </a:r>
            <a:r>
              <a:rPr lang="de-DE" sz="1600" noProof="0" dirty="0"/>
              <a:t> für Konsumentinnen und Konsumenten sowie </a:t>
            </a:r>
          </a:p>
          <a:p>
            <a:pPr marL="400050" lvl="0" indent="-400050">
              <a:buAutoNum type="romanLcParenBoth"/>
              <a:defRPr/>
            </a:pPr>
            <a:r>
              <a:rPr lang="de-DE" sz="1600" noProof="0" dirty="0"/>
              <a:t>dem </a:t>
            </a:r>
            <a:r>
              <a:rPr lang="de-DE" sz="1600" b="1" noProof="0" dirty="0"/>
              <a:t>Umsetzungspotenzial</a:t>
            </a:r>
            <a:r>
              <a:rPr lang="de-DE" sz="1600" noProof="0" dirty="0"/>
              <a:t> für </a:t>
            </a:r>
            <a:r>
              <a:rPr lang="de-DE" sz="1600" b="1" noProof="0" dirty="0"/>
              <a:t>Marktakteure</a:t>
            </a:r>
            <a:r>
              <a:rPr lang="de-DE" sz="1600" noProof="0" dirty="0"/>
              <a:t>.</a:t>
            </a:r>
          </a:p>
        </p:txBody>
      </p:sp>
    </p:spTree>
    <p:extLst>
      <p:ext uri="{BB962C8B-B14F-4D97-AF65-F5344CB8AC3E}">
        <p14:creationId xmlns:p14="http://schemas.microsoft.com/office/powerpoint/2010/main" val="168196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29A2-137B-46FB-3636-1680B657879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998EA5-19BF-5105-DECB-0E28B5715550}"/>
              </a:ext>
            </a:extLst>
          </p:cNvPr>
          <p:cNvGraphicFramePr>
            <a:graphicFrameLocks noChangeAspect="1"/>
          </p:cNvGraphicFramePr>
          <p:nvPr>
            <p:custDataLst>
              <p:tags r:id="rId1"/>
            </p:custDataLst>
            <p:extLst>
              <p:ext uri="{D42A27DB-BD31-4B8C-83A1-F6EECF244321}">
                <p14:modId xmlns:p14="http://schemas.microsoft.com/office/powerpoint/2010/main" val="33735638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B10511E-858A-DD6E-2F03-AE8F213ABDAB}"/>
              </a:ext>
            </a:extLst>
          </p:cNvPr>
          <p:cNvSpPr>
            <a:spLocks noGrp="1"/>
          </p:cNvSpPr>
          <p:nvPr>
            <p:ph type="title"/>
          </p:nvPr>
        </p:nvSpPr>
        <p:spPr/>
        <p:txBody>
          <a:bodyPr vert="horz"/>
          <a:lstStyle/>
          <a:p>
            <a:r>
              <a:rPr lang="de-DE" noProof="0" dirty="0"/>
              <a:t>Lebensdauerverlängerung für Mobilgeräte – Resultate I</a:t>
            </a:r>
          </a:p>
        </p:txBody>
      </p:sp>
      <p:sp>
        <p:nvSpPr>
          <p:cNvPr id="3" name="Text Placeholder 2">
            <a:extLst>
              <a:ext uri="{FF2B5EF4-FFF2-40B4-BE49-F238E27FC236}">
                <a16:creationId xmlns:a16="http://schemas.microsoft.com/office/drawing/2014/main" id="{1DC0F283-14BD-F704-FD82-C141FB9C8ADC}"/>
              </a:ext>
            </a:extLst>
          </p:cNvPr>
          <p:cNvSpPr>
            <a:spLocks noGrp="1"/>
          </p:cNvSpPr>
          <p:nvPr>
            <p:ph type="body" sz="quarter" idx="13"/>
          </p:nvPr>
        </p:nvSpPr>
        <p:spPr/>
        <p:txBody>
          <a:bodyPr/>
          <a:lstStyle/>
          <a:p>
            <a:pPr marL="0" indent="0">
              <a:buNone/>
            </a:pPr>
            <a:r>
              <a:rPr lang="de-DE" b="1" noProof="0" dirty="0">
                <a:solidFill>
                  <a:schemeClr val="bg1"/>
                </a:solidFill>
              </a:rPr>
              <a:t>Mobilgeräte verursachen in der Produktionsphase die meisten Umweltauswirkungen</a:t>
            </a:r>
          </a:p>
          <a:p>
            <a:pPr marL="0" indent="0">
              <a:buNone/>
            </a:pPr>
            <a:r>
              <a:rPr lang="de-DE" noProof="0" dirty="0"/>
              <a:t>Mit einer Meta-Analyse haben wir eine genauere, aktuelle</a:t>
            </a:r>
            <a:r>
              <a:rPr lang="de-DE" noProof="0" dirty="0">
                <a:solidFill>
                  <a:schemeClr val="tx2"/>
                </a:solidFill>
              </a:rPr>
              <a:t> Lebenszyklus-Inventarisierung </a:t>
            </a:r>
            <a:r>
              <a:rPr lang="de-DE" noProof="0" dirty="0"/>
              <a:t>für Mobilgeräte sowie einen Rahmen zur Einschätzung der direkten und indirekten Umweltauswirkungen entwickelt. Es bestehen zwar erhebliche Unterschiede zwischen verschiedenen Geräten und Auswirkungsarten, doch der </a:t>
            </a:r>
            <a:r>
              <a:rPr lang="de-DE" noProof="0" dirty="0" err="1">
                <a:solidFill>
                  <a:schemeClr val="tx2"/>
                </a:solidFill>
              </a:rPr>
              <a:t>Grossteil</a:t>
            </a:r>
            <a:r>
              <a:rPr lang="de-DE" noProof="0" dirty="0">
                <a:solidFill>
                  <a:schemeClr val="tx2"/>
                </a:solidFill>
              </a:rPr>
              <a:t> der Umweltauswirkungen</a:t>
            </a:r>
            <a:r>
              <a:rPr lang="de-DE" noProof="0" dirty="0"/>
              <a:t> (60-80 %) von Mobilgeräten fällt in der </a:t>
            </a:r>
            <a:r>
              <a:rPr lang="de-DE" noProof="0" dirty="0">
                <a:solidFill>
                  <a:schemeClr val="tx2"/>
                </a:solidFill>
              </a:rPr>
              <a:t>Produktionsphase</a:t>
            </a:r>
            <a:r>
              <a:rPr lang="de-DE" noProof="0" dirty="0"/>
              <a:t> an, insbesondere bei der </a:t>
            </a:r>
            <a:r>
              <a:rPr lang="de-DE" noProof="0" dirty="0">
                <a:solidFill>
                  <a:schemeClr val="tx2"/>
                </a:solidFill>
              </a:rPr>
              <a:t>Herstellung integrierter Schaltkreise </a:t>
            </a:r>
            <a:r>
              <a:rPr lang="de-DE" noProof="0" dirty="0"/>
              <a:t>(Chips). Deshalb </a:t>
            </a:r>
            <a:r>
              <a:rPr lang="de-DE" noProof="0" dirty="0">
                <a:solidFill>
                  <a:schemeClr val="tx2"/>
                </a:solidFill>
              </a:rPr>
              <a:t>profitiert</a:t>
            </a:r>
            <a:r>
              <a:rPr lang="de-DE" noProof="0" dirty="0"/>
              <a:t> die </a:t>
            </a:r>
            <a:r>
              <a:rPr lang="de-DE" noProof="0" dirty="0">
                <a:solidFill>
                  <a:schemeClr val="tx2"/>
                </a:solidFill>
              </a:rPr>
              <a:t>Umwelt</a:t>
            </a:r>
            <a:r>
              <a:rPr lang="de-DE" noProof="0" dirty="0"/>
              <a:t> von allen </a:t>
            </a:r>
            <a:r>
              <a:rPr lang="de-DE" noProof="0" dirty="0" err="1"/>
              <a:t>Massnahmen</a:t>
            </a:r>
            <a:r>
              <a:rPr lang="de-DE" noProof="0" dirty="0"/>
              <a:t>, die zu einer deutlich </a:t>
            </a:r>
            <a:r>
              <a:rPr lang="de-DE" noProof="0" dirty="0">
                <a:solidFill>
                  <a:schemeClr val="tx2"/>
                </a:solidFill>
              </a:rPr>
              <a:t>längeren Nutzungsdauer</a:t>
            </a:r>
            <a:r>
              <a:rPr lang="de-DE" noProof="0" dirty="0"/>
              <a:t> eines Geräts beitragen, auch unter Berücksichtigung der Effekte der längeren Nutzung (z. B. Emissionen einer neuen Batterie oder eines neuen Displays bei Reparaturen) und eines </a:t>
            </a:r>
            <a:r>
              <a:rPr lang="de-DE" noProof="0" dirty="0">
                <a:solidFill>
                  <a:schemeClr val="tx2"/>
                </a:solidFill>
              </a:rPr>
              <a:t>alternativen Konsums </a:t>
            </a:r>
            <a:r>
              <a:rPr lang="de-DE" noProof="0" dirty="0"/>
              <a:t>(z. B. Kauf anderer Güter mit dem eingesparten Geld).</a:t>
            </a:r>
          </a:p>
          <a:p>
            <a:pPr marL="0" indent="0">
              <a:buNone/>
            </a:pPr>
            <a:endParaRPr lang="de-DE" noProof="0" dirty="0"/>
          </a:p>
        </p:txBody>
      </p:sp>
      <p:sp>
        <p:nvSpPr>
          <p:cNvPr id="4" name="Slide Number Placeholder 3">
            <a:extLst>
              <a:ext uri="{FF2B5EF4-FFF2-40B4-BE49-F238E27FC236}">
                <a16:creationId xmlns:a16="http://schemas.microsoft.com/office/drawing/2014/main" id="{C1AC1657-9651-F1CC-C7D1-F484192EF916}"/>
              </a:ext>
            </a:extLst>
          </p:cNvPr>
          <p:cNvSpPr>
            <a:spLocks noGrp="1"/>
          </p:cNvSpPr>
          <p:nvPr>
            <p:ph type="sldNum" sz="quarter" idx="14"/>
          </p:nvPr>
        </p:nvSpPr>
        <p:spPr/>
        <p:txBody>
          <a:bodyPr/>
          <a:lstStyle/>
          <a:p>
            <a:fld id="{476BE59D-4918-439E-9CBF-5840B2847889}" type="slidenum">
              <a:rPr lang="de-DE" noProof="0" smtClean="0"/>
              <a:pPr/>
              <a:t>14</a:t>
            </a:fld>
            <a:endParaRPr lang="de-DE" noProof="0" dirty="0"/>
          </a:p>
        </p:txBody>
      </p:sp>
      <p:sp>
        <p:nvSpPr>
          <p:cNvPr id="5" name="Footer Placeholder 4">
            <a:extLst>
              <a:ext uri="{FF2B5EF4-FFF2-40B4-BE49-F238E27FC236}">
                <a16:creationId xmlns:a16="http://schemas.microsoft.com/office/drawing/2014/main" id="{BE5BAB67-055B-602D-81D6-68B88A2B517E}"/>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94445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F291-9AF6-12C3-22EF-835FA955DBF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730D45C-3827-0FCB-C5EC-3DEE04A93A45}"/>
              </a:ext>
            </a:extLst>
          </p:cNvPr>
          <p:cNvGraphicFramePr>
            <a:graphicFrameLocks noChangeAspect="1"/>
          </p:cNvGraphicFramePr>
          <p:nvPr>
            <p:custDataLst>
              <p:tags r:id="rId1"/>
            </p:custDataLst>
            <p:extLst>
              <p:ext uri="{D42A27DB-BD31-4B8C-83A1-F6EECF244321}">
                <p14:modId xmlns:p14="http://schemas.microsoft.com/office/powerpoint/2010/main" val="35444050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AAAFE1-75A5-F63B-6807-F4015150B555}"/>
              </a:ext>
            </a:extLst>
          </p:cNvPr>
          <p:cNvSpPr>
            <a:spLocks noGrp="1"/>
          </p:cNvSpPr>
          <p:nvPr>
            <p:ph type="title"/>
          </p:nvPr>
        </p:nvSpPr>
        <p:spPr/>
        <p:txBody>
          <a:bodyPr vert="horz"/>
          <a:lstStyle/>
          <a:p>
            <a:r>
              <a:rPr lang="de-DE" noProof="0" dirty="0"/>
              <a:t>Lebensdauerverlängerung für Mobilgeräte – </a:t>
            </a:r>
            <a:br>
              <a:rPr lang="de-DE" noProof="0" dirty="0"/>
            </a:br>
            <a:r>
              <a:rPr lang="de-DE" noProof="0" dirty="0"/>
              <a:t>Resultate II</a:t>
            </a:r>
          </a:p>
        </p:txBody>
      </p:sp>
      <p:sp>
        <p:nvSpPr>
          <p:cNvPr id="3" name="Text Placeholder 2">
            <a:extLst>
              <a:ext uri="{FF2B5EF4-FFF2-40B4-BE49-F238E27FC236}">
                <a16:creationId xmlns:a16="http://schemas.microsoft.com/office/drawing/2014/main" id="{A54698A6-823E-9CDF-A697-15751B1862C3}"/>
              </a:ext>
            </a:extLst>
          </p:cNvPr>
          <p:cNvSpPr>
            <a:spLocks noGrp="1"/>
          </p:cNvSpPr>
          <p:nvPr>
            <p:ph type="body" sz="quarter" idx="13"/>
          </p:nvPr>
        </p:nvSpPr>
        <p:spPr/>
        <p:txBody>
          <a:bodyPr/>
          <a:lstStyle/>
          <a:p>
            <a:pPr marL="0" indent="0">
              <a:lnSpc>
                <a:spcPct val="100000"/>
              </a:lnSpc>
              <a:buNone/>
            </a:pPr>
            <a:r>
              <a:rPr lang="de-DE" b="1" noProof="0" dirty="0"/>
              <a:t>Bereitschaft zum Kauf gebrauchter Geräte</a:t>
            </a:r>
          </a:p>
          <a:p>
            <a:pPr marL="0" indent="0">
              <a:lnSpc>
                <a:spcPct val="100000"/>
              </a:lnSpc>
              <a:buNone/>
            </a:pPr>
            <a:r>
              <a:rPr lang="de-DE" noProof="0" dirty="0"/>
              <a:t>Aus Konsumentensicht besteht eine beträchtliche ungenutzte Nachfrage nach generalüberholten </a:t>
            </a:r>
            <a:r>
              <a:rPr lang="de-DE" noProof="0" dirty="0">
                <a:solidFill>
                  <a:schemeClr val="tx2"/>
                </a:solidFill>
              </a:rPr>
              <a:t>Secondhand-Geräten</a:t>
            </a:r>
            <a:r>
              <a:rPr lang="de-DE" noProof="0" dirty="0"/>
              <a:t> </a:t>
            </a:r>
            <a:r>
              <a:rPr lang="de-DE" noProof="0" dirty="0">
                <a:solidFill>
                  <a:schemeClr val="tx2"/>
                </a:solidFill>
              </a:rPr>
              <a:t>(«</a:t>
            </a:r>
            <a:r>
              <a:rPr lang="de-DE" noProof="0" dirty="0" err="1">
                <a:solidFill>
                  <a:schemeClr val="tx2"/>
                </a:solidFill>
              </a:rPr>
              <a:t>Refurbishing</a:t>
            </a:r>
            <a:r>
              <a:rPr lang="de-DE" noProof="0" dirty="0">
                <a:solidFill>
                  <a:schemeClr val="tx2"/>
                </a:solidFill>
              </a:rPr>
              <a:t>») </a:t>
            </a:r>
            <a:r>
              <a:rPr lang="de-DE" noProof="0" dirty="0"/>
              <a:t>und </a:t>
            </a:r>
            <a:r>
              <a:rPr lang="de-DE" noProof="0" dirty="0">
                <a:solidFill>
                  <a:schemeClr val="tx2"/>
                </a:solidFill>
              </a:rPr>
              <a:t>Wachstumspotenzial</a:t>
            </a:r>
            <a:r>
              <a:rPr lang="de-DE" noProof="0" dirty="0"/>
              <a:t> für diesen </a:t>
            </a:r>
            <a:r>
              <a:rPr lang="de-DE" noProof="0" dirty="0">
                <a:solidFill>
                  <a:schemeClr val="tx2"/>
                </a:solidFill>
              </a:rPr>
              <a:t>Sekundärmarkt</a:t>
            </a:r>
            <a:r>
              <a:rPr lang="de-DE" noProof="0" dirty="0"/>
              <a:t>. Unsere Online-Experimente haben ergeben, dass einfache </a:t>
            </a:r>
            <a:r>
              <a:rPr lang="de-DE" noProof="0" dirty="0" err="1"/>
              <a:t>Anreizmassnahmen</a:t>
            </a:r>
            <a:r>
              <a:rPr lang="de-DE" noProof="0" dirty="0"/>
              <a:t> wie die </a:t>
            </a:r>
            <a:r>
              <a:rPr lang="de-DE" noProof="0" dirty="0">
                <a:solidFill>
                  <a:schemeClr val="tx2"/>
                </a:solidFill>
              </a:rPr>
              <a:t>Platzierung</a:t>
            </a:r>
            <a:r>
              <a:rPr lang="de-DE" noProof="0" dirty="0"/>
              <a:t> von </a:t>
            </a:r>
            <a:r>
              <a:rPr lang="de-DE" noProof="0" dirty="0">
                <a:solidFill>
                  <a:schemeClr val="tx2"/>
                </a:solidFill>
              </a:rPr>
              <a:t>generalüberholten Telefonen </a:t>
            </a:r>
            <a:r>
              <a:rPr lang="de-DE" noProof="0" dirty="0"/>
              <a:t>in Online-Shops oder </a:t>
            </a:r>
            <a:r>
              <a:rPr lang="de-DE" noProof="0" dirty="0">
                <a:solidFill>
                  <a:schemeClr val="tx2"/>
                </a:solidFill>
              </a:rPr>
              <a:t>Informationshinweise</a:t>
            </a:r>
            <a:r>
              <a:rPr lang="de-DE" noProof="0" dirty="0"/>
              <a:t> sowie </a:t>
            </a:r>
            <a:r>
              <a:rPr lang="de-DE" noProof="0" dirty="0" err="1">
                <a:solidFill>
                  <a:schemeClr val="tx2"/>
                </a:solidFill>
              </a:rPr>
              <a:t>Umweltframings</a:t>
            </a:r>
            <a:r>
              <a:rPr lang="de-DE" noProof="0" dirty="0"/>
              <a:t> (zu umweltfreundlichem Verhalten anregende Kommunikation) dazu beitragen können, dass wesentlich häufiger solche Telefone gekauft würden.</a:t>
            </a:r>
          </a:p>
          <a:p>
            <a:pPr marL="0" indent="0">
              <a:lnSpc>
                <a:spcPct val="100000"/>
              </a:lnSpc>
              <a:buNone/>
            </a:pPr>
            <a:endParaRPr lang="de-DE" b="1" noProof="0" dirty="0"/>
          </a:p>
          <a:p>
            <a:pPr marL="0" indent="0">
              <a:lnSpc>
                <a:spcPct val="100000"/>
              </a:lnSpc>
              <a:buNone/>
            </a:pPr>
            <a:r>
              <a:rPr lang="de-DE" b="1" noProof="0" dirty="0"/>
              <a:t>Politischer Rahmen und Förderung einer längeren Nutzungsdauer</a:t>
            </a:r>
          </a:p>
          <a:p>
            <a:pPr marL="0" indent="0" algn="l">
              <a:lnSpc>
                <a:spcPct val="100000"/>
              </a:lnSpc>
              <a:buNone/>
            </a:pPr>
            <a:r>
              <a:rPr lang="de-DE" noProof="0" dirty="0"/>
              <a:t>Eine Analyse des Gesamtmarkts für Mobilgeräte in der </a:t>
            </a:r>
            <a:r>
              <a:rPr lang="de-DE" noProof="0" dirty="0">
                <a:solidFill>
                  <a:schemeClr val="tx2"/>
                </a:solidFill>
              </a:rPr>
              <a:t>Schweiz</a:t>
            </a:r>
            <a:r>
              <a:rPr lang="de-DE" noProof="0" dirty="0"/>
              <a:t> zeigt positive Trends wie eine leicht zunehmende durchschnittliche Nutzungsdauer und mehr Angebote für gebrauchte und/oder generalüberholte Telefone. Dieser Sekundärmarkt ist jedoch nach wie vor eine </a:t>
            </a:r>
            <a:r>
              <a:rPr lang="de-DE" noProof="0" dirty="0">
                <a:solidFill>
                  <a:schemeClr val="tx2"/>
                </a:solidFill>
              </a:rPr>
              <a:t>Nische</a:t>
            </a:r>
            <a:r>
              <a:rPr lang="de-DE" noProof="0" dirty="0"/>
              <a:t> und besteht aus einer </a:t>
            </a:r>
            <a:r>
              <a:rPr lang="de-DE" noProof="0" dirty="0">
                <a:solidFill>
                  <a:schemeClr val="tx2"/>
                </a:solidFill>
              </a:rPr>
              <a:t>Vielzahl</a:t>
            </a:r>
            <a:r>
              <a:rPr lang="de-DE" noProof="0" dirty="0"/>
              <a:t> </a:t>
            </a:r>
            <a:r>
              <a:rPr lang="de-DE" noProof="0" dirty="0">
                <a:solidFill>
                  <a:schemeClr val="tx2"/>
                </a:solidFill>
              </a:rPr>
              <a:t>individueller</a:t>
            </a:r>
            <a:r>
              <a:rPr lang="de-DE" noProof="0" dirty="0"/>
              <a:t> </a:t>
            </a:r>
            <a:r>
              <a:rPr lang="de-DE" noProof="0" dirty="0">
                <a:solidFill>
                  <a:schemeClr val="tx2"/>
                </a:solidFill>
              </a:rPr>
              <a:t>Akteure</a:t>
            </a:r>
            <a:r>
              <a:rPr lang="de-DE" noProof="0" dirty="0"/>
              <a:t>. Dies erschwert es, </a:t>
            </a:r>
            <a:r>
              <a:rPr lang="de-DE" noProof="0" dirty="0" err="1"/>
              <a:t>Massnahmen</a:t>
            </a:r>
            <a:r>
              <a:rPr lang="de-DE" noProof="0" dirty="0"/>
              <a:t> zur Förderung einer längeren </a:t>
            </a:r>
            <a:r>
              <a:rPr lang="de-DE" noProof="0" dirty="0">
                <a:solidFill>
                  <a:schemeClr val="tx2"/>
                </a:solidFill>
              </a:rPr>
              <a:t>Nutzungsdauer</a:t>
            </a:r>
            <a:r>
              <a:rPr lang="de-DE" noProof="0" dirty="0"/>
              <a:t> von </a:t>
            </a:r>
            <a:r>
              <a:rPr lang="de-DE" noProof="0" dirty="0">
                <a:solidFill>
                  <a:schemeClr val="tx2"/>
                </a:solidFill>
              </a:rPr>
              <a:t>Mobilgeräten</a:t>
            </a:r>
            <a:r>
              <a:rPr lang="de-DE" noProof="0" dirty="0"/>
              <a:t> umzusetzen, denn es fehlen einheitliche Branchenstandards oder Konsumlabel im Detailhandel. Deshalb braucht es eine bessere Koordination und Abstimmung der Akteure und ihrer Interessen. Hilfreich wären politische Rahmenvorgaben und Unterstützung durch die Behörden.</a:t>
            </a:r>
          </a:p>
          <a:p>
            <a:endParaRPr lang="de-DE" noProof="0" dirty="0"/>
          </a:p>
        </p:txBody>
      </p:sp>
      <p:sp>
        <p:nvSpPr>
          <p:cNvPr id="4" name="Slide Number Placeholder 3">
            <a:extLst>
              <a:ext uri="{FF2B5EF4-FFF2-40B4-BE49-F238E27FC236}">
                <a16:creationId xmlns:a16="http://schemas.microsoft.com/office/drawing/2014/main" id="{0BDFAF22-EF05-2B0F-C29F-597F210BE0D6}"/>
              </a:ext>
            </a:extLst>
          </p:cNvPr>
          <p:cNvSpPr>
            <a:spLocks noGrp="1"/>
          </p:cNvSpPr>
          <p:nvPr>
            <p:ph type="sldNum" sz="quarter" idx="14"/>
          </p:nvPr>
        </p:nvSpPr>
        <p:spPr/>
        <p:txBody>
          <a:bodyPr/>
          <a:lstStyle/>
          <a:p>
            <a:fld id="{476BE59D-4918-439E-9CBF-5840B2847889}" type="slidenum">
              <a:rPr lang="de-DE" noProof="0" smtClean="0"/>
              <a:pPr/>
              <a:t>15</a:t>
            </a:fld>
            <a:endParaRPr lang="de-DE" noProof="0" dirty="0"/>
          </a:p>
        </p:txBody>
      </p:sp>
      <p:sp>
        <p:nvSpPr>
          <p:cNvPr id="5" name="Footer Placeholder 4">
            <a:extLst>
              <a:ext uri="{FF2B5EF4-FFF2-40B4-BE49-F238E27FC236}">
                <a16:creationId xmlns:a16="http://schemas.microsoft.com/office/drawing/2014/main" id="{19195806-26BF-EC72-24B9-9E325CB2E191}"/>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390838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639EEE8-8A39-7D57-C41E-BCB0F59D90F9}"/>
              </a:ext>
            </a:extLst>
          </p:cNvPr>
          <p:cNvGraphicFramePr>
            <a:graphicFrameLocks noChangeAspect="1"/>
          </p:cNvGraphicFramePr>
          <p:nvPr>
            <p:custDataLst>
              <p:tags r:id="rId1"/>
            </p:custDataLst>
            <p:extLst>
              <p:ext uri="{D42A27DB-BD31-4B8C-83A1-F6EECF244321}">
                <p14:modId xmlns:p14="http://schemas.microsoft.com/office/powerpoint/2010/main" val="38344163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D8ADEDA-BB5E-0197-1849-669D3432F651}"/>
              </a:ext>
            </a:extLst>
          </p:cNvPr>
          <p:cNvSpPr>
            <a:spLocks noGrp="1"/>
          </p:cNvSpPr>
          <p:nvPr>
            <p:ph type="title"/>
          </p:nvPr>
        </p:nvSpPr>
        <p:spPr>
          <a:xfrm>
            <a:off x="479425" y="476250"/>
            <a:ext cx="11233150" cy="1044575"/>
          </a:xfrm>
        </p:spPr>
        <p:txBody>
          <a:bodyPr vert="horz" anchor="t">
            <a:normAutofit/>
          </a:bodyPr>
          <a:lstStyle/>
          <a:p>
            <a:r>
              <a:rPr lang="de-DE" noProof="0" dirty="0"/>
              <a:t>Nachhaltiges Konsumverhalten am Beispiel Warmwasserverbrauch</a:t>
            </a:r>
          </a:p>
        </p:txBody>
      </p:sp>
      <p:sp>
        <p:nvSpPr>
          <p:cNvPr id="3" name="Text Placeholder 2">
            <a:extLst>
              <a:ext uri="{FF2B5EF4-FFF2-40B4-BE49-F238E27FC236}">
                <a16:creationId xmlns:a16="http://schemas.microsoft.com/office/drawing/2014/main" id="{3AF41229-24F0-C1DB-82F9-A031B9D61C69}"/>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sz="1600" noProof="0" dirty="0"/>
              <a:t>«Wenn Konsumentinnen und Konsumenten Anreize zur Reduktion des Warmwasserverbrauchs erhalten, heizen sie dann auch weniger? Verhalten sich Personen, die motiviert werden, das Auto seltener zu nutzen, auch in anderen Bereichen nachhaltiger? </a:t>
            </a:r>
          </a:p>
          <a:p>
            <a:pPr marL="0" indent="0">
              <a:spcAft>
                <a:spcPts val="600"/>
              </a:spcAft>
              <a:buNone/>
            </a:pPr>
            <a:r>
              <a:rPr lang="de-DE" sz="1600" noProof="0" dirty="0"/>
              <a:t>In diesem Projekt untersuchten wir, ob die </a:t>
            </a:r>
            <a:r>
              <a:rPr lang="de-DE" sz="1600" b="1" noProof="0" dirty="0"/>
              <a:t>nachhaltigere Nutzung </a:t>
            </a:r>
            <a:r>
              <a:rPr lang="de-DE" sz="1600" noProof="0" dirty="0"/>
              <a:t>einer </a:t>
            </a:r>
            <a:r>
              <a:rPr lang="de-DE" sz="1600" b="1" noProof="0" dirty="0"/>
              <a:t>bestimmten</a:t>
            </a:r>
            <a:r>
              <a:rPr lang="de-DE" sz="1600" noProof="0" dirty="0"/>
              <a:t> </a:t>
            </a:r>
            <a:r>
              <a:rPr lang="de-DE" sz="1600" b="1" noProof="0" dirty="0"/>
              <a:t>Ressource</a:t>
            </a:r>
            <a:r>
              <a:rPr lang="de-DE" sz="1600" noProof="0" dirty="0"/>
              <a:t> auch mit </a:t>
            </a:r>
            <a:r>
              <a:rPr lang="de-DE" sz="1600" b="1" noProof="0" dirty="0"/>
              <a:t>nachhaltigerem</a:t>
            </a:r>
            <a:r>
              <a:rPr lang="de-DE" sz="1600" noProof="0" dirty="0"/>
              <a:t> </a:t>
            </a:r>
            <a:r>
              <a:rPr lang="de-DE" sz="1600" b="1" noProof="0" dirty="0"/>
              <a:t>Verhalten</a:t>
            </a:r>
            <a:r>
              <a:rPr lang="de-DE" sz="1600" noProof="0" dirty="0"/>
              <a:t> in </a:t>
            </a:r>
            <a:r>
              <a:rPr lang="de-DE" sz="1600" b="1" noProof="0" dirty="0"/>
              <a:t>anderen</a:t>
            </a:r>
            <a:r>
              <a:rPr lang="de-DE" sz="1600" noProof="0" dirty="0"/>
              <a:t> </a:t>
            </a:r>
            <a:r>
              <a:rPr lang="de-DE" sz="1600" b="1" noProof="0" dirty="0"/>
              <a:t>Bereichen</a:t>
            </a:r>
            <a:r>
              <a:rPr lang="de-DE" sz="1600" noProof="0" dirty="0"/>
              <a:t> </a:t>
            </a:r>
            <a:r>
              <a:rPr lang="de-DE" sz="1600" b="1" noProof="0" dirty="0"/>
              <a:t>einhergeht</a:t>
            </a:r>
            <a:r>
              <a:rPr lang="de-DE" sz="1600" noProof="0" dirty="0"/>
              <a:t> oder ob das </a:t>
            </a:r>
            <a:r>
              <a:rPr lang="de-DE" sz="1600" b="1" noProof="0" dirty="0"/>
              <a:t>Gegenteil</a:t>
            </a:r>
            <a:r>
              <a:rPr lang="de-DE" sz="1600" noProof="0" dirty="0"/>
              <a:t> der Fall ist.»</a:t>
            </a:r>
          </a:p>
          <a:p>
            <a:pPr marL="0" indent="0" algn="r">
              <a:spcAft>
                <a:spcPts val="600"/>
              </a:spcAft>
              <a:buNone/>
            </a:pPr>
            <a:r>
              <a:rPr lang="de-DE" sz="1600" noProof="0" dirty="0"/>
              <a:t>Prof. Dr. Renate Schubert, Projektleitung Nachhaltiges Konsumverhalten</a:t>
            </a:r>
          </a:p>
          <a:p>
            <a:pPr marL="0" indent="0">
              <a:spcAft>
                <a:spcPts val="600"/>
              </a:spcAft>
              <a:buNone/>
            </a:pPr>
            <a:endParaRPr lang="de-DE" sz="1600" noProof="0" dirty="0"/>
          </a:p>
          <a:p>
            <a:pPr marL="0" indent="0">
              <a:spcAft>
                <a:spcPts val="600"/>
              </a:spcAft>
              <a:buNone/>
            </a:pPr>
            <a:endParaRPr lang="de-DE" sz="1600" noProof="0" dirty="0"/>
          </a:p>
          <a:p>
            <a:pPr>
              <a:spcAft>
                <a:spcPts val="600"/>
              </a:spcAft>
            </a:pPr>
            <a:endParaRPr lang="de-DE" sz="1600" noProof="0" dirty="0"/>
          </a:p>
        </p:txBody>
      </p:sp>
      <p:sp>
        <p:nvSpPr>
          <p:cNvPr id="4" name="Slide Number Placeholder 3">
            <a:extLst>
              <a:ext uri="{FF2B5EF4-FFF2-40B4-BE49-F238E27FC236}">
                <a16:creationId xmlns:a16="http://schemas.microsoft.com/office/drawing/2014/main" id="{096334CC-795D-9074-2522-56491E9593B3}"/>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16</a:t>
            </a:fld>
            <a:endParaRPr lang="de-DE" noProof="0" dirty="0"/>
          </a:p>
        </p:txBody>
      </p:sp>
      <p:sp>
        <p:nvSpPr>
          <p:cNvPr id="5" name="Footer Placeholder 4">
            <a:extLst>
              <a:ext uri="{FF2B5EF4-FFF2-40B4-BE49-F238E27FC236}">
                <a16:creationId xmlns:a16="http://schemas.microsoft.com/office/drawing/2014/main" id="{BED31F98-9EFC-8061-EFB3-510DBE490B06}"/>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Nachhaltige Wirtschaft</a:t>
            </a:r>
          </a:p>
        </p:txBody>
      </p:sp>
      <p:pic>
        <p:nvPicPr>
          <p:cNvPr id="7" name="Picture 6" descr="A person and a child washing a cup in a sink&#10;&#10;AI-generated content may be incorrect.">
            <a:extLst>
              <a:ext uri="{FF2B5EF4-FFF2-40B4-BE49-F238E27FC236}">
                <a16:creationId xmlns:a16="http://schemas.microsoft.com/office/drawing/2014/main" id="{E28B54A9-B635-8DAB-3104-35598CE40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902" y="1952294"/>
            <a:ext cx="5880097" cy="3924964"/>
          </a:xfrm>
          <a:prstGeom prst="rect">
            <a:avLst/>
          </a:prstGeom>
          <a:noFill/>
        </p:spPr>
      </p:pic>
    </p:spTree>
    <p:extLst>
      <p:ext uri="{BB962C8B-B14F-4D97-AF65-F5344CB8AC3E}">
        <p14:creationId xmlns:p14="http://schemas.microsoft.com/office/powerpoint/2010/main" val="220944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48BA37E-29AD-5A68-3278-C4BBA083034A}"/>
              </a:ext>
            </a:extLst>
          </p:cNvPr>
          <p:cNvGraphicFramePr>
            <a:graphicFrameLocks noChangeAspect="1"/>
          </p:cNvGraphicFramePr>
          <p:nvPr>
            <p:custDataLst>
              <p:tags r:id="rId1"/>
            </p:custDataLst>
            <p:extLst>
              <p:ext uri="{D42A27DB-BD31-4B8C-83A1-F6EECF244321}">
                <p14:modId xmlns:p14="http://schemas.microsoft.com/office/powerpoint/2010/main" val="14802563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D6684C-5A0B-6D13-D68E-BCDA088755B6}"/>
              </a:ext>
            </a:extLst>
          </p:cNvPr>
          <p:cNvSpPr>
            <a:spLocks noGrp="1"/>
          </p:cNvSpPr>
          <p:nvPr>
            <p:ph type="title"/>
          </p:nvPr>
        </p:nvSpPr>
        <p:spPr/>
        <p:txBody>
          <a:bodyPr vert="horz"/>
          <a:lstStyle/>
          <a:p>
            <a:r>
              <a:rPr lang="de-DE" noProof="0" dirty="0"/>
              <a:t>Nachhaltiges Konsumverhalten am Beispiel Warmwasserverbrauch - Aufgaben</a:t>
            </a:r>
          </a:p>
        </p:txBody>
      </p:sp>
      <p:sp>
        <p:nvSpPr>
          <p:cNvPr id="3" name="Text Placeholder 2">
            <a:extLst>
              <a:ext uri="{FF2B5EF4-FFF2-40B4-BE49-F238E27FC236}">
                <a16:creationId xmlns:a16="http://schemas.microsoft.com/office/drawing/2014/main" id="{A07BE608-94DF-48B4-E467-859BC1A459F5}"/>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de-DE" sz="1800" noProof="0" dirty="0"/>
              <a:t>Wie wird das </a:t>
            </a:r>
            <a:r>
              <a:rPr lang="de-DE" sz="1800" b="1" noProof="0" dirty="0"/>
              <a:t>Verhalten</a:t>
            </a:r>
            <a:r>
              <a:rPr lang="de-DE" sz="1800" noProof="0" dirty="0"/>
              <a:t> beim </a:t>
            </a:r>
            <a:r>
              <a:rPr lang="de-DE" sz="1800" b="1" noProof="0" dirty="0"/>
              <a:t>Warmwasserverbraucht</a:t>
            </a:r>
            <a:r>
              <a:rPr lang="de-DE" sz="1800" noProof="0" dirty="0"/>
              <a:t> erforscht?</a:t>
            </a:r>
          </a:p>
          <a:p>
            <a:pPr marL="342900" indent="-342900">
              <a:lnSpc>
                <a:spcPct val="107000"/>
              </a:lnSpc>
              <a:spcAft>
                <a:spcPts val="400"/>
              </a:spcAft>
              <a:buFont typeface="+mj-lt"/>
              <a:buAutoNum type="arabicPeriod"/>
            </a:pPr>
            <a:r>
              <a:rPr lang="de-DE" sz="1800" noProof="0" dirty="0"/>
              <a:t>Welche Möglichkeiten für </a:t>
            </a:r>
            <a:r>
              <a:rPr lang="de-DE" sz="1800" b="1" noProof="0" dirty="0"/>
              <a:t>Verhaltensinterventionen</a:t>
            </a:r>
            <a:r>
              <a:rPr lang="de-DE" sz="1800" noProof="0" dirty="0"/>
              <a:t> gibt es?</a:t>
            </a:r>
          </a:p>
          <a:p>
            <a:pPr marL="342900" indent="-342900">
              <a:lnSpc>
                <a:spcPct val="107000"/>
              </a:lnSpc>
              <a:spcAft>
                <a:spcPts val="400"/>
              </a:spcAft>
              <a:buFont typeface="+mj-lt"/>
              <a:buAutoNum type="arabicPeriod"/>
            </a:pPr>
            <a:r>
              <a:rPr lang="de-DE" sz="1800" noProof="0" dirty="0"/>
              <a:t>Was sind </a:t>
            </a:r>
            <a:r>
              <a:rPr lang="de-DE" sz="1800" b="1" noProof="0" dirty="0" err="1"/>
              <a:t>Spillover</a:t>
            </a:r>
            <a:r>
              <a:rPr lang="de-DE" sz="1800" b="1" noProof="0" dirty="0"/>
              <a:t>-</a:t>
            </a:r>
            <a:r>
              <a:rPr lang="de-DE" sz="1800" noProof="0" dirty="0"/>
              <a:t> oder </a:t>
            </a:r>
            <a:r>
              <a:rPr lang="de-DE" sz="1800" b="1" noProof="0" dirty="0"/>
              <a:t>Sekundär-Effekte</a:t>
            </a:r>
            <a:r>
              <a:rPr lang="de-DE" sz="1800" noProof="0" dirty="0"/>
              <a:t>?</a:t>
            </a:r>
          </a:p>
          <a:p>
            <a:pPr marL="342900" indent="-342900">
              <a:lnSpc>
                <a:spcPct val="107000"/>
              </a:lnSpc>
              <a:spcAft>
                <a:spcPts val="400"/>
              </a:spcAft>
              <a:buFont typeface="+mj-lt"/>
              <a:buAutoNum type="arabicPeriod"/>
            </a:pPr>
            <a:r>
              <a:rPr lang="de-DE" sz="1800" noProof="0" dirty="0"/>
              <a:t>Was bedeutet «</a:t>
            </a:r>
            <a:r>
              <a:rPr lang="de-DE" sz="1800" b="1" noProof="0" dirty="0"/>
              <a:t>Umwelt-Identität</a:t>
            </a:r>
            <a:r>
              <a:rPr lang="de-DE" sz="1800" noProof="0" dirty="0"/>
              <a:t>»?</a:t>
            </a:r>
          </a:p>
          <a:p>
            <a:pPr marL="342900" indent="-342900">
              <a:lnSpc>
                <a:spcPct val="107000"/>
              </a:lnSpc>
              <a:spcAft>
                <a:spcPts val="400"/>
              </a:spcAft>
              <a:buFont typeface="+mj-lt"/>
              <a:buAutoNum type="arabicPeriod"/>
            </a:pPr>
            <a:r>
              <a:rPr lang="de-DE" sz="1800" noProof="0" dirty="0"/>
              <a:t>Wie </a:t>
            </a:r>
            <a:r>
              <a:rPr lang="de-DE" sz="1800" noProof="0" dirty="0" err="1"/>
              <a:t>gross</a:t>
            </a:r>
            <a:r>
              <a:rPr lang="de-DE" sz="1800" noProof="0" dirty="0"/>
              <a:t> ist das </a:t>
            </a:r>
            <a:r>
              <a:rPr lang="de-DE" sz="1800" b="1" noProof="0" dirty="0"/>
              <a:t>Potential</a:t>
            </a:r>
            <a:r>
              <a:rPr lang="de-DE" sz="1800" noProof="0" dirty="0"/>
              <a:t> von </a:t>
            </a:r>
            <a:r>
              <a:rPr lang="de-DE" sz="1800" b="1" noProof="0" dirty="0"/>
              <a:t>Verhaltensinterventionen</a:t>
            </a:r>
            <a:r>
              <a:rPr lang="de-DE" sz="1800" noProof="0" dirty="0"/>
              <a:t> und wo liegen die </a:t>
            </a:r>
            <a:r>
              <a:rPr lang="de-DE" sz="1800" b="1" noProof="0" dirty="0"/>
              <a:t>Grenzen</a:t>
            </a:r>
            <a:r>
              <a:rPr lang="de-DE" sz="1800" noProof="0" dirty="0"/>
              <a:t>?</a:t>
            </a:r>
          </a:p>
          <a:p>
            <a:endParaRPr lang="de-DE" noProof="0" dirty="0"/>
          </a:p>
          <a:p>
            <a:pPr marL="0" indent="0">
              <a:lnSpc>
                <a:spcPct val="107000"/>
              </a:lnSpc>
              <a:spcAft>
                <a:spcPts val="400"/>
              </a:spcAft>
              <a:buNone/>
            </a:pPr>
            <a:r>
              <a:rPr lang="de-DE" sz="2000" b="1" noProof="0" dirty="0"/>
              <a:t>Wissensquellen</a:t>
            </a:r>
            <a:endParaRPr lang="de-DE" sz="1800" kern="100" noProof="0" dirty="0">
              <a:effectLst/>
              <a:latin typeface="Calibri" panose="020F0502020204030204" pitchFamily="34" charset="0"/>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de-DE" sz="1800" kern="100" noProof="0" dirty="0">
                <a:ea typeface="Calibri" panose="020F0502020204030204" pitchFamily="34" charset="0"/>
                <a:cs typeface="Times New Roman" panose="02020603050405020304" pitchFamily="18" charset="0"/>
                <a:hlinkClick r:id="rId6"/>
              </a:rPr>
              <a:t>Nachhaltiges Konsumverhalten</a:t>
            </a:r>
            <a:r>
              <a:rPr lang="de-DE" sz="1800" kern="100" noProof="0" dirty="0">
                <a:ea typeface="Calibri" panose="020F0502020204030204" pitchFamily="34" charset="0"/>
                <a:cs typeface="Times New Roman" panose="02020603050405020304" pitchFamily="18" charset="0"/>
              </a:rPr>
              <a:t> (Website NFP 73)</a:t>
            </a:r>
            <a:endParaRPr lang="de-DE" sz="1800" kern="100" noProof="0" dirty="0">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de-DE" sz="1800" kern="100" noProof="0" dirty="0">
                <a:effectLst/>
                <a:ea typeface="Calibri" panose="020F0502020204030204" pitchFamily="34" charset="0"/>
                <a:cs typeface="Times New Roman" panose="02020603050405020304" pitchFamily="18" charset="0"/>
                <a:hlinkClick r:id="rId5"/>
              </a:rPr>
              <a:t>Höhere Wirksamkeit von Verhaltensinterventionen</a:t>
            </a:r>
            <a:r>
              <a:rPr lang="de-DE" sz="1800" kern="100" noProof="0" dirty="0">
                <a:effectLst/>
                <a:ea typeface="Calibri" panose="020F0502020204030204" pitchFamily="34" charset="0"/>
                <a:cs typeface="Times New Roman" panose="02020603050405020304" pitchFamily="18" charset="0"/>
              </a:rPr>
              <a:t> (Policy Brief)</a:t>
            </a:r>
          </a:p>
          <a:p>
            <a:pPr marL="0" indent="0">
              <a:lnSpc>
                <a:spcPct val="107000"/>
              </a:lnSpc>
              <a:spcAft>
                <a:spcPts val="400"/>
              </a:spcAft>
              <a:buNone/>
            </a:pPr>
            <a:r>
              <a:rPr lang="de-DE" sz="1800" kern="100" noProof="0" dirty="0">
                <a:effectLst/>
                <a:ea typeface="Calibri" panose="020F0502020204030204" pitchFamily="34" charset="0"/>
                <a:cs typeface="Times New Roman" panose="02020603050405020304" pitchFamily="18" charset="0"/>
                <a:hlinkClick r:id="rId7"/>
              </a:rPr>
              <a:t>«Die Förderung von umweltfreundlichem Verhalten, wie zum Beispiel Wasser sparen, kann sich positiv auf andere Bereiche auswirken» (Podcast, 24 Min.)</a:t>
            </a:r>
            <a:endParaRPr lang="de-DE" sz="1800" kern="100" noProof="0" dirty="0">
              <a:effectLst/>
              <a:ea typeface="Calibri" panose="020F0502020204030204" pitchFamily="34" charset="0"/>
              <a:cs typeface="Times New Roman" panose="02020603050405020304" pitchFamily="18" charset="0"/>
            </a:endParaRPr>
          </a:p>
          <a:p>
            <a:pPr marL="0" indent="0">
              <a:lnSpc>
                <a:spcPct val="107000"/>
              </a:lnSpc>
              <a:spcAft>
                <a:spcPts val="400"/>
              </a:spcAft>
              <a:buNone/>
            </a:pPr>
            <a:r>
              <a:rPr lang="de-DE" sz="1800" kern="100" noProof="0" dirty="0">
                <a:ea typeface="Calibri" panose="020F0502020204030204" pitchFamily="34" charset="0"/>
                <a:cs typeface="Times New Roman" panose="02020603050405020304" pitchFamily="18" charset="0"/>
                <a:hlinkClick r:id="rId8"/>
              </a:rPr>
              <a:t>Sustainable consumer behaviour </a:t>
            </a:r>
            <a:r>
              <a:rPr lang="de-DE" sz="1800" kern="100" noProof="0" dirty="0">
                <a:ea typeface="Calibri" panose="020F0502020204030204" pitchFamily="34" charset="0"/>
                <a:cs typeface="Times New Roman" panose="02020603050405020304" pitchFamily="18" charset="0"/>
              </a:rPr>
              <a:t>(wissenschaftlicher Vortrag)</a:t>
            </a:r>
            <a:endParaRPr lang="de-DE" sz="1800" kern="100" noProof="0" dirty="0">
              <a:effectLst/>
              <a:ea typeface="Calibri" panose="020F0502020204030204" pitchFamily="34" charset="0"/>
              <a:cs typeface="Times New Roman" panose="02020603050405020304" pitchFamily="18" charset="0"/>
            </a:endParaRPr>
          </a:p>
          <a:p>
            <a:endParaRPr lang="de-DE" noProof="0" dirty="0"/>
          </a:p>
        </p:txBody>
      </p:sp>
      <p:sp>
        <p:nvSpPr>
          <p:cNvPr id="4" name="Slide Number Placeholder 3">
            <a:extLst>
              <a:ext uri="{FF2B5EF4-FFF2-40B4-BE49-F238E27FC236}">
                <a16:creationId xmlns:a16="http://schemas.microsoft.com/office/drawing/2014/main" id="{DF817DD3-7D29-A064-B253-B2086F4FBE76}"/>
              </a:ext>
            </a:extLst>
          </p:cNvPr>
          <p:cNvSpPr>
            <a:spLocks noGrp="1"/>
          </p:cNvSpPr>
          <p:nvPr>
            <p:ph type="sldNum" sz="quarter" idx="14"/>
          </p:nvPr>
        </p:nvSpPr>
        <p:spPr/>
        <p:txBody>
          <a:bodyPr/>
          <a:lstStyle/>
          <a:p>
            <a:fld id="{476BE59D-4918-439E-9CBF-5840B2847889}" type="slidenum">
              <a:rPr lang="de-DE" noProof="0" smtClean="0"/>
              <a:pPr/>
              <a:t>17</a:t>
            </a:fld>
            <a:endParaRPr lang="de-DE" noProof="0" dirty="0"/>
          </a:p>
        </p:txBody>
      </p:sp>
      <p:sp>
        <p:nvSpPr>
          <p:cNvPr id="5" name="Footer Placeholder 4">
            <a:extLst>
              <a:ext uri="{FF2B5EF4-FFF2-40B4-BE49-F238E27FC236}">
                <a16:creationId xmlns:a16="http://schemas.microsoft.com/office/drawing/2014/main" id="{9E68A6BA-7EFC-FF46-B2ED-49AC4D695ED3}"/>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418165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007A-17E5-4DEE-D225-570C918B7DB8}"/>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DD41026-363D-F1A5-5C61-8F65FB46A4ED}"/>
              </a:ext>
            </a:extLst>
          </p:cNvPr>
          <p:cNvGraphicFramePr>
            <a:graphicFrameLocks noChangeAspect="1"/>
          </p:cNvGraphicFramePr>
          <p:nvPr>
            <p:custDataLst>
              <p:tags r:id="rId1"/>
            </p:custDataLst>
            <p:extLst>
              <p:ext uri="{D42A27DB-BD31-4B8C-83A1-F6EECF244321}">
                <p14:modId xmlns:p14="http://schemas.microsoft.com/office/powerpoint/2010/main" val="36923427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875D40-9299-BAF9-9C14-1C8C3E5437A7}"/>
              </a:ext>
            </a:extLst>
          </p:cNvPr>
          <p:cNvSpPr>
            <a:spLocks noGrp="1"/>
          </p:cNvSpPr>
          <p:nvPr>
            <p:ph type="title"/>
          </p:nvPr>
        </p:nvSpPr>
        <p:spPr/>
        <p:txBody>
          <a:bodyPr vert="horz"/>
          <a:lstStyle/>
          <a:p>
            <a:r>
              <a:rPr lang="de-DE" noProof="0" dirty="0"/>
              <a:t>Nachhaltiges Konsumverhalten am Beispiel Warmwasserverbrauch - Hintergrund und Ziel</a:t>
            </a:r>
          </a:p>
        </p:txBody>
      </p:sp>
      <p:sp>
        <p:nvSpPr>
          <p:cNvPr id="4" name="Slide Number Placeholder 3">
            <a:extLst>
              <a:ext uri="{FF2B5EF4-FFF2-40B4-BE49-F238E27FC236}">
                <a16:creationId xmlns:a16="http://schemas.microsoft.com/office/drawing/2014/main" id="{95F47115-0DC4-0153-44A6-0658DC91C9AD}"/>
              </a:ext>
            </a:extLst>
          </p:cNvPr>
          <p:cNvSpPr>
            <a:spLocks noGrp="1"/>
          </p:cNvSpPr>
          <p:nvPr>
            <p:ph type="sldNum" sz="quarter" idx="14"/>
          </p:nvPr>
        </p:nvSpPr>
        <p:spPr/>
        <p:txBody>
          <a:bodyPr/>
          <a:lstStyle/>
          <a:p>
            <a:fld id="{476BE59D-4918-439E-9CBF-5840B2847889}" type="slidenum">
              <a:rPr lang="de-DE" noProof="0" smtClean="0"/>
              <a:pPr/>
              <a:t>18</a:t>
            </a:fld>
            <a:endParaRPr lang="de-DE" noProof="0" dirty="0"/>
          </a:p>
        </p:txBody>
      </p:sp>
      <p:sp>
        <p:nvSpPr>
          <p:cNvPr id="6" name="Textplatzhalter 5">
            <a:extLst>
              <a:ext uri="{FF2B5EF4-FFF2-40B4-BE49-F238E27FC236}">
                <a16:creationId xmlns:a16="http://schemas.microsoft.com/office/drawing/2014/main" id="{21623536-6E27-EDFA-C43A-654E5AA5CAC8}"/>
              </a:ext>
            </a:extLst>
          </p:cNvPr>
          <p:cNvSpPr>
            <a:spLocks noGrp="1"/>
          </p:cNvSpPr>
          <p:nvPr>
            <p:ph type="body" sz="quarter" idx="13"/>
          </p:nvPr>
        </p:nvSpPr>
        <p:spPr>
          <a:xfrm>
            <a:off x="479426" y="2565400"/>
            <a:ext cx="7345360" cy="3455988"/>
          </a:xfrm>
        </p:spPr>
        <p:txBody>
          <a:bodyPr lIns="36000"/>
          <a:lstStyle/>
          <a:p>
            <a:pPr marL="0" indent="0">
              <a:buNone/>
            </a:pPr>
            <a:r>
              <a:rPr lang="de-DE" sz="1600" noProof="0" dirty="0"/>
              <a:t>Vielfältige ökonomische und psychologische </a:t>
            </a:r>
            <a:r>
              <a:rPr lang="de-DE" sz="1600" noProof="0" dirty="0" err="1"/>
              <a:t>Massnahmen</a:t>
            </a:r>
            <a:r>
              <a:rPr lang="de-DE" sz="1600" noProof="0" dirty="0"/>
              <a:t> zielen darauf ab, eine nachhaltige Ressourcennutzung zu fördern. Die Wirksamkeit solcher </a:t>
            </a:r>
            <a:r>
              <a:rPr lang="de-DE" sz="1600" noProof="0" dirty="0" err="1"/>
              <a:t>Massnahmen</a:t>
            </a:r>
            <a:r>
              <a:rPr lang="de-DE" sz="1600" noProof="0" dirty="0"/>
              <a:t> wurde bisher vor allem isoliert untersucht, ohne Berücksichtigung der Auswirkungen auf andere, nicht direkt geförderte Bereiche. Solche «</a:t>
            </a:r>
            <a:r>
              <a:rPr lang="de-DE" sz="1600" b="1" noProof="0" dirty="0"/>
              <a:t>Nebenwirkungen</a:t>
            </a:r>
            <a:r>
              <a:rPr lang="de-DE" sz="1600" noProof="0" dirty="0"/>
              <a:t>» werden als </a:t>
            </a:r>
            <a:r>
              <a:rPr lang="de-DE" sz="1600" b="1" noProof="0" dirty="0"/>
              <a:t>Übertragungseffekte</a:t>
            </a:r>
            <a:r>
              <a:rPr lang="de-DE" sz="1600" noProof="0" dirty="0"/>
              <a:t> oder </a:t>
            </a:r>
            <a:r>
              <a:rPr lang="de-DE" sz="1600" b="1" noProof="0" dirty="0" err="1"/>
              <a:t>Spillover</a:t>
            </a:r>
            <a:r>
              <a:rPr lang="de-DE" sz="1600" noProof="0" dirty="0"/>
              <a:t> bezeichnet. Sie können </a:t>
            </a:r>
            <a:r>
              <a:rPr lang="de-DE" sz="1600" b="1" noProof="0" dirty="0"/>
              <a:t>positiv</a:t>
            </a:r>
            <a:r>
              <a:rPr lang="de-DE" sz="1600" noProof="0" dirty="0"/>
              <a:t> </a:t>
            </a:r>
            <a:r>
              <a:rPr lang="de-DE" noProof="0" dirty="0">
                <a:solidFill>
                  <a:srgbClr val="83D0F5"/>
                </a:solidFill>
              </a:rPr>
              <a:t>sein</a:t>
            </a:r>
            <a:r>
              <a:rPr lang="de-DE" sz="1600" noProof="0" dirty="0"/>
              <a:t> (mehr nachhaltiges Verhalten in anderen Bereichen natürlicher Ressourcen), </a:t>
            </a:r>
            <a:r>
              <a:rPr lang="de-DE" sz="1600" b="1" noProof="0" dirty="0"/>
              <a:t>negativ</a:t>
            </a:r>
            <a:r>
              <a:rPr lang="de-DE" sz="1600" noProof="0" dirty="0"/>
              <a:t> (weniger nachhaltiges Verhalten in anderen Bereichen) oder </a:t>
            </a:r>
            <a:r>
              <a:rPr lang="de-DE" sz="1600" b="1" noProof="0" dirty="0"/>
              <a:t>neutral</a:t>
            </a:r>
            <a:r>
              <a:rPr lang="de-DE" sz="1600" noProof="0" dirty="0"/>
              <a:t>.</a:t>
            </a:r>
          </a:p>
          <a:p>
            <a:endParaRPr lang="de-DE" sz="1600" noProof="0" dirty="0"/>
          </a:p>
        </p:txBody>
      </p:sp>
      <p:sp>
        <p:nvSpPr>
          <p:cNvPr id="3" name="Text Placeholder 2">
            <a:extLst>
              <a:ext uri="{FF2B5EF4-FFF2-40B4-BE49-F238E27FC236}">
                <a16:creationId xmlns:a16="http://schemas.microsoft.com/office/drawing/2014/main" id="{627657FA-CF8F-F784-02C4-869C070FBD67}"/>
              </a:ext>
            </a:extLst>
          </p:cNvPr>
          <p:cNvSpPr>
            <a:spLocks noGrp="1"/>
          </p:cNvSpPr>
          <p:nvPr>
            <p:ph type="body" sz="quarter" idx="12"/>
          </p:nvPr>
        </p:nvSpPr>
        <p:spPr>
          <a:xfrm>
            <a:off x="479424" y="1963271"/>
            <a:ext cx="7345362" cy="432267"/>
          </a:xfrm>
        </p:spPr>
        <p:txBody>
          <a:bodyPr/>
          <a:lstStyle/>
          <a:p>
            <a:pPr marL="0" indent="0">
              <a:buNone/>
            </a:pPr>
            <a:r>
              <a:rPr lang="de-DE" sz="2400" noProof="0" dirty="0"/>
              <a:t>Hintergrund</a:t>
            </a:r>
          </a:p>
        </p:txBody>
      </p:sp>
      <p:sp>
        <p:nvSpPr>
          <p:cNvPr id="5" name="Footer Placeholder 4">
            <a:extLst>
              <a:ext uri="{FF2B5EF4-FFF2-40B4-BE49-F238E27FC236}">
                <a16:creationId xmlns:a16="http://schemas.microsoft.com/office/drawing/2014/main" id="{1ED60D55-9AFC-5B39-CC28-6F1C51B20AC5}"/>
              </a:ext>
            </a:extLst>
          </p:cNvPr>
          <p:cNvSpPr>
            <a:spLocks noGrp="1"/>
          </p:cNvSpPr>
          <p:nvPr>
            <p:ph type="ftr" sz="quarter" idx="17"/>
          </p:nvPr>
        </p:nvSpPr>
        <p:spPr/>
        <p:txBody>
          <a:bodyPr/>
          <a:lstStyle/>
          <a:p>
            <a:r>
              <a:rPr lang="de-DE" noProof="0" dirty="0"/>
              <a:t>NFP 73 – Nachhaltige Wirtschaft</a:t>
            </a:r>
          </a:p>
        </p:txBody>
      </p:sp>
      <p:sp>
        <p:nvSpPr>
          <p:cNvPr id="12" name="Text Placeholder 2">
            <a:extLst>
              <a:ext uri="{FF2B5EF4-FFF2-40B4-BE49-F238E27FC236}">
                <a16:creationId xmlns:a16="http://schemas.microsoft.com/office/drawing/2014/main" id="{2A9D4122-100C-D433-6291-DD1E70E0732E}"/>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a:t>Ziel</a:t>
            </a:r>
          </a:p>
        </p:txBody>
      </p:sp>
      <p:sp>
        <p:nvSpPr>
          <p:cNvPr id="13" name="Textplatzhalter 5">
            <a:extLst>
              <a:ext uri="{FF2B5EF4-FFF2-40B4-BE49-F238E27FC236}">
                <a16:creationId xmlns:a16="http://schemas.microsoft.com/office/drawing/2014/main" id="{9412D080-538E-BF91-5DC4-B123D47D9426}"/>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DC57D24A-8657-25B3-2C0A-2CA96DCA0D33}"/>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a:buNone/>
            </a:pPr>
            <a:r>
              <a:rPr lang="de-DE" sz="1600" noProof="0" dirty="0"/>
              <a:t>Mit diesem Projekt wollten wir drei Hauptfragen beantworten:</a:t>
            </a:r>
          </a:p>
          <a:p>
            <a:pPr marL="342900" indent="-342900">
              <a:buFont typeface="+mj-lt"/>
              <a:buAutoNum type="arabicPeriod"/>
            </a:pPr>
            <a:r>
              <a:rPr lang="de-DE" sz="1600" noProof="0" dirty="0"/>
              <a:t>Welche </a:t>
            </a:r>
            <a:r>
              <a:rPr lang="de-DE" sz="1600" b="1" noProof="0" dirty="0" err="1"/>
              <a:t>Massnahmen</a:t>
            </a:r>
            <a:r>
              <a:rPr lang="de-DE" sz="1600" noProof="0" dirty="0"/>
              <a:t> erzeugen </a:t>
            </a:r>
            <a:r>
              <a:rPr lang="de-DE" sz="1600" b="1" noProof="0" dirty="0"/>
              <a:t>positive </a:t>
            </a:r>
            <a:r>
              <a:rPr lang="de-DE" sz="1600" b="1" noProof="0" dirty="0" err="1"/>
              <a:t>Spillover</a:t>
            </a:r>
            <a:r>
              <a:rPr lang="de-DE" sz="1600" b="1" noProof="0" dirty="0"/>
              <a:t>-Effekte </a:t>
            </a:r>
            <a:r>
              <a:rPr lang="de-DE" sz="1600" noProof="0" dirty="0"/>
              <a:t>oder </a:t>
            </a:r>
            <a:r>
              <a:rPr lang="de-DE" sz="1600" b="1" noProof="0" dirty="0"/>
              <a:t>verhindern</a:t>
            </a:r>
            <a:r>
              <a:rPr lang="de-DE" sz="1600" noProof="0" dirty="0"/>
              <a:t> </a:t>
            </a:r>
            <a:r>
              <a:rPr lang="de-DE" sz="1600" b="1" noProof="0" dirty="0"/>
              <a:t>negative</a:t>
            </a:r>
            <a:r>
              <a:rPr lang="de-DE" sz="1600" noProof="0" dirty="0"/>
              <a:t>?</a:t>
            </a:r>
          </a:p>
          <a:p>
            <a:pPr marL="342900" indent="-342900">
              <a:buFont typeface="+mj-lt"/>
              <a:buAutoNum type="arabicPeriod"/>
            </a:pPr>
            <a:r>
              <a:rPr lang="de-DE" sz="1600" noProof="0" dirty="0"/>
              <a:t>Welche Faktoren erklären das </a:t>
            </a:r>
            <a:r>
              <a:rPr lang="de-DE" sz="1600" b="1" noProof="0" dirty="0"/>
              <a:t>Vorhandensein</a:t>
            </a:r>
            <a:r>
              <a:rPr lang="de-DE" sz="1600" noProof="0" dirty="0"/>
              <a:t>, die </a:t>
            </a:r>
            <a:r>
              <a:rPr lang="de-DE" sz="1600" b="1" noProof="0" dirty="0"/>
              <a:t>Richtung</a:t>
            </a:r>
            <a:r>
              <a:rPr lang="de-DE" sz="1600" noProof="0" dirty="0"/>
              <a:t> und die </a:t>
            </a:r>
            <a:r>
              <a:rPr lang="de-DE" sz="1600" b="1" noProof="0" dirty="0"/>
              <a:t>Intensität</a:t>
            </a:r>
            <a:r>
              <a:rPr lang="de-DE" sz="1600" noProof="0" dirty="0"/>
              <a:t> von </a:t>
            </a:r>
            <a:r>
              <a:rPr lang="de-DE" sz="1600" noProof="0" dirty="0" err="1"/>
              <a:t>Spillover</a:t>
            </a:r>
            <a:r>
              <a:rPr lang="de-DE" sz="1600" noProof="0" dirty="0"/>
              <a:t>-Effekten?</a:t>
            </a:r>
          </a:p>
          <a:p>
            <a:pPr marL="342900" indent="-342900">
              <a:buFont typeface="+mj-lt"/>
              <a:buAutoNum type="arabicPeriod"/>
            </a:pPr>
            <a:r>
              <a:rPr lang="de-DE" sz="1600" noProof="0" dirty="0"/>
              <a:t>Welche </a:t>
            </a:r>
            <a:r>
              <a:rPr lang="de-DE" sz="1600" b="1" noProof="0" dirty="0"/>
              <a:t>Bereiche</a:t>
            </a:r>
            <a:r>
              <a:rPr lang="de-DE" sz="1600" noProof="0" dirty="0"/>
              <a:t> der </a:t>
            </a:r>
            <a:r>
              <a:rPr lang="de-DE" sz="1600" b="1" noProof="0" dirty="0"/>
              <a:t>Nutzung natürlicher Ressourcen </a:t>
            </a:r>
            <a:r>
              <a:rPr lang="de-DE" sz="1600" noProof="0" dirty="0"/>
              <a:t>haben Potenzial für </a:t>
            </a:r>
            <a:r>
              <a:rPr lang="de-DE" sz="1600" noProof="0" dirty="0" err="1"/>
              <a:t>Spillover</a:t>
            </a:r>
            <a:r>
              <a:rPr lang="de-DE" sz="1600" noProof="0" dirty="0"/>
              <a:t>?</a:t>
            </a:r>
          </a:p>
        </p:txBody>
      </p:sp>
    </p:spTree>
    <p:extLst>
      <p:ext uri="{BB962C8B-B14F-4D97-AF65-F5344CB8AC3E}">
        <p14:creationId xmlns:p14="http://schemas.microsoft.com/office/powerpoint/2010/main" val="129603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0C43-E098-FEFE-2598-D8D6461A697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6C3D4A-39F8-9C5F-0B79-73CA97966E4C}"/>
              </a:ext>
            </a:extLst>
          </p:cNvPr>
          <p:cNvGraphicFramePr>
            <a:graphicFrameLocks noChangeAspect="1"/>
          </p:cNvGraphicFramePr>
          <p:nvPr>
            <p:custDataLst>
              <p:tags r:id="rId1"/>
            </p:custDataLst>
            <p:extLst>
              <p:ext uri="{D42A27DB-BD31-4B8C-83A1-F6EECF244321}">
                <p14:modId xmlns:p14="http://schemas.microsoft.com/office/powerpoint/2010/main" val="23091392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39029C-38A1-D76A-2A7C-B454FA79B4CD}"/>
              </a:ext>
            </a:extLst>
          </p:cNvPr>
          <p:cNvSpPr>
            <a:spLocks noGrp="1"/>
          </p:cNvSpPr>
          <p:nvPr>
            <p:ph type="title"/>
          </p:nvPr>
        </p:nvSpPr>
        <p:spPr/>
        <p:txBody>
          <a:bodyPr vert="horz"/>
          <a:lstStyle/>
          <a:p>
            <a:r>
              <a:rPr lang="de-DE" noProof="0" dirty="0"/>
              <a:t>Nachhaltiges Konsumverhalten am Beispiel Warmwasserverbrauch – Resultate I</a:t>
            </a:r>
          </a:p>
        </p:txBody>
      </p:sp>
      <p:sp>
        <p:nvSpPr>
          <p:cNvPr id="3" name="Text Placeholder 2">
            <a:extLst>
              <a:ext uri="{FF2B5EF4-FFF2-40B4-BE49-F238E27FC236}">
                <a16:creationId xmlns:a16="http://schemas.microsoft.com/office/drawing/2014/main" id="{A7FF03A5-4D81-F2C0-A370-78731E7FA255}"/>
              </a:ext>
            </a:extLst>
          </p:cNvPr>
          <p:cNvSpPr>
            <a:spLocks noGrp="1"/>
          </p:cNvSpPr>
          <p:nvPr>
            <p:ph type="body" sz="quarter" idx="13"/>
          </p:nvPr>
        </p:nvSpPr>
        <p:spPr/>
        <p:txBody>
          <a:bodyPr/>
          <a:lstStyle/>
          <a:p>
            <a:pPr marL="0" indent="0">
              <a:lnSpc>
                <a:spcPct val="100000"/>
              </a:lnSpc>
              <a:buNone/>
            </a:pPr>
            <a:r>
              <a:rPr lang="de-DE" b="1" noProof="0" dirty="0"/>
              <a:t>Analyse des nachhaltigen Konsumverhaltens in verschiedenen Settings</a:t>
            </a:r>
          </a:p>
          <a:p>
            <a:pPr marL="0" indent="0" algn="l">
              <a:lnSpc>
                <a:spcPct val="100000"/>
              </a:lnSpc>
              <a:buNone/>
            </a:pPr>
            <a:r>
              <a:rPr lang="de-DE" noProof="0" dirty="0"/>
              <a:t>Wir führten Feldanalysen, Laborexperimente und Befragungen in verschiedenen Settings in der Schweiz und in Singapur durch. Dabei beobachteten wir das Konsumverhalt</a:t>
            </a:r>
            <a:r>
              <a:rPr lang="de-DE" noProof="0" dirty="0">
                <a:solidFill>
                  <a:schemeClr val="bg1"/>
                </a:solidFill>
              </a:rPr>
              <a:t>en in Haushalten, Hotelzimmern, Studentenheimen, Geschäften und im Labor sowie bei der Mobilität. Wir testeten vielfältige </a:t>
            </a:r>
            <a:r>
              <a:rPr lang="de-DE" noProof="0" dirty="0" err="1">
                <a:solidFill>
                  <a:schemeClr val="bg1"/>
                </a:solidFill>
              </a:rPr>
              <a:t>Massnahmen</a:t>
            </a:r>
            <a:r>
              <a:rPr lang="de-DE" noProof="0" dirty="0">
                <a:solidFill>
                  <a:schemeClr val="bg1"/>
                </a:solidFill>
              </a:rPr>
              <a:t> zur Förderung eines nachhaltigen Konsumverhaltens:</a:t>
            </a:r>
            <a:r>
              <a:rPr lang="de-DE" noProof="0" dirty="0">
                <a:solidFill>
                  <a:srgbClr val="83D0F5"/>
                </a:solidFill>
              </a:rPr>
              <a:t> Feedback </a:t>
            </a:r>
            <a:r>
              <a:rPr lang="de-DE" noProof="0" dirty="0">
                <a:solidFill>
                  <a:schemeClr val="bg1"/>
                </a:solidFill>
              </a:rPr>
              <a:t>zum</a:t>
            </a:r>
            <a:r>
              <a:rPr lang="de-DE" noProof="0" dirty="0">
                <a:solidFill>
                  <a:srgbClr val="83D0F5"/>
                </a:solidFill>
              </a:rPr>
              <a:t> Konsum, Tipps</a:t>
            </a:r>
            <a:r>
              <a:rPr lang="de-DE" noProof="0" dirty="0"/>
              <a:t> zum </a:t>
            </a:r>
            <a:r>
              <a:rPr lang="de-DE" noProof="0" dirty="0">
                <a:solidFill>
                  <a:srgbClr val="83D0F5"/>
                </a:solidFill>
              </a:rPr>
              <a:t>Umweltschutz</a:t>
            </a:r>
            <a:r>
              <a:rPr lang="de-DE" noProof="0" dirty="0"/>
              <a:t>, </a:t>
            </a:r>
            <a:r>
              <a:rPr lang="de-DE" noProof="0" dirty="0">
                <a:solidFill>
                  <a:srgbClr val="83D0F5"/>
                </a:solidFill>
              </a:rPr>
              <a:t>Ziele</a:t>
            </a:r>
            <a:r>
              <a:rPr lang="de-DE" noProof="0" dirty="0"/>
              <a:t> </a:t>
            </a:r>
            <a:r>
              <a:rPr lang="de-DE" noProof="0" dirty="0">
                <a:solidFill>
                  <a:srgbClr val="83D0F5"/>
                </a:solidFill>
              </a:rPr>
              <a:t>setzen</a:t>
            </a:r>
            <a:r>
              <a:rPr lang="de-DE" noProof="0" dirty="0"/>
              <a:t>, </a:t>
            </a:r>
            <a:r>
              <a:rPr lang="de-DE" noProof="0" dirty="0">
                <a:solidFill>
                  <a:srgbClr val="83D0F5"/>
                </a:solidFill>
              </a:rPr>
              <a:t>soziale</a:t>
            </a:r>
            <a:r>
              <a:rPr lang="de-DE" noProof="0" dirty="0"/>
              <a:t> </a:t>
            </a:r>
            <a:r>
              <a:rPr lang="de-DE" noProof="0" dirty="0">
                <a:solidFill>
                  <a:srgbClr val="83D0F5"/>
                </a:solidFill>
              </a:rPr>
              <a:t>Vergleiche</a:t>
            </a:r>
            <a:r>
              <a:rPr lang="de-DE" noProof="0" dirty="0"/>
              <a:t>, </a:t>
            </a:r>
            <a:r>
              <a:rPr lang="de-DE" noProof="0" dirty="0">
                <a:solidFill>
                  <a:srgbClr val="83D0F5"/>
                </a:solidFill>
              </a:rPr>
              <a:t>finanzielle</a:t>
            </a:r>
            <a:r>
              <a:rPr lang="de-DE" noProof="0" dirty="0"/>
              <a:t> und </a:t>
            </a:r>
            <a:r>
              <a:rPr lang="de-DE" noProof="0" dirty="0">
                <a:solidFill>
                  <a:srgbClr val="83D0F5"/>
                </a:solidFill>
              </a:rPr>
              <a:t>ökologische</a:t>
            </a:r>
            <a:r>
              <a:rPr lang="de-DE" noProof="0" dirty="0"/>
              <a:t> </a:t>
            </a:r>
            <a:r>
              <a:rPr lang="de-DE" noProof="0" dirty="0">
                <a:solidFill>
                  <a:srgbClr val="83D0F5"/>
                </a:solidFill>
              </a:rPr>
              <a:t>Anreize</a:t>
            </a:r>
            <a:r>
              <a:rPr lang="de-DE" noProof="0" dirty="0"/>
              <a:t>, </a:t>
            </a:r>
            <a:r>
              <a:rPr lang="de-DE" noProof="0" dirty="0">
                <a:solidFill>
                  <a:srgbClr val="83D0F5"/>
                </a:solidFill>
              </a:rPr>
              <a:t>Nachhaltigkeitslabels</a:t>
            </a:r>
            <a:r>
              <a:rPr lang="de-DE" noProof="0" dirty="0"/>
              <a:t>, </a:t>
            </a:r>
            <a:r>
              <a:rPr lang="de-DE" noProof="0" dirty="0">
                <a:solidFill>
                  <a:srgbClr val="83D0F5"/>
                </a:solidFill>
              </a:rPr>
              <a:t>Appelle</a:t>
            </a:r>
            <a:r>
              <a:rPr lang="de-DE" noProof="0" dirty="0"/>
              <a:t> an die </a:t>
            </a:r>
            <a:r>
              <a:rPr lang="de-DE" noProof="0" dirty="0">
                <a:solidFill>
                  <a:srgbClr val="83D0F5"/>
                </a:solidFill>
              </a:rPr>
              <a:t>soziale</a:t>
            </a:r>
            <a:r>
              <a:rPr lang="de-DE" noProof="0" dirty="0"/>
              <a:t> </a:t>
            </a:r>
            <a:r>
              <a:rPr lang="de-DE" noProof="0" dirty="0">
                <a:solidFill>
                  <a:srgbClr val="83D0F5"/>
                </a:solidFill>
              </a:rPr>
              <a:t>Identität</a:t>
            </a:r>
            <a:r>
              <a:rPr lang="de-DE" noProof="0" dirty="0"/>
              <a:t> und die </a:t>
            </a:r>
            <a:r>
              <a:rPr lang="de-DE" noProof="0" dirty="0">
                <a:solidFill>
                  <a:srgbClr val="83D0F5"/>
                </a:solidFill>
              </a:rPr>
              <a:t>sozialen</a:t>
            </a:r>
            <a:r>
              <a:rPr lang="de-DE" noProof="0" dirty="0"/>
              <a:t> </a:t>
            </a:r>
            <a:r>
              <a:rPr lang="de-DE" noProof="0" dirty="0">
                <a:solidFill>
                  <a:srgbClr val="83D0F5"/>
                </a:solidFill>
              </a:rPr>
              <a:t>Normen</a:t>
            </a:r>
            <a:r>
              <a:rPr lang="de-DE" noProof="0" dirty="0"/>
              <a:t>, </a:t>
            </a:r>
            <a:r>
              <a:rPr lang="de-DE" noProof="0" dirty="0">
                <a:solidFill>
                  <a:srgbClr val="83D0F5"/>
                </a:solidFill>
              </a:rPr>
              <a:t>moralische</a:t>
            </a:r>
            <a:r>
              <a:rPr lang="de-DE" noProof="0" dirty="0"/>
              <a:t> </a:t>
            </a:r>
            <a:r>
              <a:rPr lang="de-DE" noProof="0" dirty="0">
                <a:solidFill>
                  <a:srgbClr val="83D0F5"/>
                </a:solidFill>
              </a:rPr>
              <a:t>Anreize</a:t>
            </a:r>
            <a:r>
              <a:rPr lang="de-DE" noProof="0" dirty="0"/>
              <a:t> sowie </a:t>
            </a:r>
            <a:r>
              <a:rPr lang="de-DE" noProof="0" dirty="0">
                <a:solidFill>
                  <a:srgbClr val="83D0F5"/>
                </a:solidFill>
              </a:rPr>
              <a:t>Default-Auswahlstrategien</a:t>
            </a:r>
            <a:r>
              <a:rPr lang="de-DE" noProof="0" dirty="0"/>
              <a:t> oder </a:t>
            </a:r>
            <a:r>
              <a:rPr lang="de-DE" noProof="0" dirty="0">
                <a:solidFill>
                  <a:srgbClr val="83D0F5"/>
                </a:solidFill>
              </a:rPr>
              <a:t>Wettbewerb</a:t>
            </a:r>
            <a:r>
              <a:rPr lang="de-DE" noProof="0" dirty="0"/>
              <a:t>.</a:t>
            </a:r>
          </a:p>
          <a:p>
            <a:pPr marL="0" indent="0" algn="l">
              <a:lnSpc>
                <a:spcPct val="100000"/>
              </a:lnSpc>
              <a:buNone/>
            </a:pPr>
            <a:endParaRPr lang="de-DE" noProof="0" dirty="0"/>
          </a:p>
          <a:p>
            <a:pPr marL="0" indent="0">
              <a:lnSpc>
                <a:spcPct val="100000"/>
              </a:lnSpc>
              <a:buNone/>
            </a:pPr>
            <a:r>
              <a:rPr lang="de-DE" b="1" noProof="0" dirty="0"/>
              <a:t>Nachhaltiges Verhalten mit Korrelationen und </a:t>
            </a:r>
            <a:r>
              <a:rPr lang="de-DE" b="1" noProof="0" dirty="0" err="1"/>
              <a:t>Spillover</a:t>
            </a:r>
            <a:r>
              <a:rPr lang="de-DE" b="1" noProof="0" dirty="0"/>
              <a:t>-Effekten (I)</a:t>
            </a:r>
          </a:p>
          <a:p>
            <a:pPr marL="0" indent="0">
              <a:lnSpc>
                <a:spcPct val="100000"/>
              </a:lnSpc>
              <a:buNone/>
            </a:pPr>
            <a:r>
              <a:rPr lang="de-DE" noProof="0" dirty="0"/>
              <a:t>Unabhängig von der Art der </a:t>
            </a:r>
            <a:r>
              <a:rPr lang="de-DE" noProof="0" dirty="0" err="1"/>
              <a:t>Massnahme</a:t>
            </a:r>
            <a:r>
              <a:rPr lang="de-DE" noProof="0" dirty="0"/>
              <a:t> ergaben unsere Studien keine Hinweise darauf, dass insgesamt negative </a:t>
            </a:r>
            <a:r>
              <a:rPr lang="de-DE" noProof="0" dirty="0" err="1"/>
              <a:t>Spillover</a:t>
            </a:r>
            <a:r>
              <a:rPr lang="de-DE" noProof="0" dirty="0"/>
              <a:t>-Effekte resultieren</a:t>
            </a:r>
            <a:r>
              <a:rPr lang="de-DE" noProof="0" dirty="0">
                <a:solidFill>
                  <a:schemeClr val="bg1"/>
                </a:solidFill>
              </a:rPr>
              <a:t>. Positive </a:t>
            </a:r>
            <a:r>
              <a:rPr lang="de-DE" noProof="0" dirty="0" err="1">
                <a:solidFill>
                  <a:schemeClr val="bg1"/>
                </a:solidFill>
              </a:rPr>
              <a:t>Spillover</a:t>
            </a:r>
            <a:r>
              <a:rPr lang="de-DE" noProof="0" dirty="0">
                <a:solidFill>
                  <a:schemeClr val="bg1"/>
                </a:solidFill>
              </a:rPr>
              <a:t>-Effekte </a:t>
            </a:r>
            <a:r>
              <a:rPr lang="de-DE" noProof="0" dirty="0"/>
              <a:t>wurden bei gewissen </a:t>
            </a:r>
            <a:r>
              <a:rPr lang="de-DE" noProof="0" dirty="0" err="1"/>
              <a:t>Massnahmen</a:t>
            </a:r>
            <a:r>
              <a:rPr lang="de-DE" noProof="0" dirty="0"/>
              <a:t> und in gewissen Bereichen festgestellt. Zum Beispiel beobachteten wir in einem </a:t>
            </a:r>
            <a:r>
              <a:rPr lang="de-DE" noProof="0" dirty="0">
                <a:solidFill>
                  <a:srgbClr val="83D0F5"/>
                </a:solidFill>
              </a:rPr>
              <a:t>Feldexperiment</a:t>
            </a:r>
            <a:r>
              <a:rPr lang="de-DE" noProof="0" dirty="0"/>
              <a:t> mit </a:t>
            </a:r>
            <a:r>
              <a:rPr lang="de-DE" noProof="0" dirty="0">
                <a:solidFill>
                  <a:srgbClr val="83D0F5"/>
                </a:solidFill>
              </a:rPr>
              <a:t>782 Wohnblöcken</a:t>
            </a:r>
            <a:r>
              <a:rPr lang="de-DE" noProof="0" dirty="0"/>
              <a:t> in der Schweiz, dass neben dem </a:t>
            </a:r>
            <a:r>
              <a:rPr lang="de-DE" noProof="0" dirty="0">
                <a:solidFill>
                  <a:srgbClr val="83D0F5"/>
                </a:solidFill>
              </a:rPr>
              <a:t>Warmwasser- </a:t>
            </a:r>
            <a:r>
              <a:rPr lang="de-DE" noProof="0" dirty="0">
                <a:solidFill>
                  <a:schemeClr val="bg1"/>
                </a:solidFill>
              </a:rPr>
              <a:t>auch der </a:t>
            </a:r>
            <a:r>
              <a:rPr lang="de-DE" noProof="0" dirty="0">
                <a:solidFill>
                  <a:srgbClr val="83D0F5"/>
                </a:solidFill>
              </a:rPr>
              <a:t>Kaltwasserverbrauch</a:t>
            </a:r>
            <a:r>
              <a:rPr lang="de-DE" noProof="0" dirty="0"/>
              <a:t> und das </a:t>
            </a:r>
            <a:r>
              <a:rPr lang="de-DE" noProof="0" dirty="0">
                <a:solidFill>
                  <a:srgbClr val="83D0F5"/>
                </a:solidFill>
              </a:rPr>
              <a:t>Heizen</a:t>
            </a:r>
            <a:r>
              <a:rPr lang="de-DE" noProof="0" dirty="0"/>
              <a:t> </a:t>
            </a:r>
            <a:r>
              <a:rPr lang="de-DE" noProof="0" dirty="0">
                <a:solidFill>
                  <a:srgbClr val="83D0F5"/>
                </a:solidFill>
              </a:rPr>
              <a:t>durchgängig</a:t>
            </a:r>
            <a:r>
              <a:rPr lang="de-DE" noProof="0" dirty="0"/>
              <a:t> </a:t>
            </a:r>
            <a:r>
              <a:rPr lang="de-DE" noProof="0" dirty="0">
                <a:solidFill>
                  <a:schemeClr val="bg1"/>
                </a:solidFill>
              </a:rPr>
              <a:t>reduziert</a:t>
            </a:r>
            <a:r>
              <a:rPr lang="de-DE" noProof="0" dirty="0"/>
              <a:t> wurden.</a:t>
            </a:r>
          </a:p>
        </p:txBody>
      </p:sp>
      <p:sp>
        <p:nvSpPr>
          <p:cNvPr id="4" name="Slide Number Placeholder 3">
            <a:extLst>
              <a:ext uri="{FF2B5EF4-FFF2-40B4-BE49-F238E27FC236}">
                <a16:creationId xmlns:a16="http://schemas.microsoft.com/office/drawing/2014/main" id="{515A3631-7116-FF4F-010E-733192C625EC}"/>
              </a:ext>
            </a:extLst>
          </p:cNvPr>
          <p:cNvSpPr>
            <a:spLocks noGrp="1"/>
          </p:cNvSpPr>
          <p:nvPr>
            <p:ph type="sldNum" sz="quarter" idx="14"/>
          </p:nvPr>
        </p:nvSpPr>
        <p:spPr/>
        <p:txBody>
          <a:bodyPr/>
          <a:lstStyle/>
          <a:p>
            <a:fld id="{476BE59D-4918-439E-9CBF-5840B2847889}" type="slidenum">
              <a:rPr lang="de-DE" noProof="0" smtClean="0"/>
              <a:pPr/>
              <a:t>19</a:t>
            </a:fld>
            <a:endParaRPr lang="de-DE" noProof="0" dirty="0"/>
          </a:p>
        </p:txBody>
      </p:sp>
      <p:sp>
        <p:nvSpPr>
          <p:cNvPr id="5" name="Footer Placeholder 4">
            <a:extLst>
              <a:ext uri="{FF2B5EF4-FFF2-40B4-BE49-F238E27FC236}">
                <a16:creationId xmlns:a16="http://schemas.microsoft.com/office/drawing/2014/main" id="{9BCFC05B-9E98-663D-6D9F-FB4A9F17C395}"/>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78535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929614E-F26D-0074-B5B4-6FB7D36039F8}"/>
              </a:ext>
            </a:extLst>
          </p:cNvPr>
          <p:cNvGraphicFramePr>
            <a:graphicFrameLocks noChangeAspect="1"/>
          </p:cNvGraphicFramePr>
          <p:nvPr>
            <p:custDataLst>
              <p:tags r:id="rId1"/>
            </p:custDataLst>
            <p:extLst>
              <p:ext uri="{D42A27DB-BD31-4B8C-83A1-F6EECF244321}">
                <p14:modId xmlns:p14="http://schemas.microsoft.com/office/powerpoint/2010/main" val="4148748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vert="horz"/>
          <a:lstStyle/>
          <a:p>
            <a:r>
              <a:rPr lang="de-DE" noProof="0" dirty="0"/>
              <a:t>Schwerpunkt Nachhaltiges Verhalten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378960" y="1808163"/>
            <a:ext cx="7333615" cy="4213225"/>
          </a:xfrm>
        </p:spPr>
        <p:txBody>
          <a:bodyPr/>
          <a:lstStyle/>
          <a:p>
            <a:pPr marL="0" indent="0">
              <a:buNone/>
            </a:pPr>
            <a:r>
              <a:rPr lang="de-DE" noProof="0" dirty="0"/>
              <a:t>«Die </a:t>
            </a:r>
            <a:r>
              <a:rPr lang="de-DE" b="1" noProof="0" dirty="0"/>
              <a:t>individuellen Entscheidungen </a:t>
            </a:r>
            <a:r>
              <a:rPr lang="de-DE" noProof="0" dirty="0"/>
              <a:t>beim Konsum prägen den </a:t>
            </a:r>
            <a:r>
              <a:rPr lang="de-DE" b="1" noProof="0" dirty="0"/>
              <a:t>ökologischen </a:t>
            </a:r>
            <a:r>
              <a:rPr lang="de-DE" b="1" noProof="0" dirty="0" err="1"/>
              <a:t>Fussabdruck</a:t>
            </a:r>
            <a:r>
              <a:rPr lang="de-DE" b="1" noProof="0" dirty="0"/>
              <a:t> </a:t>
            </a:r>
            <a:r>
              <a:rPr lang="de-DE" noProof="0" dirty="0"/>
              <a:t>einer Gesellschaft. Die Querschnittsbefragung Swiss </a:t>
            </a:r>
            <a:r>
              <a:rPr lang="de-DE" noProof="0" dirty="0" err="1"/>
              <a:t>Sustainable</a:t>
            </a:r>
            <a:r>
              <a:rPr lang="de-DE" noProof="0" dirty="0"/>
              <a:t> </a:t>
            </a:r>
            <a:r>
              <a:rPr lang="de-DE" noProof="0" dirty="0" err="1"/>
              <a:t>Consumption</a:t>
            </a:r>
            <a:r>
              <a:rPr lang="de-DE" noProof="0" dirty="0"/>
              <a:t> Observatory (SSCO) zum Thema nachhaltiger Konsum wird </a:t>
            </a:r>
            <a:r>
              <a:rPr lang="de-DE" noProof="0" dirty="0" err="1"/>
              <a:t>regelmässig</a:t>
            </a:r>
            <a:r>
              <a:rPr lang="de-DE" noProof="0" dirty="0"/>
              <a:t> in den drei </a:t>
            </a:r>
            <a:r>
              <a:rPr lang="de-DE" noProof="0" dirty="0" err="1"/>
              <a:t>grossen</a:t>
            </a:r>
            <a:r>
              <a:rPr lang="de-DE" noProof="0" dirty="0"/>
              <a:t> Sprachregionen durchgeführt und gibt Einblick in </a:t>
            </a:r>
            <a:r>
              <a:rPr lang="de-DE" b="1" noProof="0" dirty="0"/>
              <a:t>Verhaltensweisen</a:t>
            </a:r>
            <a:r>
              <a:rPr lang="de-DE" noProof="0" dirty="0"/>
              <a:t> und </a:t>
            </a:r>
            <a:r>
              <a:rPr lang="de-DE" b="1" noProof="0" dirty="0"/>
              <a:t>Trends</a:t>
            </a:r>
            <a:r>
              <a:rPr lang="de-DE" noProof="0" dirty="0"/>
              <a:t> in diesem Bereich.»</a:t>
            </a:r>
          </a:p>
          <a:p>
            <a:pPr marL="0" indent="0" algn="r">
              <a:buNone/>
            </a:pPr>
            <a:r>
              <a:rPr lang="de-DE" noProof="0" dirty="0"/>
              <a:t>NFP73, Nachhaltiges Verhalten</a:t>
            </a:r>
          </a:p>
          <a:p>
            <a:pPr marL="0" indent="0">
              <a:buNone/>
            </a:pPr>
            <a:endParaRPr lang="de-DE" noProof="0" dirty="0"/>
          </a:p>
          <a:p>
            <a:pPr marL="0" indent="0">
              <a:buNone/>
            </a:pPr>
            <a:endParaRPr lang="de-DE" noProof="0"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DE" noProof="0" smtClean="0"/>
              <a:pPr/>
              <a:t>2</a:t>
            </a:fld>
            <a:endParaRPr lang="de-DE" noProof="0"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DE" noProof="0" dirty="0"/>
              <a:t>NFP 73 – Nachhaltige Wirtschaft</a:t>
            </a:r>
          </a:p>
        </p:txBody>
      </p:sp>
      <p:pic>
        <p:nvPicPr>
          <p:cNvPr id="6" name="object 4">
            <a:extLst>
              <a:ext uri="{FF2B5EF4-FFF2-40B4-BE49-F238E27FC236}">
                <a16:creationId xmlns:a16="http://schemas.microsoft.com/office/drawing/2014/main" id="{679D2159-8369-F56C-AA67-8A0E421E234D}"/>
              </a:ext>
            </a:extLst>
          </p:cNvPr>
          <p:cNvPicPr/>
          <p:nvPr/>
        </p:nvPicPr>
        <p:blipFill>
          <a:blip r:embed="rId5" cstate="print"/>
          <a:stretch>
            <a:fillRect/>
          </a:stretch>
        </p:blipFill>
        <p:spPr>
          <a:xfrm>
            <a:off x="720000" y="1655063"/>
            <a:ext cx="2534188" cy="3741689"/>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6054-EDC4-6F7C-4784-F079EF351BD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1A2508-EE3D-8AC4-2B69-2A1B432556DA}"/>
              </a:ext>
            </a:extLst>
          </p:cNvPr>
          <p:cNvGraphicFramePr>
            <a:graphicFrameLocks noChangeAspect="1"/>
          </p:cNvGraphicFramePr>
          <p:nvPr>
            <p:custDataLst>
              <p:tags r:id="rId1"/>
            </p:custDataLst>
            <p:extLst>
              <p:ext uri="{D42A27DB-BD31-4B8C-83A1-F6EECF244321}">
                <p14:modId xmlns:p14="http://schemas.microsoft.com/office/powerpoint/2010/main" val="29145555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E7BCC7-9E8A-EE29-8AA3-80C8EFE4E65B}"/>
              </a:ext>
            </a:extLst>
          </p:cNvPr>
          <p:cNvSpPr>
            <a:spLocks noGrp="1"/>
          </p:cNvSpPr>
          <p:nvPr>
            <p:ph type="title"/>
          </p:nvPr>
        </p:nvSpPr>
        <p:spPr/>
        <p:txBody>
          <a:bodyPr vert="horz"/>
          <a:lstStyle/>
          <a:p>
            <a:r>
              <a:rPr lang="de-DE" noProof="0" dirty="0"/>
              <a:t>Nachhaltiges Konsumverhalten am Beispiel Warmwasserverbrauch – Resultate II</a:t>
            </a:r>
          </a:p>
        </p:txBody>
      </p:sp>
      <p:sp>
        <p:nvSpPr>
          <p:cNvPr id="3" name="Text Placeholder 2">
            <a:extLst>
              <a:ext uri="{FF2B5EF4-FFF2-40B4-BE49-F238E27FC236}">
                <a16:creationId xmlns:a16="http://schemas.microsoft.com/office/drawing/2014/main" id="{9F0FA7AE-B93D-EC49-E660-370CCA36C784}"/>
              </a:ext>
            </a:extLst>
          </p:cNvPr>
          <p:cNvSpPr>
            <a:spLocks noGrp="1"/>
          </p:cNvSpPr>
          <p:nvPr>
            <p:ph type="body" sz="quarter" idx="13"/>
          </p:nvPr>
        </p:nvSpPr>
        <p:spPr/>
        <p:txBody>
          <a:bodyPr/>
          <a:lstStyle/>
          <a:p>
            <a:pPr marL="0" indent="0">
              <a:lnSpc>
                <a:spcPct val="100000"/>
              </a:lnSpc>
              <a:buNone/>
            </a:pPr>
            <a:r>
              <a:rPr lang="de-DE" b="1" noProof="0" dirty="0"/>
              <a:t>Nachhaltiges Verhalten mit Korrelationen </a:t>
            </a:r>
            <a:r>
              <a:rPr lang="de-DE" b="1" noProof="0"/>
              <a:t>und Spillover-Effekten (II)</a:t>
            </a:r>
            <a:endParaRPr lang="de-DE" b="1" noProof="0" dirty="0"/>
          </a:p>
          <a:p>
            <a:pPr marL="0" indent="0">
              <a:lnSpc>
                <a:spcPct val="100000"/>
              </a:lnSpc>
              <a:buNone/>
            </a:pPr>
            <a:r>
              <a:rPr lang="de-DE" noProof="0" dirty="0"/>
              <a:t>Ein weiteres Feldexperiment mit einem Wettbewerb mit </a:t>
            </a:r>
            <a:r>
              <a:rPr lang="de-DE" noProof="0" dirty="0">
                <a:solidFill>
                  <a:srgbClr val="83D0F5"/>
                </a:solidFill>
              </a:rPr>
              <a:t>Geldpreis</a:t>
            </a:r>
            <a:r>
              <a:rPr lang="de-DE" noProof="0" dirty="0"/>
              <a:t> zeigte, dass die Teilnehmenden nicht nur </a:t>
            </a:r>
            <a:r>
              <a:rPr lang="de-DE" noProof="0" dirty="0">
                <a:solidFill>
                  <a:srgbClr val="83D0F5"/>
                </a:solidFill>
              </a:rPr>
              <a:t>weniger Strom verbrauchten</a:t>
            </a:r>
            <a:r>
              <a:rPr lang="de-DE" noProof="0" dirty="0"/>
              <a:t>, sondern auch </a:t>
            </a:r>
            <a:r>
              <a:rPr lang="de-DE" noProof="0" dirty="0">
                <a:solidFill>
                  <a:srgbClr val="83D0F5"/>
                </a:solidFill>
              </a:rPr>
              <a:t>weniger Wasser</a:t>
            </a:r>
            <a:r>
              <a:rPr lang="de-DE" noProof="0" dirty="0"/>
              <a:t>. Auch </a:t>
            </a:r>
            <a:r>
              <a:rPr lang="de-DE" noProof="0" dirty="0">
                <a:solidFill>
                  <a:srgbClr val="83D0F5"/>
                </a:solidFill>
              </a:rPr>
              <a:t>nicht-monetäre Anreize </a:t>
            </a:r>
            <a:r>
              <a:rPr lang="de-DE" noProof="0" dirty="0"/>
              <a:t>bewirkten ein </a:t>
            </a:r>
            <a:r>
              <a:rPr lang="de-DE" noProof="0" dirty="0">
                <a:solidFill>
                  <a:srgbClr val="83D0F5"/>
                </a:solidFill>
              </a:rPr>
              <a:t>nachhaltigeres Verhalten</a:t>
            </a:r>
            <a:r>
              <a:rPr lang="de-DE" noProof="0" dirty="0"/>
              <a:t>, dieses war aber im Allgemeinen </a:t>
            </a:r>
            <a:r>
              <a:rPr lang="de-DE" noProof="0" dirty="0">
                <a:solidFill>
                  <a:srgbClr val="83D0F5"/>
                </a:solidFill>
              </a:rPr>
              <a:t>nicht so ausgeprägt</a:t>
            </a:r>
            <a:r>
              <a:rPr lang="de-DE" noProof="0" dirty="0"/>
              <a:t>, dass es mit positiven </a:t>
            </a:r>
            <a:r>
              <a:rPr lang="de-DE" noProof="0" dirty="0" err="1"/>
              <a:t>Spillover</a:t>
            </a:r>
            <a:r>
              <a:rPr lang="de-DE" noProof="0" dirty="0"/>
              <a:t>-Effekten einherging.</a:t>
            </a:r>
          </a:p>
          <a:p>
            <a:pPr marL="0" indent="0">
              <a:lnSpc>
                <a:spcPct val="100000"/>
              </a:lnSpc>
              <a:buNone/>
            </a:pPr>
            <a:r>
              <a:rPr lang="de-DE" noProof="0" dirty="0">
                <a:solidFill>
                  <a:srgbClr val="83D0F5"/>
                </a:solidFill>
              </a:rPr>
              <a:t>Starke Treiber </a:t>
            </a:r>
            <a:r>
              <a:rPr lang="de-DE" noProof="0" dirty="0"/>
              <a:t>für </a:t>
            </a:r>
            <a:r>
              <a:rPr lang="de-DE" noProof="0" dirty="0">
                <a:solidFill>
                  <a:srgbClr val="83D0F5"/>
                </a:solidFill>
              </a:rPr>
              <a:t>positive </a:t>
            </a:r>
            <a:r>
              <a:rPr lang="de-DE" noProof="0" dirty="0" err="1">
                <a:solidFill>
                  <a:srgbClr val="83D0F5"/>
                </a:solidFill>
              </a:rPr>
              <a:t>Spillover</a:t>
            </a:r>
            <a:r>
              <a:rPr lang="de-DE" noProof="0" dirty="0">
                <a:solidFill>
                  <a:srgbClr val="83D0F5"/>
                </a:solidFill>
              </a:rPr>
              <a:t> </a:t>
            </a:r>
            <a:r>
              <a:rPr lang="de-DE" noProof="0" dirty="0"/>
              <a:t>scheinen </a:t>
            </a:r>
            <a:r>
              <a:rPr lang="de-DE" noProof="0" dirty="0">
                <a:solidFill>
                  <a:srgbClr val="83D0F5"/>
                </a:solidFill>
              </a:rPr>
              <a:t>Umweltidentitäten</a:t>
            </a:r>
            <a:r>
              <a:rPr lang="de-DE" noProof="0" dirty="0"/>
              <a:t> </a:t>
            </a:r>
            <a:r>
              <a:rPr lang="de-DE" noProof="0" dirty="0">
                <a:solidFill>
                  <a:srgbClr val="83D0F5"/>
                </a:solidFill>
              </a:rPr>
              <a:t>von</a:t>
            </a:r>
            <a:r>
              <a:rPr lang="de-DE" noProof="0" dirty="0"/>
              <a:t> </a:t>
            </a:r>
            <a:r>
              <a:rPr lang="de-DE" noProof="0" dirty="0">
                <a:solidFill>
                  <a:srgbClr val="83D0F5"/>
                </a:solidFill>
              </a:rPr>
              <a:t>Personen</a:t>
            </a:r>
            <a:r>
              <a:rPr lang="de-DE" noProof="0" dirty="0"/>
              <a:t> sowie die </a:t>
            </a:r>
            <a:r>
              <a:rPr lang="de-DE" noProof="0" dirty="0">
                <a:solidFill>
                  <a:srgbClr val="83D0F5"/>
                </a:solidFill>
              </a:rPr>
              <a:t>Verbundenheit</a:t>
            </a:r>
            <a:r>
              <a:rPr lang="de-DE" noProof="0" dirty="0"/>
              <a:t> mit der </a:t>
            </a:r>
            <a:r>
              <a:rPr lang="de-DE" noProof="0" dirty="0">
                <a:solidFill>
                  <a:srgbClr val="83D0F5"/>
                </a:solidFill>
              </a:rPr>
              <a:t>Umwelt</a:t>
            </a:r>
            <a:r>
              <a:rPr lang="de-DE" noProof="0" dirty="0"/>
              <a:t> zu sein. Hilfreich ist auch, mehrere </a:t>
            </a:r>
            <a:r>
              <a:rPr lang="de-DE" noProof="0" dirty="0">
                <a:solidFill>
                  <a:srgbClr val="83D0F5"/>
                </a:solidFill>
              </a:rPr>
              <a:t>Wahlmöglichkeiten</a:t>
            </a:r>
            <a:r>
              <a:rPr lang="de-DE" noProof="0" dirty="0"/>
              <a:t> mit </a:t>
            </a:r>
            <a:r>
              <a:rPr lang="de-DE" noProof="0" dirty="0">
                <a:solidFill>
                  <a:srgbClr val="83D0F5"/>
                </a:solidFill>
              </a:rPr>
              <a:t>prosozialem</a:t>
            </a:r>
            <a:r>
              <a:rPr lang="de-DE" noProof="0" dirty="0"/>
              <a:t> </a:t>
            </a:r>
            <a:r>
              <a:rPr lang="de-DE" noProof="0" dirty="0">
                <a:solidFill>
                  <a:srgbClr val="83D0F5"/>
                </a:solidFill>
              </a:rPr>
              <a:t>Verhalten</a:t>
            </a:r>
            <a:r>
              <a:rPr lang="de-DE" noProof="0" dirty="0"/>
              <a:t> über eine längere Zeitdauer vorzuschlagen, damit sich die Betroffenen nicht alternativ nur für eines davon entscheiden.</a:t>
            </a:r>
          </a:p>
          <a:p>
            <a:pPr marL="0" indent="0" algn="l">
              <a:lnSpc>
                <a:spcPct val="100000"/>
              </a:lnSpc>
              <a:buNone/>
            </a:pPr>
            <a:r>
              <a:rPr lang="de-DE" noProof="0" dirty="0"/>
              <a:t>Daten aus anfänglichen explorativen Studien sowie aus späteren vertieften Studien weisen darauf hin, dass die Bereiche </a:t>
            </a:r>
            <a:r>
              <a:rPr lang="de-DE" noProof="0" dirty="0">
                <a:solidFill>
                  <a:srgbClr val="83D0F5"/>
                </a:solidFill>
              </a:rPr>
              <a:t>Strom</a:t>
            </a:r>
            <a:r>
              <a:rPr lang="de-DE" noProof="0" dirty="0"/>
              <a:t>, </a:t>
            </a:r>
            <a:r>
              <a:rPr lang="de-DE" noProof="0" dirty="0">
                <a:solidFill>
                  <a:srgbClr val="83D0F5"/>
                </a:solidFill>
              </a:rPr>
              <a:t>Wasser</a:t>
            </a:r>
            <a:r>
              <a:rPr lang="de-DE" noProof="0" dirty="0"/>
              <a:t> und </a:t>
            </a:r>
            <a:r>
              <a:rPr lang="de-DE" noProof="0" dirty="0">
                <a:solidFill>
                  <a:srgbClr val="83D0F5"/>
                </a:solidFill>
              </a:rPr>
              <a:t>Heizen</a:t>
            </a:r>
            <a:r>
              <a:rPr lang="de-DE" noProof="0" dirty="0"/>
              <a:t> eng miteinander </a:t>
            </a:r>
            <a:r>
              <a:rPr lang="de-DE" noProof="0" dirty="0">
                <a:solidFill>
                  <a:srgbClr val="83D0F5"/>
                </a:solidFill>
              </a:rPr>
              <a:t>verbunden</a:t>
            </a:r>
            <a:r>
              <a:rPr lang="de-DE" noProof="0" dirty="0"/>
              <a:t> sind und die </a:t>
            </a:r>
            <a:r>
              <a:rPr lang="de-DE" noProof="0" dirty="0">
                <a:solidFill>
                  <a:srgbClr val="83D0F5"/>
                </a:solidFill>
              </a:rPr>
              <a:t>Wahrscheinlichkeit</a:t>
            </a:r>
            <a:r>
              <a:rPr lang="de-DE" noProof="0" dirty="0"/>
              <a:t> für </a:t>
            </a:r>
            <a:r>
              <a:rPr lang="de-DE" noProof="0" dirty="0" err="1">
                <a:solidFill>
                  <a:srgbClr val="83D0F5"/>
                </a:solidFill>
              </a:rPr>
              <a:t>Spillover</a:t>
            </a:r>
            <a:r>
              <a:rPr lang="de-DE" noProof="0" dirty="0">
                <a:solidFill>
                  <a:srgbClr val="83D0F5"/>
                </a:solidFill>
              </a:rPr>
              <a:t>-Effekte</a:t>
            </a:r>
            <a:r>
              <a:rPr lang="de-DE" noProof="0" dirty="0"/>
              <a:t> </a:t>
            </a:r>
            <a:r>
              <a:rPr lang="de-DE" noProof="0" dirty="0" err="1">
                <a:solidFill>
                  <a:srgbClr val="83D0F5"/>
                </a:solidFill>
              </a:rPr>
              <a:t>gross</a:t>
            </a:r>
            <a:r>
              <a:rPr lang="de-DE" noProof="0" dirty="0"/>
              <a:t> ist. Hingegen scheint das </a:t>
            </a:r>
            <a:r>
              <a:rPr lang="de-DE" noProof="0" dirty="0">
                <a:solidFill>
                  <a:srgbClr val="83D0F5"/>
                </a:solidFill>
              </a:rPr>
              <a:t>Mobilitätsverhalten</a:t>
            </a:r>
            <a:r>
              <a:rPr lang="de-DE" noProof="0" dirty="0"/>
              <a:t> </a:t>
            </a:r>
            <a:r>
              <a:rPr lang="de-DE" noProof="0" dirty="0">
                <a:solidFill>
                  <a:srgbClr val="83D0F5"/>
                </a:solidFill>
              </a:rPr>
              <a:t>keinen</a:t>
            </a:r>
            <a:r>
              <a:rPr lang="de-DE" noProof="0" dirty="0"/>
              <a:t> </a:t>
            </a:r>
            <a:r>
              <a:rPr lang="de-DE" noProof="0" dirty="0">
                <a:solidFill>
                  <a:srgbClr val="83D0F5"/>
                </a:solidFill>
              </a:rPr>
              <a:t>Zusammenhang</a:t>
            </a:r>
            <a:r>
              <a:rPr lang="de-DE" noProof="0" dirty="0"/>
              <a:t> mit anderen </a:t>
            </a:r>
            <a:r>
              <a:rPr lang="de-DE" noProof="0" dirty="0">
                <a:solidFill>
                  <a:srgbClr val="83D0F5"/>
                </a:solidFill>
              </a:rPr>
              <a:t>umweltbezogenen</a:t>
            </a:r>
            <a:r>
              <a:rPr lang="de-DE" noProof="0" dirty="0"/>
              <a:t> </a:t>
            </a:r>
            <a:r>
              <a:rPr lang="de-DE" noProof="0" dirty="0">
                <a:solidFill>
                  <a:srgbClr val="83D0F5"/>
                </a:solidFill>
              </a:rPr>
              <a:t>Verhaltensweisen</a:t>
            </a:r>
            <a:r>
              <a:rPr lang="de-DE" noProof="0" dirty="0"/>
              <a:t> aufzuweisen.</a:t>
            </a:r>
          </a:p>
          <a:p>
            <a:endParaRPr lang="de-DE" noProof="0" dirty="0"/>
          </a:p>
        </p:txBody>
      </p:sp>
      <p:sp>
        <p:nvSpPr>
          <p:cNvPr id="4" name="Slide Number Placeholder 3">
            <a:extLst>
              <a:ext uri="{FF2B5EF4-FFF2-40B4-BE49-F238E27FC236}">
                <a16:creationId xmlns:a16="http://schemas.microsoft.com/office/drawing/2014/main" id="{1EDAE3FE-F99B-FB80-8601-B552FC8C5FF8}"/>
              </a:ext>
            </a:extLst>
          </p:cNvPr>
          <p:cNvSpPr>
            <a:spLocks noGrp="1"/>
          </p:cNvSpPr>
          <p:nvPr>
            <p:ph type="sldNum" sz="quarter" idx="14"/>
          </p:nvPr>
        </p:nvSpPr>
        <p:spPr/>
        <p:txBody>
          <a:bodyPr/>
          <a:lstStyle/>
          <a:p>
            <a:fld id="{476BE59D-4918-439E-9CBF-5840B2847889}" type="slidenum">
              <a:rPr lang="de-DE" noProof="0" smtClean="0"/>
              <a:pPr/>
              <a:t>20</a:t>
            </a:fld>
            <a:endParaRPr lang="de-DE" noProof="0" dirty="0"/>
          </a:p>
        </p:txBody>
      </p:sp>
      <p:sp>
        <p:nvSpPr>
          <p:cNvPr id="5" name="Footer Placeholder 4">
            <a:extLst>
              <a:ext uri="{FF2B5EF4-FFF2-40B4-BE49-F238E27FC236}">
                <a16:creationId xmlns:a16="http://schemas.microsoft.com/office/drawing/2014/main" id="{56C02161-EDBA-4C0C-67F6-0815B4929B51}"/>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63915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EDE47F7-6258-23E9-2E3B-92FC9E8887CD}"/>
              </a:ext>
            </a:extLst>
          </p:cNvPr>
          <p:cNvGraphicFramePr>
            <a:graphicFrameLocks noChangeAspect="1"/>
          </p:cNvGraphicFramePr>
          <p:nvPr>
            <p:custDataLst>
              <p:tags r:id="rId1"/>
            </p:custDataLst>
            <p:extLst>
              <p:ext uri="{D42A27DB-BD31-4B8C-83A1-F6EECF244321}">
                <p14:modId xmlns:p14="http://schemas.microsoft.com/office/powerpoint/2010/main" val="9943661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2F02A6-F24B-8A0D-6C7C-9FD0EDB5BAA3}"/>
              </a:ext>
            </a:extLst>
          </p:cNvPr>
          <p:cNvSpPr>
            <a:spLocks noGrp="1"/>
          </p:cNvSpPr>
          <p:nvPr>
            <p:ph type="title"/>
          </p:nvPr>
        </p:nvSpPr>
        <p:spPr>
          <a:xfrm>
            <a:off x="479425" y="476250"/>
            <a:ext cx="11233150" cy="1044575"/>
          </a:xfrm>
        </p:spPr>
        <p:txBody>
          <a:bodyPr vert="horz" anchor="t">
            <a:normAutofit/>
          </a:bodyPr>
          <a:lstStyle/>
          <a:p>
            <a:r>
              <a:rPr lang="de-DE" noProof="0" dirty="0"/>
              <a:t>Rebound Effekte der Sharing Economy</a:t>
            </a:r>
          </a:p>
        </p:txBody>
      </p:sp>
      <p:sp>
        <p:nvSpPr>
          <p:cNvPr id="3" name="Text Placeholder 2">
            <a:extLst>
              <a:ext uri="{FF2B5EF4-FFF2-40B4-BE49-F238E27FC236}">
                <a16:creationId xmlns:a16="http://schemas.microsoft.com/office/drawing/2014/main" id="{0989BA4C-29DD-4205-C0AF-25F0F29A8EBC}"/>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sz="1600" noProof="0" dirty="0"/>
              <a:t>«Die Sharing Economy ist zwar kein neues Konzept, aber eine der vielversprechendsten Entwicklungen, um den </a:t>
            </a:r>
            <a:r>
              <a:rPr lang="de-DE" sz="1600" b="1" noProof="0" dirty="0"/>
              <a:t>Verbrauch</a:t>
            </a:r>
            <a:r>
              <a:rPr lang="de-DE" sz="1600" noProof="0" dirty="0"/>
              <a:t> unserer </a:t>
            </a:r>
            <a:r>
              <a:rPr lang="de-DE" sz="1600" b="1" noProof="0" dirty="0"/>
              <a:t>endlichen</a:t>
            </a:r>
            <a:r>
              <a:rPr lang="de-DE" sz="1600" noProof="0" dirty="0"/>
              <a:t> </a:t>
            </a:r>
            <a:r>
              <a:rPr lang="de-DE" sz="1600" b="1" noProof="0" dirty="0"/>
              <a:t>Ressourcen</a:t>
            </a:r>
            <a:r>
              <a:rPr lang="de-DE" sz="1600" noProof="0" dirty="0"/>
              <a:t> zu </a:t>
            </a:r>
            <a:r>
              <a:rPr lang="de-DE" sz="1600" b="1" noProof="0" dirty="0"/>
              <a:t>verringern</a:t>
            </a:r>
            <a:r>
              <a:rPr lang="de-DE" sz="1600" noProof="0" dirty="0"/>
              <a:t>. Und doch teilt nur eine begrenzte Anzahl von Menschen aktiv. Dieses Projekt liefert </a:t>
            </a:r>
            <a:r>
              <a:rPr lang="de-DE" sz="1600" b="1" noProof="0" dirty="0"/>
              <a:t>Einblicke</a:t>
            </a:r>
            <a:r>
              <a:rPr lang="de-DE" sz="1600" noProof="0" dirty="0"/>
              <a:t> in die </a:t>
            </a:r>
            <a:r>
              <a:rPr lang="de-DE" sz="1600" b="1" noProof="0" dirty="0"/>
              <a:t>Treiber</a:t>
            </a:r>
            <a:r>
              <a:rPr lang="de-DE" sz="1600" noProof="0" dirty="0"/>
              <a:t> und </a:t>
            </a:r>
            <a:r>
              <a:rPr lang="de-DE" sz="1600" b="1" noProof="0" dirty="0"/>
              <a:t>Hindernisse</a:t>
            </a:r>
            <a:r>
              <a:rPr lang="de-DE" sz="1600" noProof="0" dirty="0"/>
              <a:t> des </a:t>
            </a:r>
            <a:r>
              <a:rPr lang="de-DE" sz="1600" b="1" noProof="0" dirty="0"/>
              <a:t>Sharing-Verhaltens</a:t>
            </a:r>
            <a:r>
              <a:rPr lang="de-DE" sz="1600" noProof="0" dirty="0"/>
              <a:t> und beantwortet die Frage, inwieweit die </a:t>
            </a:r>
            <a:r>
              <a:rPr lang="de-DE" sz="1600" b="1" noProof="0" dirty="0"/>
              <a:t>Rebound-Effekte</a:t>
            </a:r>
            <a:r>
              <a:rPr lang="de-DE" sz="1600" noProof="0" dirty="0"/>
              <a:t> die </a:t>
            </a:r>
            <a:r>
              <a:rPr lang="de-DE" sz="1600" b="1" noProof="0" dirty="0"/>
              <a:t>positiven</a:t>
            </a:r>
            <a:r>
              <a:rPr lang="de-DE" sz="1600" noProof="0" dirty="0"/>
              <a:t> </a:t>
            </a:r>
            <a:r>
              <a:rPr lang="de-DE" sz="1600" b="1" noProof="0" dirty="0"/>
              <a:t>Umweltauswirkungen</a:t>
            </a:r>
            <a:r>
              <a:rPr lang="de-DE" sz="1600" noProof="0" dirty="0"/>
              <a:t> des </a:t>
            </a:r>
            <a:r>
              <a:rPr lang="de-DE" sz="1600" b="1" noProof="0" dirty="0"/>
              <a:t>Teilens</a:t>
            </a:r>
            <a:r>
              <a:rPr lang="de-DE" sz="1600" noProof="0" dirty="0"/>
              <a:t> </a:t>
            </a:r>
            <a:r>
              <a:rPr lang="de-DE" sz="1600" b="1" noProof="0" dirty="0"/>
              <a:t>begrenzen</a:t>
            </a:r>
            <a:r>
              <a:rPr lang="de-DE" sz="1600" noProof="0" dirty="0"/>
              <a:t>.»</a:t>
            </a:r>
          </a:p>
          <a:p>
            <a:pPr marL="0" indent="0" algn="r">
              <a:spcAft>
                <a:spcPts val="600"/>
              </a:spcAft>
              <a:buNone/>
            </a:pPr>
            <a:r>
              <a:rPr lang="de-DE" sz="1600" noProof="0" dirty="0"/>
              <a:t>Prof. Dr. Claudia R. Binder, Projektverantwortliche Rebound Effekte der Sharing Economy</a:t>
            </a:r>
          </a:p>
          <a:p>
            <a:pPr marL="0" indent="0">
              <a:spcAft>
                <a:spcPts val="600"/>
              </a:spcAft>
              <a:buNone/>
            </a:pPr>
            <a:endParaRPr lang="de-DE" sz="1600" noProof="0" dirty="0"/>
          </a:p>
          <a:p>
            <a:pPr>
              <a:spcAft>
                <a:spcPts val="600"/>
              </a:spcAft>
            </a:pPr>
            <a:endParaRPr lang="de-DE" sz="1600" noProof="0" dirty="0"/>
          </a:p>
        </p:txBody>
      </p:sp>
      <p:sp>
        <p:nvSpPr>
          <p:cNvPr id="4" name="Slide Number Placeholder 3">
            <a:extLst>
              <a:ext uri="{FF2B5EF4-FFF2-40B4-BE49-F238E27FC236}">
                <a16:creationId xmlns:a16="http://schemas.microsoft.com/office/drawing/2014/main" id="{D4DABE27-2D75-560E-DDA6-BDD85F7972B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21</a:t>
            </a:fld>
            <a:endParaRPr lang="de-DE" noProof="0" dirty="0"/>
          </a:p>
        </p:txBody>
      </p:sp>
      <p:sp>
        <p:nvSpPr>
          <p:cNvPr id="5" name="Footer Placeholder 4">
            <a:extLst>
              <a:ext uri="{FF2B5EF4-FFF2-40B4-BE49-F238E27FC236}">
                <a16:creationId xmlns:a16="http://schemas.microsoft.com/office/drawing/2014/main" id="{363C9593-D1A5-5081-0A8A-291704CDE377}"/>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Nachhaltige Wirtschaft</a:t>
            </a:r>
          </a:p>
        </p:txBody>
      </p:sp>
      <p:pic>
        <p:nvPicPr>
          <p:cNvPr id="7" name="Picture 6" descr="A person standing next to a scooter&#10;&#10;AI-generated content may be incorrect.">
            <a:extLst>
              <a:ext uri="{FF2B5EF4-FFF2-40B4-BE49-F238E27FC236}">
                <a16:creationId xmlns:a16="http://schemas.microsoft.com/office/drawing/2014/main" id="{6CB95326-DEA4-3392-F221-0A6BA1668657}"/>
              </a:ext>
            </a:extLst>
          </p:cNvPr>
          <p:cNvPicPr>
            <a:picLocks noChangeAspect="1"/>
          </p:cNvPicPr>
          <p:nvPr/>
        </p:nvPicPr>
        <p:blipFill>
          <a:blip r:embed="rId5">
            <a:extLst>
              <a:ext uri="{28A0092B-C50C-407E-A947-70E740481C1C}">
                <a14:useLocalDpi xmlns:a14="http://schemas.microsoft.com/office/drawing/2010/main" val="0"/>
              </a:ext>
            </a:extLst>
          </a:blip>
          <a:srcRect l="2078" r="4764"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444096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BB24A4-BDB3-9527-02DA-EFFF06C86F33}"/>
              </a:ext>
            </a:extLst>
          </p:cNvPr>
          <p:cNvGraphicFramePr>
            <a:graphicFrameLocks noChangeAspect="1"/>
          </p:cNvGraphicFramePr>
          <p:nvPr>
            <p:custDataLst>
              <p:tags r:id="rId1"/>
            </p:custDataLst>
            <p:extLst>
              <p:ext uri="{D42A27DB-BD31-4B8C-83A1-F6EECF244321}">
                <p14:modId xmlns:p14="http://schemas.microsoft.com/office/powerpoint/2010/main" val="9678778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1A4595-7099-27DE-B83F-7CCE2D6F538A}"/>
              </a:ext>
            </a:extLst>
          </p:cNvPr>
          <p:cNvSpPr>
            <a:spLocks noGrp="1"/>
          </p:cNvSpPr>
          <p:nvPr>
            <p:ph type="title"/>
          </p:nvPr>
        </p:nvSpPr>
        <p:spPr/>
        <p:txBody>
          <a:bodyPr vert="horz"/>
          <a:lstStyle/>
          <a:p>
            <a:r>
              <a:rPr lang="de-DE" noProof="0" dirty="0"/>
              <a:t>Rebound Effekte der Sharing Economy - Aufgaben</a:t>
            </a:r>
          </a:p>
        </p:txBody>
      </p:sp>
      <p:sp>
        <p:nvSpPr>
          <p:cNvPr id="3" name="Text Placeholder 2">
            <a:extLst>
              <a:ext uri="{FF2B5EF4-FFF2-40B4-BE49-F238E27FC236}">
                <a16:creationId xmlns:a16="http://schemas.microsoft.com/office/drawing/2014/main" id="{BEBA994A-6201-32B5-BD69-F10C3057ED40}"/>
              </a:ext>
            </a:extLst>
          </p:cNvPr>
          <p:cNvSpPr>
            <a:spLocks noGrp="1"/>
          </p:cNvSpPr>
          <p:nvPr>
            <p:ph type="body" sz="quarter" idx="13"/>
          </p:nvPr>
        </p:nvSpPr>
        <p:spPr/>
        <p:txBody>
          <a:bodyPr/>
          <a:lstStyle/>
          <a:p>
            <a:pPr marL="342900" indent="-342900">
              <a:buFont typeface="+mj-lt"/>
              <a:buAutoNum type="arabicPeriod"/>
            </a:pPr>
            <a:r>
              <a:rPr lang="de-DE" sz="1800" noProof="0" dirty="0"/>
              <a:t>Welche Gründe nennen Menschen </a:t>
            </a:r>
            <a:r>
              <a:rPr lang="de-DE" sz="1800" b="1" noProof="0" dirty="0"/>
              <a:t>für</a:t>
            </a:r>
            <a:r>
              <a:rPr lang="de-DE" sz="1800" noProof="0" dirty="0"/>
              <a:t> Peer-to-Peer-Sharing?</a:t>
            </a:r>
          </a:p>
          <a:p>
            <a:pPr marL="342900" indent="-342900">
              <a:buFont typeface="+mj-lt"/>
              <a:buAutoNum type="arabicPeriod"/>
            </a:pPr>
            <a:r>
              <a:rPr lang="de-DE" sz="1800" noProof="0" dirty="0"/>
              <a:t>Welche Gründe nennen Menschen </a:t>
            </a:r>
            <a:r>
              <a:rPr lang="de-DE" sz="1800" b="1" noProof="0" dirty="0"/>
              <a:t>gegen</a:t>
            </a:r>
            <a:r>
              <a:rPr lang="de-DE" sz="1800" noProof="0" dirty="0"/>
              <a:t> Peer-to-Peer-Sharing?</a:t>
            </a:r>
          </a:p>
          <a:p>
            <a:pPr marL="342900" indent="-342900">
              <a:buFont typeface="+mj-lt"/>
              <a:buAutoNum type="arabicPeriod"/>
            </a:pPr>
            <a:r>
              <a:rPr lang="de-DE" sz="1800" noProof="0" dirty="0"/>
              <a:t>Was ist ein Rebound-Effekt und was bedeutet </a:t>
            </a:r>
            <a:r>
              <a:rPr lang="de-DE" sz="1800" b="1" noProof="0" dirty="0"/>
              <a:t>«Moralische Lizenzierung»</a:t>
            </a:r>
            <a:r>
              <a:rPr lang="de-DE" sz="1800" noProof="0" dirty="0"/>
              <a:t>?</a:t>
            </a:r>
          </a:p>
          <a:p>
            <a:pPr marL="342900" indent="-342900">
              <a:buFont typeface="+mj-lt"/>
              <a:buAutoNum type="arabicPeriod"/>
            </a:pPr>
            <a:r>
              <a:rPr lang="de-DE" sz="1800" noProof="0" dirty="0"/>
              <a:t>Mit welchen </a:t>
            </a:r>
            <a:r>
              <a:rPr lang="de-DE" sz="1800" noProof="0" dirty="0" err="1"/>
              <a:t>Massnahmen</a:t>
            </a:r>
            <a:r>
              <a:rPr lang="de-DE" sz="1800" noProof="0" dirty="0"/>
              <a:t> können diese </a:t>
            </a:r>
            <a:r>
              <a:rPr lang="de-DE" sz="1800" b="1" noProof="0" dirty="0"/>
              <a:t>verhindert</a:t>
            </a:r>
            <a:r>
              <a:rPr lang="de-DE" sz="1800" noProof="0" dirty="0"/>
              <a:t> werden?</a:t>
            </a:r>
          </a:p>
          <a:p>
            <a:endParaRPr lang="de-DE" sz="1800" noProof="0" dirty="0"/>
          </a:p>
          <a:p>
            <a:pPr marL="0" indent="0">
              <a:buNone/>
            </a:pPr>
            <a:r>
              <a:rPr lang="de-DE" sz="1800" b="1" noProof="0" dirty="0"/>
              <a:t>Wissensquelle</a:t>
            </a:r>
          </a:p>
          <a:p>
            <a:pPr marL="0" indent="0">
              <a:buNone/>
            </a:pPr>
            <a:r>
              <a:rPr lang="de-DE" noProof="0" dirty="0">
                <a:hlinkClick r:id="rId5"/>
              </a:rPr>
              <a:t>Rebound Effekte der Sharing Economy</a:t>
            </a:r>
            <a:r>
              <a:rPr lang="de-DE" noProof="0" dirty="0"/>
              <a:t> (Website NFP 73)</a:t>
            </a:r>
          </a:p>
          <a:p>
            <a:endParaRPr lang="de-DE" noProof="0" dirty="0"/>
          </a:p>
        </p:txBody>
      </p:sp>
      <p:sp>
        <p:nvSpPr>
          <p:cNvPr id="4" name="Slide Number Placeholder 3">
            <a:extLst>
              <a:ext uri="{FF2B5EF4-FFF2-40B4-BE49-F238E27FC236}">
                <a16:creationId xmlns:a16="http://schemas.microsoft.com/office/drawing/2014/main" id="{8661126A-9216-77D1-6C74-50790C6431FB}"/>
              </a:ext>
            </a:extLst>
          </p:cNvPr>
          <p:cNvSpPr>
            <a:spLocks noGrp="1"/>
          </p:cNvSpPr>
          <p:nvPr>
            <p:ph type="sldNum" sz="quarter" idx="14"/>
          </p:nvPr>
        </p:nvSpPr>
        <p:spPr/>
        <p:txBody>
          <a:bodyPr/>
          <a:lstStyle/>
          <a:p>
            <a:fld id="{476BE59D-4918-439E-9CBF-5840B2847889}" type="slidenum">
              <a:rPr lang="de-DE" noProof="0" smtClean="0"/>
              <a:pPr/>
              <a:t>22</a:t>
            </a:fld>
            <a:endParaRPr lang="de-DE" noProof="0" dirty="0"/>
          </a:p>
        </p:txBody>
      </p:sp>
      <p:sp>
        <p:nvSpPr>
          <p:cNvPr id="5" name="Footer Placeholder 4">
            <a:extLst>
              <a:ext uri="{FF2B5EF4-FFF2-40B4-BE49-F238E27FC236}">
                <a16:creationId xmlns:a16="http://schemas.microsoft.com/office/drawing/2014/main" id="{929004A5-64C5-97CD-7F60-AE51CA269A06}"/>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410937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C434-947E-608C-242B-2AD315E8D9B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2B2F9EE-3068-FC9C-6419-0514628BCE25}"/>
              </a:ext>
            </a:extLst>
          </p:cNvPr>
          <p:cNvGraphicFramePr>
            <a:graphicFrameLocks noChangeAspect="1"/>
          </p:cNvGraphicFramePr>
          <p:nvPr>
            <p:custDataLst>
              <p:tags r:id="rId1"/>
            </p:custDataLst>
            <p:extLst>
              <p:ext uri="{D42A27DB-BD31-4B8C-83A1-F6EECF244321}">
                <p14:modId xmlns:p14="http://schemas.microsoft.com/office/powerpoint/2010/main" val="15869735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1DD41026-363D-F1A5-5C61-8F65FB46A4E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D406D1D-595B-5921-ACA4-70EF11777841}"/>
              </a:ext>
            </a:extLst>
          </p:cNvPr>
          <p:cNvSpPr>
            <a:spLocks noGrp="1"/>
          </p:cNvSpPr>
          <p:nvPr>
            <p:ph type="title"/>
          </p:nvPr>
        </p:nvSpPr>
        <p:spPr/>
        <p:txBody>
          <a:bodyPr vert="horz"/>
          <a:lstStyle/>
          <a:p>
            <a:r>
              <a:rPr lang="de-DE" noProof="0" dirty="0"/>
              <a:t>Rebound Effekte der Sharing Economy – </a:t>
            </a:r>
            <a:br>
              <a:rPr lang="de-DE" noProof="0" dirty="0"/>
            </a:br>
            <a:r>
              <a:rPr lang="de-DE" noProof="0" dirty="0"/>
              <a:t>Hintergrund und Ziel</a:t>
            </a:r>
          </a:p>
        </p:txBody>
      </p:sp>
      <p:sp>
        <p:nvSpPr>
          <p:cNvPr id="4" name="Slide Number Placeholder 3">
            <a:extLst>
              <a:ext uri="{FF2B5EF4-FFF2-40B4-BE49-F238E27FC236}">
                <a16:creationId xmlns:a16="http://schemas.microsoft.com/office/drawing/2014/main" id="{C8AB9819-DBCE-ED72-DA25-CFE36A162E95}"/>
              </a:ext>
            </a:extLst>
          </p:cNvPr>
          <p:cNvSpPr>
            <a:spLocks noGrp="1"/>
          </p:cNvSpPr>
          <p:nvPr>
            <p:ph type="sldNum" sz="quarter" idx="14"/>
          </p:nvPr>
        </p:nvSpPr>
        <p:spPr/>
        <p:txBody>
          <a:bodyPr/>
          <a:lstStyle/>
          <a:p>
            <a:fld id="{476BE59D-4918-439E-9CBF-5840B2847889}" type="slidenum">
              <a:rPr lang="de-DE" noProof="0" smtClean="0"/>
              <a:pPr/>
              <a:t>23</a:t>
            </a:fld>
            <a:endParaRPr lang="de-DE" noProof="0" dirty="0"/>
          </a:p>
        </p:txBody>
      </p:sp>
      <p:sp>
        <p:nvSpPr>
          <p:cNvPr id="6" name="Textplatzhalter 5">
            <a:extLst>
              <a:ext uri="{FF2B5EF4-FFF2-40B4-BE49-F238E27FC236}">
                <a16:creationId xmlns:a16="http://schemas.microsoft.com/office/drawing/2014/main" id="{E34B775A-C7E6-31DA-6D99-F83B2D1711F8}"/>
              </a:ext>
            </a:extLst>
          </p:cNvPr>
          <p:cNvSpPr>
            <a:spLocks noGrp="1"/>
          </p:cNvSpPr>
          <p:nvPr>
            <p:ph type="body" sz="quarter" idx="13"/>
          </p:nvPr>
        </p:nvSpPr>
        <p:spPr>
          <a:xfrm>
            <a:off x="479426" y="2565400"/>
            <a:ext cx="7345360" cy="3455988"/>
          </a:xfrm>
        </p:spPr>
        <p:txBody>
          <a:bodyPr lIns="36000"/>
          <a:lstStyle/>
          <a:p>
            <a:pPr marL="0" indent="0">
              <a:buNone/>
            </a:pPr>
            <a:r>
              <a:rPr lang="de-DE" sz="1600" noProof="0" dirty="0"/>
              <a:t>Peer-to-Peer-Sharing (P2P) beschreibt das </a:t>
            </a:r>
            <a:r>
              <a:rPr lang="de-DE" sz="1600" b="1" noProof="0" dirty="0"/>
              <a:t>Ausleihen</a:t>
            </a:r>
            <a:r>
              <a:rPr lang="de-DE" sz="1600" noProof="0" dirty="0"/>
              <a:t> und </a:t>
            </a:r>
            <a:r>
              <a:rPr lang="de-DE" sz="1600" b="1" noProof="0" dirty="0"/>
              <a:t>Verleihen</a:t>
            </a:r>
            <a:r>
              <a:rPr lang="de-DE" sz="1600" noProof="0" dirty="0"/>
              <a:t> von </a:t>
            </a:r>
            <a:r>
              <a:rPr lang="de-DE" sz="1600" b="1" noProof="0" dirty="0"/>
              <a:t>Gegenständen</a:t>
            </a:r>
            <a:r>
              <a:rPr lang="de-DE" sz="1600" noProof="0" dirty="0"/>
              <a:t> zwischen </a:t>
            </a:r>
            <a:r>
              <a:rPr lang="de-DE" sz="1600" b="1" noProof="0" dirty="0"/>
              <a:t>Einzelpersonen</a:t>
            </a:r>
            <a:r>
              <a:rPr lang="de-DE" sz="1600" noProof="0" dirty="0"/>
              <a:t>. In diesem Projekt wurden die Treiber, Hindernisse und Auswirkungen von </a:t>
            </a:r>
            <a:r>
              <a:rPr lang="de-DE" sz="1600" b="1" noProof="0" dirty="0"/>
              <a:t>Sharing-Aktivitäten</a:t>
            </a:r>
            <a:r>
              <a:rPr lang="de-DE" sz="1600" noProof="0" dirty="0"/>
              <a:t> untersucht, wobei der Schwerpunkt auf P2P-Sharing-Plattformen lag. Als übergeordnetes Ziel sollten </a:t>
            </a:r>
            <a:r>
              <a:rPr lang="de-DE" sz="1600" noProof="0" dirty="0" err="1"/>
              <a:t>Massnahmen</a:t>
            </a:r>
            <a:r>
              <a:rPr lang="de-DE" sz="1600" noProof="0" dirty="0"/>
              <a:t> definiert werden, die </a:t>
            </a:r>
            <a:r>
              <a:rPr lang="de-DE" sz="1600" b="1" noProof="0" dirty="0"/>
              <a:t>Sharing-Plattformen</a:t>
            </a:r>
            <a:r>
              <a:rPr lang="de-DE" sz="1600" noProof="0" dirty="0"/>
              <a:t> dabei unterstützen, ihre positiven Auswirkungen auf die Umwelt zu verstärken, indem sie das </a:t>
            </a:r>
            <a:r>
              <a:rPr lang="de-DE" sz="1600" b="1" noProof="0" dirty="0"/>
              <a:t>Sharing-Verhalten</a:t>
            </a:r>
            <a:r>
              <a:rPr lang="de-DE" sz="1600" noProof="0" dirty="0"/>
              <a:t> </a:t>
            </a:r>
            <a:r>
              <a:rPr lang="de-DE" sz="1600" b="1" noProof="0" dirty="0"/>
              <a:t>erhöhen</a:t>
            </a:r>
            <a:r>
              <a:rPr lang="de-DE" sz="1600" noProof="0" dirty="0"/>
              <a:t> und potenziell </a:t>
            </a:r>
            <a:r>
              <a:rPr lang="de-DE" sz="1600" b="1" noProof="0" dirty="0"/>
              <a:t>negative</a:t>
            </a:r>
            <a:r>
              <a:rPr lang="de-DE" sz="1600" noProof="0" dirty="0"/>
              <a:t> </a:t>
            </a:r>
            <a:r>
              <a:rPr lang="de-DE" sz="1600" b="1" noProof="0" dirty="0"/>
              <a:t>Rebound-Effekte</a:t>
            </a:r>
            <a:r>
              <a:rPr lang="de-DE" sz="1600" noProof="0" dirty="0"/>
              <a:t> </a:t>
            </a:r>
            <a:r>
              <a:rPr lang="de-DE" sz="1600" b="1" noProof="0" dirty="0"/>
              <a:t>verringern</a:t>
            </a:r>
            <a:r>
              <a:rPr lang="de-DE" sz="1600" noProof="0" dirty="0"/>
              <a:t>, die durch Personen verursacht werden, die aufgrund ihrer Sharing-Aktivitäten über zusätzliche Kaufkraft verfügen.</a:t>
            </a:r>
          </a:p>
          <a:p>
            <a:endParaRPr lang="de-DE" sz="1600" noProof="0" dirty="0"/>
          </a:p>
        </p:txBody>
      </p:sp>
      <p:sp>
        <p:nvSpPr>
          <p:cNvPr id="3" name="Text Placeholder 2">
            <a:extLst>
              <a:ext uri="{FF2B5EF4-FFF2-40B4-BE49-F238E27FC236}">
                <a16:creationId xmlns:a16="http://schemas.microsoft.com/office/drawing/2014/main" id="{58755123-68BC-0DB1-4762-F468C96A36FB}"/>
              </a:ext>
            </a:extLst>
          </p:cNvPr>
          <p:cNvSpPr>
            <a:spLocks noGrp="1"/>
          </p:cNvSpPr>
          <p:nvPr>
            <p:ph type="body" sz="quarter" idx="12"/>
          </p:nvPr>
        </p:nvSpPr>
        <p:spPr>
          <a:xfrm>
            <a:off x="479424" y="1963271"/>
            <a:ext cx="7345362" cy="432267"/>
          </a:xfrm>
        </p:spPr>
        <p:txBody>
          <a:bodyPr/>
          <a:lstStyle/>
          <a:p>
            <a:pPr marL="0" indent="0">
              <a:buNone/>
            </a:pPr>
            <a:r>
              <a:rPr lang="de-DE" sz="2400" noProof="0" dirty="0"/>
              <a:t>Hintergrund</a:t>
            </a:r>
          </a:p>
        </p:txBody>
      </p:sp>
      <p:sp>
        <p:nvSpPr>
          <p:cNvPr id="5" name="Footer Placeholder 4">
            <a:extLst>
              <a:ext uri="{FF2B5EF4-FFF2-40B4-BE49-F238E27FC236}">
                <a16:creationId xmlns:a16="http://schemas.microsoft.com/office/drawing/2014/main" id="{06F74030-2B4C-CEAD-11E7-37D5EB149589}"/>
              </a:ext>
            </a:extLst>
          </p:cNvPr>
          <p:cNvSpPr>
            <a:spLocks noGrp="1"/>
          </p:cNvSpPr>
          <p:nvPr>
            <p:ph type="ftr" sz="quarter" idx="17"/>
          </p:nvPr>
        </p:nvSpPr>
        <p:spPr/>
        <p:txBody>
          <a:bodyPr/>
          <a:lstStyle/>
          <a:p>
            <a:r>
              <a:rPr lang="de-DE" noProof="0" dirty="0"/>
              <a:t>NFP 73 – Nachhaltige Wirtschaft</a:t>
            </a:r>
          </a:p>
        </p:txBody>
      </p:sp>
      <p:sp>
        <p:nvSpPr>
          <p:cNvPr id="12" name="Text Placeholder 2">
            <a:extLst>
              <a:ext uri="{FF2B5EF4-FFF2-40B4-BE49-F238E27FC236}">
                <a16:creationId xmlns:a16="http://schemas.microsoft.com/office/drawing/2014/main" id="{5FF0CD4E-507A-94BB-00E7-75E0122A3754}"/>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a:t>Ziel</a:t>
            </a:r>
          </a:p>
        </p:txBody>
      </p:sp>
      <p:sp>
        <p:nvSpPr>
          <p:cNvPr id="13" name="Textplatzhalter 5">
            <a:extLst>
              <a:ext uri="{FF2B5EF4-FFF2-40B4-BE49-F238E27FC236}">
                <a16:creationId xmlns:a16="http://schemas.microsoft.com/office/drawing/2014/main" id="{52336EB6-0E74-C148-EA97-E295006FC038}"/>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4B29C514-5416-A7E6-5B60-43F519FC158D}"/>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noProof="0" dirty="0"/>
              <a:t>Das Forschungsprojekt sollte in erster Linie erforschen:</a:t>
            </a:r>
          </a:p>
          <a:p>
            <a:pPr marL="400050" indent="-400050">
              <a:buAutoNum type="romanLcParenBoth"/>
            </a:pPr>
            <a:r>
              <a:rPr lang="de-DE" sz="1600" noProof="0" dirty="0"/>
              <a:t>warum sich </a:t>
            </a:r>
            <a:r>
              <a:rPr lang="de-DE" sz="1600" b="1" noProof="0" dirty="0" err="1"/>
              <a:t>Verbraucher</a:t>
            </a:r>
            <a:r>
              <a:rPr lang="de-DE" sz="1600" noProof="0" dirty="0" err="1"/>
              <a:t>:</a:t>
            </a:r>
            <a:r>
              <a:rPr lang="de-DE" sz="1600" b="1" noProof="0" dirty="0" err="1"/>
              <a:t>innen</a:t>
            </a:r>
            <a:r>
              <a:rPr lang="de-DE" sz="1600" noProof="0" dirty="0"/>
              <a:t> am P2P-Sharing </a:t>
            </a:r>
            <a:r>
              <a:rPr lang="de-DE" sz="1600" b="1" noProof="0" dirty="0"/>
              <a:t>beteiligen</a:t>
            </a:r>
          </a:p>
          <a:p>
            <a:pPr marL="400050" indent="-400050">
              <a:buAutoNum type="romanLcParenBoth"/>
            </a:pPr>
            <a:r>
              <a:rPr lang="de-DE" sz="1600" noProof="0" dirty="0"/>
              <a:t>warum sich </a:t>
            </a:r>
            <a:r>
              <a:rPr lang="de-DE" sz="1600" b="1" noProof="0" dirty="0" err="1"/>
              <a:t>Nicht-Nutzer</a:t>
            </a:r>
            <a:r>
              <a:rPr lang="de-DE" sz="1600" noProof="0" dirty="0" err="1"/>
              <a:t>:</a:t>
            </a:r>
            <a:r>
              <a:rPr lang="de-DE" sz="1600" b="1" noProof="0" dirty="0" err="1"/>
              <a:t>innen</a:t>
            </a:r>
            <a:r>
              <a:rPr lang="de-DE" sz="1600" noProof="0" dirty="0"/>
              <a:t> </a:t>
            </a:r>
            <a:r>
              <a:rPr lang="de-DE" sz="1600" b="1" noProof="0" dirty="0"/>
              <a:t>nicht</a:t>
            </a:r>
            <a:r>
              <a:rPr lang="de-DE" sz="1600" noProof="0" dirty="0"/>
              <a:t> am P2P-Sharing beteiligen</a:t>
            </a:r>
          </a:p>
          <a:p>
            <a:pPr marL="400050" indent="-400050">
              <a:buAutoNum type="romanLcParenBoth"/>
            </a:pPr>
            <a:r>
              <a:rPr lang="de-DE" sz="1600" noProof="0" dirty="0"/>
              <a:t>was die </a:t>
            </a:r>
            <a:r>
              <a:rPr lang="de-DE" sz="1600" b="1" noProof="0" dirty="0"/>
              <a:t>Ursachen</a:t>
            </a:r>
            <a:r>
              <a:rPr lang="de-DE" sz="1600" noProof="0" dirty="0"/>
              <a:t> für den </a:t>
            </a:r>
            <a:r>
              <a:rPr lang="de-DE" sz="1600" b="1" noProof="0" dirty="0"/>
              <a:t>Rebound-Effekt</a:t>
            </a:r>
            <a:r>
              <a:rPr lang="de-DE" sz="1600" noProof="0" dirty="0"/>
              <a:t> sind</a:t>
            </a:r>
          </a:p>
          <a:p>
            <a:pPr marL="400050" indent="-400050">
              <a:buAutoNum type="romanLcParenBoth"/>
            </a:pPr>
            <a:r>
              <a:rPr lang="de-DE" sz="1600" noProof="0" dirty="0"/>
              <a:t>wie P2P-Sharing </a:t>
            </a:r>
            <a:r>
              <a:rPr lang="de-DE" sz="1600" b="1" noProof="0" dirty="0"/>
              <a:t>gefördert</a:t>
            </a:r>
            <a:r>
              <a:rPr lang="de-DE" sz="1600" noProof="0" dirty="0"/>
              <a:t> werden kann und</a:t>
            </a:r>
          </a:p>
          <a:p>
            <a:pPr marL="400050" indent="-400050">
              <a:buAutoNum type="romanLcParenBoth"/>
            </a:pPr>
            <a:r>
              <a:rPr lang="de-DE" sz="1600" noProof="0" dirty="0"/>
              <a:t>wie der </a:t>
            </a:r>
            <a:r>
              <a:rPr lang="de-DE" sz="1600" b="1" noProof="0" dirty="0"/>
              <a:t>Rebound-Effekt</a:t>
            </a:r>
            <a:r>
              <a:rPr lang="de-DE" sz="1600" noProof="0" dirty="0"/>
              <a:t> </a:t>
            </a:r>
            <a:r>
              <a:rPr lang="de-DE" sz="1600" b="1" noProof="0" dirty="0"/>
              <a:t>reduziert</a:t>
            </a:r>
            <a:r>
              <a:rPr lang="de-DE" sz="1600" noProof="0" dirty="0"/>
              <a:t> werden kann.</a:t>
            </a:r>
          </a:p>
        </p:txBody>
      </p:sp>
    </p:spTree>
    <p:extLst>
      <p:ext uri="{BB962C8B-B14F-4D97-AF65-F5344CB8AC3E}">
        <p14:creationId xmlns:p14="http://schemas.microsoft.com/office/powerpoint/2010/main" val="269027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80115-5DE0-84E5-E983-DDC62A02566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180232-9FAC-8F18-4FA6-8B7630797F9B}"/>
              </a:ext>
            </a:extLst>
          </p:cNvPr>
          <p:cNvGraphicFramePr>
            <a:graphicFrameLocks noChangeAspect="1"/>
          </p:cNvGraphicFramePr>
          <p:nvPr>
            <p:custDataLst>
              <p:tags r:id="rId1"/>
            </p:custDataLst>
            <p:extLst>
              <p:ext uri="{D42A27DB-BD31-4B8C-83A1-F6EECF244321}">
                <p14:modId xmlns:p14="http://schemas.microsoft.com/office/powerpoint/2010/main" val="3741098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5679B7A-62EE-22CC-3BF8-748BE37E3A03}"/>
              </a:ext>
            </a:extLst>
          </p:cNvPr>
          <p:cNvSpPr>
            <a:spLocks noGrp="1"/>
          </p:cNvSpPr>
          <p:nvPr>
            <p:ph type="title"/>
          </p:nvPr>
        </p:nvSpPr>
        <p:spPr/>
        <p:txBody>
          <a:bodyPr vert="horz"/>
          <a:lstStyle/>
          <a:p>
            <a:r>
              <a:rPr lang="de-DE" noProof="0" dirty="0"/>
              <a:t>Rebound Effekte der Sharing Economy – Resultate I</a:t>
            </a:r>
          </a:p>
        </p:txBody>
      </p:sp>
      <p:sp>
        <p:nvSpPr>
          <p:cNvPr id="3" name="Text Placeholder 2">
            <a:extLst>
              <a:ext uri="{FF2B5EF4-FFF2-40B4-BE49-F238E27FC236}">
                <a16:creationId xmlns:a16="http://schemas.microsoft.com/office/drawing/2014/main" id="{64F5892E-380A-632C-16FC-735BC45DAFDF}"/>
              </a:ext>
            </a:extLst>
          </p:cNvPr>
          <p:cNvSpPr>
            <a:spLocks noGrp="1"/>
          </p:cNvSpPr>
          <p:nvPr>
            <p:ph type="body" sz="quarter" idx="13"/>
          </p:nvPr>
        </p:nvSpPr>
        <p:spPr/>
        <p:txBody>
          <a:bodyPr/>
          <a:lstStyle/>
          <a:p>
            <a:pPr marL="0" indent="0">
              <a:lnSpc>
                <a:spcPct val="100000"/>
              </a:lnSpc>
              <a:buNone/>
            </a:pPr>
            <a:r>
              <a:rPr lang="de-DE" b="1" noProof="0" dirty="0"/>
              <a:t>Gründe für und gegen P2P-Sharing</a:t>
            </a:r>
          </a:p>
          <a:p>
            <a:pPr marL="0" indent="0" algn="l">
              <a:lnSpc>
                <a:spcPct val="100000"/>
              </a:lnSpc>
              <a:buNone/>
            </a:pPr>
            <a:r>
              <a:rPr lang="de-DE" noProof="0" dirty="0"/>
              <a:t>Eine systematische Literaturrecherche und eine </a:t>
            </a:r>
            <a:r>
              <a:rPr lang="de-DE" noProof="0" dirty="0" err="1"/>
              <a:t>gross</a:t>
            </a:r>
            <a:r>
              <a:rPr lang="de-DE" noProof="0" dirty="0"/>
              <a:t> angelegte Umfrage zeigen, dass sich </a:t>
            </a:r>
            <a:r>
              <a:rPr lang="de-DE" noProof="0" dirty="0" err="1"/>
              <a:t>Verbraucher:innen</a:t>
            </a:r>
            <a:r>
              <a:rPr lang="de-DE" noProof="0" dirty="0"/>
              <a:t> hauptsächlich aus </a:t>
            </a:r>
            <a:r>
              <a:rPr lang="de-DE" noProof="0" dirty="0">
                <a:solidFill>
                  <a:srgbClr val="83D0F5"/>
                </a:solidFill>
              </a:rPr>
              <a:t>wirtschaftlichen</a:t>
            </a:r>
            <a:r>
              <a:rPr lang="de-DE" noProof="0" dirty="0"/>
              <a:t>, </a:t>
            </a:r>
            <a:r>
              <a:rPr lang="de-DE" noProof="0" dirty="0">
                <a:solidFill>
                  <a:srgbClr val="83D0F5"/>
                </a:solidFill>
              </a:rPr>
              <a:t>sozialen</a:t>
            </a:r>
            <a:r>
              <a:rPr lang="de-DE" noProof="0" dirty="0"/>
              <a:t> und </a:t>
            </a:r>
            <a:r>
              <a:rPr lang="de-DE" noProof="0" dirty="0">
                <a:solidFill>
                  <a:srgbClr val="83D0F5"/>
                </a:solidFill>
              </a:rPr>
              <a:t>ökologischen</a:t>
            </a:r>
            <a:r>
              <a:rPr lang="de-DE" noProof="0" dirty="0"/>
              <a:t> </a:t>
            </a:r>
            <a:r>
              <a:rPr lang="de-DE" noProof="0" dirty="0">
                <a:solidFill>
                  <a:srgbClr val="83D0F5"/>
                </a:solidFill>
              </a:rPr>
              <a:t>Gründen</a:t>
            </a:r>
            <a:r>
              <a:rPr lang="de-DE" noProof="0" dirty="0"/>
              <a:t> am P2P-Sharing beteiligen. In Bezug auf den Widerstand der Verbraucher gegen P2P-Sharing zeigt unsere Umfrage, dass </a:t>
            </a:r>
            <a:r>
              <a:rPr lang="de-DE" noProof="0" dirty="0">
                <a:solidFill>
                  <a:srgbClr val="83D0F5"/>
                </a:solidFill>
              </a:rPr>
              <a:t>Nutzungsbarrieren</a:t>
            </a:r>
            <a:r>
              <a:rPr lang="de-DE" noProof="0" dirty="0"/>
              <a:t>, </a:t>
            </a:r>
            <a:r>
              <a:rPr lang="de-DE" noProof="0" dirty="0">
                <a:solidFill>
                  <a:srgbClr val="83D0F5"/>
                </a:solidFill>
              </a:rPr>
              <a:t>Wertbarrieren</a:t>
            </a:r>
            <a:r>
              <a:rPr lang="de-DE" noProof="0" dirty="0"/>
              <a:t> und </a:t>
            </a:r>
            <a:r>
              <a:rPr lang="de-DE" noProof="0" dirty="0">
                <a:solidFill>
                  <a:srgbClr val="83D0F5"/>
                </a:solidFill>
              </a:rPr>
              <a:t>funktionale</a:t>
            </a:r>
            <a:r>
              <a:rPr lang="de-DE" noProof="0" dirty="0"/>
              <a:t> </a:t>
            </a:r>
            <a:r>
              <a:rPr lang="de-DE" noProof="0" dirty="0">
                <a:solidFill>
                  <a:srgbClr val="83D0F5"/>
                </a:solidFill>
              </a:rPr>
              <a:t>Risiken</a:t>
            </a:r>
            <a:r>
              <a:rPr lang="de-DE" noProof="0" dirty="0"/>
              <a:t> die </a:t>
            </a:r>
            <a:r>
              <a:rPr lang="de-DE" noProof="0" dirty="0" err="1"/>
              <a:t>grössten</a:t>
            </a:r>
            <a:r>
              <a:rPr lang="de-DE" noProof="0" dirty="0"/>
              <a:t> Hindernisse für P2P-Sharing sind. Dazu gehören </a:t>
            </a:r>
            <a:r>
              <a:rPr lang="de-DE" noProof="0" dirty="0" err="1">
                <a:solidFill>
                  <a:srgbClr val="83D0F5"/>
                </a:solidFill>
              </a:rPr>
              <a:t>Nicht-Nutzer</a:t>
            </a:r>
            <a:r>
              <a:rPr lang="de-DE" noProof="0" dirty="0" err="1"/>
              <a:t>:</a:t>
            </a:r>
            <a:r>
              <a:rPr lang="de-DE" noProof="0" dirty="0" err="1">
                <a:solidFill>
                  <a:srgbClr val="83D0F5"/>
                </a:solidFill>
              </a:rPr>
              <a:t>innen</a:t>
            </a:r>
            <a:r>
              <a:rPr lang="de-DE" noProof="0" dirty="0"/>
              <a:t>, die es gewohnt sind, Produkte auf </a:t>
            </a:r>
            <a:r>
              <a:rPr lang="de-DE" noProof="0" dirty="0">
                <a:solidFill>
                  <a:srgbClr val="83D0F5"/>
                </a:solidFill>
              </a:rPr>
              <a:t>traditionelle</a:t>
            </a:r>
            <a:r>
              <a:rPr lang="de-DE" noProof="0" dirty="0"/>
              <a:t> </a:t>
            </a:r>
            <a:r>
              <a:rPr lang="de-DE" noProof="0" dirty="0">
                <a:solidFill>
                  <a:srgbClr val="83D0F5"/>
                </a:solidFill>
              </a:rPr>
              <a:t>Weise</a:t>
            </a:r>
            <a:r>
              <a:rPr lang="de-DE" noProof="0" dirty="0"/>
              <a:t> zu </a:t>
            </a:r>
            <a:r>
              <a:rPr lang="de-DE" noProof="0" dirty="0">
                <a:solidFill>
                  <a:srgbClr val="83D0F5"/>
                </a:solidFill>
              </a:rPr>
              <a:t>konsumieren</a:t>
            </a:r>
            <a:r>
              <a:rPr lang="de-DE" noProof="0" dirty="0"/>
              <a:t>, und </a:t>
            </a:r>
            <a:r>
              <a:rPr lang="de-DE" noProof="0" dirty="0" err="1"/>
              <a:t>Nicht-Nutzer:innen</a:t>
            </a:r>
            <a:r>
              <a:rPr lang="de-DE" noProof="0" dirty="0"/>
              <a:t>, die P2P-Sharing als zu </a:t>
            </a:r>
            <a:r>
              <a:rPr lang="de-DE" noProof="0" dirty="0">
                <a:solidFill>
                  <a:srgbClr val="83D0F5"/>
                </a:solidFill>
              </a:rPr>
              <a:t>zeit-</a:t>
            </a:r>
            <a:r>
              <a:rPr lang="de-DE" noProof="0" dirty="0"/>
              <a:t> und </a:t>
            </a:r>
            <a:r>
              <a:rPr lang="de-DE" noProof="0" dirty="0">
                <a:solidFill>
                  <a:srgbClr val="83D0F5"/>
                </a:solidFill>
              </a:rPr>
              <a:t>arbeitsintensiv</a:t>
            </a:r>
            <a:r>
              <a:rPr lang="de-DE" noProof="0" dirty="0"/>
              <a:t> und </a:t>
            </a:r>
            <a:r>
              <a:rPr lang="de-DE" noProof="0" dirty="0">
                <a:solidFill>
                  <a:srgbClr val="83D0F5"/>
                </a:solidFill>
              </a:rPr>
              <a:t>finanziell</a:t>
            </a:r>
            <a:r>
              <a:rPr lang="de-DE" noProof="0" dirty="0"/>
              <a:t> zu </a:t>
            </a:r>
            <a:r>
              <a:rPr lang="de-DE" noProof="0" dirty="0">
                <a:solidFill>
                  <a:srgbClr val="83D0F5"/>
                </a:solidFill>
              </a:rPr>
              <a:t>wenig</a:t>
            </a:r>
            <a:r>
              <a:rPr lang="de-DE" noProof="0" dirty="0"/>
              <a:t> </a:t>
            </a:r>
            <a:r>
              <a:rPr lang="de-DE" noProof="0" dirty="0">
                <a:solidFill>
                  <a:srgbClr val="83D0F5"/>
                </a:solidFill>
              </a:rPr>
              <a:t>attraktiv</a:t>
            </a:r>
            <a:r>
              <a:rPr lang="de-DE" noProof="0" dirty="0"/>
              <a:t> ansehen. </a:t>
            </a:r>
            <a:r>
              <a:rPr lang="de-DE" noProof="0" dirty="0" err="1"/>
              <a:t>Schliesslich</a:t>
            </a:r>
            <a:r>
              <a:rPr lang="de-DE" noProof="0" dirty="0"/>
              <a:t> gehören auch </a:t>
            </a:r>
            <a:r>
              <a:rPr lang="de-DE" noProof="0" dirty="0" err="1"/>
              <a:t>Nicht-Nutzer:innen</a:t>
            </a:r>
            <a:r>
              <a:rPr lang="de-DE" noProof="0" dirty="0"/>
              <a:t> dazu, die sich </a:t>
            </a:r>
            <a:r>
              <a:rPr lang="de-DE" noProof="0" dirty="0">
                <a:solidFill>
                  <a:srgbClr val="83D0F5"/>
                </a:solidFill>
              </a:rPr>
              <a:t>Sorgen</a:t>
            </a:r>
            <a:r>
              <a:rPr lang="de-DE" noProof="0" dirty="0"/>
              <a:t> machen, dass etwas </a:t>
            </a:r>
            <a:r>
              <a:rPr lang="de-DE" noProof="0" dirty="0">
                <a:solidFill>
                  <a:srgbClr val="83D0F5"/>
                </a:solidFill>
              </a:rPr>
              <a:t>schief</a:t>
            </a:r>
            <a:r>
              <a:rPr lang="de-DE" noProof="0" dirty="0"/>
              <a:t> </a:t>
            </a:r>
            <a:r>
              <a:rPr lang="de-DE" noProof="0" dirty="0">
                <a:solidFill>
                  <a:srgbClr val="83D0F5"/>
                </a:solidFill>
              </a:rPr>
              <a:t>gehen</a:t>
            </a:r>
            <a:r>
              <a:rPr lang="de-DE" noProof="0" dirty="0"/>
              <a:t> könnte, insbesondere beim </a:t>
            </a:r>
            <a:r>
              <a:rPr lang="de-DE" noProof="0" dirty="0">
                <a:solidFill>
                  <a:srgbClr val="83D0F5"/>
                </a:solidFill>
              </a:rPr>
              <a:t>Verleih</a:t>
            </a:r>
            <a:r>
              <a:rPr lang="de-DE" noProof="0" dirty="0"/>
              <a:t> </a:t>
            </a:r>
            <a:r>
              <a:rPr lang="de-DE" noProof="0" dirty="0">
                <a:solidFill>
                  <a:srgbClr val="83D0F5"/>
                </a:solidFill>
              </a:rPr>
              <a:t>von Gegenständen</a:t>
            </a:r>
            <a:r>
              <a:rPr lang="de-DE" noProof="0" dirty="0"/>
              <a:t>.</a:t>
            </a:r>
          </a:p>
          <a:p>
            <a:endParaRPr lang="de-DE" noProof="0" dirty="0"/>
          </a:p>
        </p:txBody>
      </p:sp>
      <p:sp>
        <p:nvSpPr>
          <p:cNvPr id="4" name="Slide Number Placeholder 3">
            <a:extLst>
              <a:ext uri="{FF2B5EF4-FFF2-40B4-BE49-F238E27FC236}">
                <a16:creationId xmlns:a16="http://schemas.microsoft.com/office/drawing/2014/main" id="{C6312E3F-5B17-4CBB-3AE8-39D6619F81AE}"/>
              </a:ext>
            </a:extLst>
          </p:cNvPr>
          <p:cNvSpPr>
            <a:spLocks noGrp="1"/>
          </p:cNvSpPr>
          <p:nvPr>
            <p:ph type="sldNum" sz="quarter" idx="14"/>
          </p:nvPr>
        </p:nvSpPr>
        <p:spPr/>
        <p:txBody>
          <a:bodyPr/>
          <a:lstStyle/>
          <a:p>
            <a:fld id="{476BE59D-4918-439E-9CBF-5840B2847889}" type="slidenum">
              <a:rPr lang="de-DE" noProof="0" smtClean="0"/>
              <a:pPr/>
              <a:t>24</a:t>
            </a:fld>
            <a:endParaRPr lang="de-DE" noProof="0" dirty="0"/>
          </a:p>
        </p:txBody>
      </p:sp>
      <p:sp>
        <p:nvSpPr>
          <p:cNvPr id="5" name="Footer Placeholder 4">
            <a:extLst>
              <a:ext uri="{FF2B5EF4-FFF2-40B4-BE49-F238E27FC236}">
                <a16:creationId xmlns:a16="http://schemas.microsoft.com/office/drawing/2014/main" id="{FCDC3234-856C-C6FE-CC5B-BC87F075A11E}"/>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2019533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E072-ECE0-F3E9-12CB-E60D3DC165E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E1E5E0-49C5-DFD8-4275-FD81C6633C8D}"/>
              </a:ext>
            </a:extLst>
          </p:cNvPr>
          <p:cNvGraphicFramePr>
            <a:graphicFrameLocks noChangeAspect="1"/>
          </p:cNvGraphicFramePr>
          <p:nvPr>
            <p:custDataLst>
              <p:tags r:id="rId1"/>
            </p:custDataLst>
            <p:extLst>
              <p:ext uri="{D42A27DB-BD31-4B8C-83A1-F6EECF244321}">
                <p14:modId xmlns:p14="http://schemas.microsoft.com/office/powerpoint/2010/main" val="375487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F427C2-6B13-914E-A177-32F4008E9374}"/>
              </a:ext>
            </a:extLst>
          </p:cNvPr>
          <p:cNvSpPr>
            <a:spLocks noGrp="1"/>
          </p:cNvSpPr>
          <p:nvPr>
            <p:ph type="title"/>
          </p:nvPr>
        </p:nvSpPr>
        <p:spPr/>
        <p:txBody>
          <a:bodyPr vert="horz"/>
          <a:lstStyle/>
          <a:p>
            <a:r>
              <a:rPr lang="de-DE" noProof="0" dirty="0"/>
              <a:t>Rebound Effekte der Sharing Economy – Resultate II</a:t>
            </a:r>
          </a:p>
        </p:txBody>
      </p:sp>
      <p:sp>
        <p:nvSpPr>
          <p:cNvPr id="3" name="Text Placeholder 2">
            <a:extLst>
              <a:ext uri="{FF2B5EF4-FFF2-40B4-BE49-F238E27FC236}">
                <a16:creationId xmlns:a16="http://schemas.microsoft.com/office/drawing/2014/main" id="{473A19B0-CE6F-8F9B-4089-73BDFFE37300}"/>
              </a:ext>
            </a:extLst>
          </p:cNvPr>
          <p:cNvSpPr>
            <a:spLocks noGrp="1"/>
          </p:cNvSpPr>
          <p:nvPr>
            <p:ph type="body" sz="quarter" idx="13"/>
          </p:nvPr>
        </p:nvSpPr>
        <p:spPr/>
        <p:txBody>
          <a:bodyPr/>
          <a:lstStyle/>
          <a:p>
            <a:pPr algn="l">
              <a:lnSpc>
                <a:spcPct val="100000"/>
              </a:lnSpc>
              <a:buNone/>
            </a:pPr>
            <a:r>
              <a:rPr lang="de-DE" b="1" noProof="0" dirty="0"/>
              <a:t>Moralische Lizenzierung beim Post-Sharing und Rebound-Effekte</a:t>
            </a:r>
          </a:p>
          <a:p>
            <a:pPr marL="0" indent="0" algn="l">
              <a:lnSpc>
                <a:spcPct val="100000"/>
              </a:lnSpc>
              <a:buNone/>
            </a:pPr>
            <a:r>
              <a:rPr lang="de-DE" noProof="0" dirty="0"/>
              <a:t>In Bezug auf die Treiber des Rebound-Effekts stellen wir fest, dass die </a:t>
            </a:r>
            <a:r>
              <a:rPr lang="de-DE" noProof="0" dirty="0">
                <a:solidFill>
                  <a:srgbClr val="83D0F5"/>
                </a:solidFill>
              </a:rPr>
              <a:t>moralische</a:t>
            </a:r>
            <a:r>
              <a:rPr lang="de-DE" noProof="0" dirty="0"/>
              <a:t> </a:t>
            </a:r>
            <a:r>
              <a:rPr lang="de-DE" noProof="0" dirty="0">
                <a:solidFill>
                  <a:srgbClr val="83D0F5"/>
                </a:solidFill>
              </a:rPr>
              <a:t>Lizenzierung</a:t>
            </a:r>
            <a:r>
              <a:rPr lang="de-DE" noProof="0" dirty="0"/>
              <a:t> eine wichtige Rolle beim </a:t>
            </a:r>
            <a:r>
              <a:rPr lang="de-DE" noProof="0" dirty="0">
                <a:solidFill>
                  <a:srgbClr val="83D0F5"/>
                </a:solidFill>
              </a:rPr>
              <a:t>Post-Sharing-Konsum</a:t>
            </a:r>
            <a:r>
              <a:rPr lang="de-DE" noProof="0" dirty="0"/>
              <a:t> spielt. Unsere </a:t>
            </a:r>
            <a:r>
              <a:rPr lang="de-DE" noProof="0" dirty="0" err="1"/>
              <a:t>gross</a:t>
            </a:r>
            <a:r>
              <a:rPr lang="de-DE" noProof="0" dirty="0"/>
              <a:t> angelegte Studie zeigt, dass </a:t>
            </a:r>
            <a:r>
              <a:rPr lang="de-DE" noProof="0" dirty="0" err="1"/>
              <a:t>Nutzer:innen</a:t>
            </a:r>
            <a:r>
              <a:rPr lang="de-DE" noProof="0" dirty="0"/>
              <a:t>, die P2P-Sharing aus wirtschaftlichen und sozialen Gründen nutzen, eine moralische Lizenzierung vornehmen. Das bedeutet, dass P2P-Sharing diesen Nutzern die Möglichkeit gibt, die </a:t>
            </a:r>
            <a:r>
              <a:rPr lang="de-DE" noProof="0" dirty="0">
                <a:solidFill>
                  <a:srgbClr val="83D0F5"/>
                </a:solidFill>
              </a:rPr>
              <a:t>finanziellen Ressourcen</a:t>
            </a:r>
            <a:r>
              <a:rPr lang="de-DE" noProof="0" dirty="0"/>
              <a:t>, die sie durch das </a:t>
            </a:r>
            <a:r>
              <a:rPr lang="de-DE" noProof="0" dirty="0">
                <a:solidFill>
                  <a:srgbClr val="83D0F5"/>
                </a:solidFill>
              </a:rPr>
              <a:t>Teilen eingespart </a:t>
            </a:r>
            <a:r>
              <a:rPr lang="de-DE" noProof="0" dirty="0"/>
              <a:t>haben, für andere, möglicherweise </a:t>
            </a:r>
            <a:r>
              <a:rPr lang="de-DE" noProof="0" dirty="0">
                <a:solidFill>
                  <a:srgbClr val="83D0F5"/>
                </a:solidFill>
              </a:rPr>
              <a:t>ressourcenintensivere Zwecke </a:t>
            </a:r>
            <a:r>
              <a:rPr lang="de-DE" noProof="0" dirty="0"/>
              <a:t>zu verwenden. Ökologisch motivierte </a:t>
            </a:r>
            <a:r>
              <a:rPr lang="de-DE" noProof="0" dirty="0" err="1"/>
              <a:t>Nutzer:innen</a:t>
            </a:r>
            <a:r>
              <a:rPr lang="de-DE" noProof="0" dirty="0"/>
              <a:t> hingegen nehmen keine moralische Lizenzierung vor. Im Hinblick auf die aktive Förderung des P2P-Sharing zeigen unsere Experimente, dass </a:t>
            </a:r>
            <a:r>
              <a:rPr lang="de-DE" noProof="0" dirty="0" err="1"/>
              <a:t>Massnahmen</a:t>
            </a:r>
            <a:r>
              <a:rPr lang="de-DE" noProof="0" dirty="0"/>
              <a:t>, die auf die intrinsische Motivation der </a:t>
            </a:r>
            <a:r>
              <a:rPr lang="de-DE" noProof="0" dirty="0" err="1"/>
              <a:t>Verbraucher:innen</a:t>
            </a:r>
            <a:r>
              <a:rPr lang="de-DE" noProof="0" dirty="0"/>
              <a:t> abzielen, über </a:t>
            </a:r>
            <a:r>
              <a:rPr lang="de-DE" noProof="0" dirty="0">
                <a:solidFill>
                  <a:srgbClr val="83D0F5"/>
                </a:solidFill>
              </a:rPr>
              <a:t>«Öko-Botschaften» </a:t>
            </a:r>
            <a:r>
              <a:rPr lang="de-DE" noProof="0" dirty="0"/>
              <a:t>(Informationen über potenzielle CO2-Einsparungen beim Teilen anstelle des Kaufs von Produkten), am wirksamsten sind. Die zweitwirksamste </a:t>
            </a:r>
            <a:r>
              <a:rPr lang="de-DE" noProof="0" dirty="0" err="1"/>
              <a:t>Massnahme</a:t>
            </a:r>
            <a:r>
              <a:rPr lang="de-DE" noProof="0" dirty="0"/>
              <a:t> ist eine </a:t>
            </a:r>
            <a:r>
              <a:rPr lang="de-DE" noProof="0" dirty="0">
                <a:solidFill>
                  <a:srgbClr val="83D0F5"/>
                </a:solidFill>
              </a:rPr>
              <a:t>integrierte Versicherung </a:t>
            </a:r>
            <a:r>
              <a:rPr lang="de-DE" noProof="0" dirty="0"/>
              <a:t>der </a:t>
            </a:r>
            <a:r>
              <a:rPr lang="de-DE" noProof="0" dirty="0">
                <a:solidFill>
                  <a:srgbClr val="83D0F5"/>
                </a:solidFill>
              </a:rPr>
              <a:t>Produkte</a:t>
            </a:r>
            <a:r>
              <a:rPr lang="de-DE" noProof="0" dirty="0"/>
              <a:t> </a:t>
            </a:r>
            <a:r>
              <a:rPr lang="de-DE" noProof="0" dirty="0">
                <a:solidFill>
                  <a:srgbClr val="83D0F5"/>
                </a:solidFill>
              </a:rPr>
              <a:t>gegen Schäden</a:t>
            </a:r>
            <a:r>
              <a:rPr lang="de-DE" noProof="0" dirty="0"/>
              <a:t>. </a:t>
            </a:r>
            <a:r>
              <a:rPr lang="de-DE" noProof="0" dirty="0" err="1"/>
              <a:t>Massnahmen</a:t>
            </a:r>
            <a:r>
              <a:rPr lang="de-DE" noProof="0" dirty="0"/>
              <a:t> zur Verringerung des ressourcenintensiven Rebound-Konsums, wie z. B. </a:t>
            </a:r>
            <a:r>
              <a:rPr lang="de-DE" noProof="0" dirty="0">
                <a:solidFill>
                  <a:srgbClr val="83D0F5"/>
                </a:solidFill>
              </a:rPr>
              <a:t>Tipps für einen nachhaltigen Konsum </a:t>
            </a:r>
            <a:r>
              <a:rPr lang="de-DE" noProof="0" dirty="0"/>
              <a:t>oder </a:t>
            </a:r>
            <a:r>
              <a:rPr lang="de-DE" noProof="0" dirty="0">
                <a:solidFill>
                  <a:srgbClr val="83D0F5"/>
                </a:solidFill>
              </a:rPr>
              <a:t>monetäre</a:t>
            </a:r>
            <a:r>
              <a:rPr lang="de-DE" noProof="0" dirty="0"/>
              <a:t> </a:t>
            </a:r>
            <a:r>
              <a:rPr lang="de-DE" noProof="0" dirty="0">
                <a:solidFill>
                  <a:srgbClr val="83D0F5"/>
                </a:solidFill>
              </a:rPr>
              <a:t>Anreize</a:t>
            </a:r>
            <a:r>
              <a:rPr lang="de-DE" noProof="0" dirty="0"/>
              <a:t>, zeigten hingegen </a:t>
            </a:r>
            <a:r>
              <a:rPr lang="de-DE" noProof="0" dirty="0">
                <a:solidFill>
                  <a:srgbClr val="83D0F5"/>
                </a:solidFill>
              </a:rPr>
              <a:t>keine signifikanten Effekte</a:t>
            </a:r>
            <a:r>
              <a:rPr lang="de-DE" noProof="0" dirty="0"/>
              <a:t>. </a:t>
            </a:r>
            <a:r>
              <a:rPr lang="de-DE" noProof="0" dirty="0">
                <a:solidFill>
                  <a:schemeClr val="bg1"/>
                </a:solidFill>
              </a:rPr>
              <a:t>Wir stellen also fest, dass die Verringerung der Rebound-Effekte des Teilens eine </a:t>
            </a:r>
            <a:r>
              <a:rPr lang="de-DE" noProof="0" dirty="0" err="1">
                <a:solidFill>
                  <a:schemeClr val="bg1"/>
                </a:solidFill>
              </a:rPr>
              <a:t>grössere</a:t>
            </a:r>
            <a:r>
              <a:rPr lang="de-DE" noProof="0" dirty="0">
                <a:solidFill>
                  <a:schemeClr val="bg1"/>
                </a:solidFill>
              </a:rPr>
              <a:t> Herausforderung ist als erwartet.</a:t>
            </a:r>
          </a:p>
          <a:p>
            <a:endParaRPr lang="de-DE" noProof="0" dirty="0"/>
          </a:p>
        </p:txBody>
      </p:sp>
      <p:sp>
        <p:nvSpPr>
          <p:cNvPr id="4" name="Slide Number Placeholder 3">
            <a:extLst>
              <a:ext uri="{FF2B5EF4-FFF2-40B4-BE49-F238E27FC236}">
                <a16:creationId xmlns:a16="http://schemas.microsoft.com/office/drawing/2014/main" id="{CB9F49EC-7135-0A75-8EFF-E50B3BCAA8C2}"/>
              </a:ext>
            </a:extLst>
          </p:cNvPr>
          <p:cNvSpPr>
            <a:spLocks noGrp="1"/>
          </p:cNvSpPr>
          <p:nvPr>
            <p:ph type="sldNum" sz="quarter" idx="14"/>
          </p:nvPr>
        </p:nvSpPr>
        <p:spPr/>
        <p:txBody>
          <a:bodyPr/>
          <a:lstStyle/>
          <a:p>
            <a:fld id="{476BE59D-4918-439E-9CBF-5840B2847889}" type="slidenum">
              <a:rPr lang="de-DE" noProof="0" smtClean="0"/>
              <a:pPr/>
              <a:t>25</a:t>
            </a:fld>
            <a:endParaRPr lang="de-DE" noProof="0" dirty="0"/>
          </a:p>
        </p:txBody>
      </p:sp>
      <p:sp>
        <p:nvSpPr>
          <p:cNvPr id="5" name="Footer Placeholder 4">
            <a:extLst>
              <a:ext uri="{FF2B5EF4-FFF2-40B4-BE49-F238E27FC236}">
                <a16:creationId xmlns:a16="http://schemas.microsoft.com/office/drawing/2014/main" id="{D65C04CB-8CC1-7B72-7971-86BE7EA22CF5}"/>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317166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84599D4-5646-CC6E-8A7F-5219664DEFBD}"/>
              </a:ext>
            </a:extLst>
          </p:cNvPr>
          <p:cNvGraphicFramePr>
            <a:graphicFrameLocks noChangeAspect="1"/>
          </p:cNvGraphicFramePr>
          <p:nvPr>
            <p:custDataLst>
              <p:tags r:id="rId1"/>
            </p:custDataLst>
            <p:extLst>
              <p:ext uri="{D42A27DB-BD31-4B8C-83A1-F6EECF244321}">
                <p14:modId xmlns:p14="http://schemas.microsoft.com/office/powerpoint/2010/main" val="15689304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4C1358-FC6C-9CEB-F5BD-83EB5842116B}"/>
              </a:ext>
            </a:extLst>
          </p:cNvPr>
          <p:cNvSpPr>
            <a:spLocks noGrp="1"/>
          </p:cNvSpPr>
          <p:nvPr>
            <p:ph type="title"/>
          </p:nvPr>
        </p:nvSpPr>
        <p:spPr/>
        <p:txBody>
          <a:bodyPr vert="horz"/>
          <a:lstStyle/>
          <a:p>
            <a:r>
              <a:rPr lang="de-DE" noProof="0" dirty="0"/>
              <a:t>Haupthindernisse für das Mainstreaming des Lebenszykluskonzepts in der Wirtschaft </a:t>
            </a:r>
          </a:p>
        </p:txBody>
      </p:sp>
      <p:sp>
        <p:nvSpPr>
          <p:cNvPr id="3" name="Slide Number Placeholder 2">
            <a:extLst>
              <a:ext uri="{FF2B5EF4-FFF2-40B4-BE49-F238E27FC236}">
                <a16:creationId xmlns:a16="http://schemas.microsoft.com/office/drawing/2014/main" id="{022DE8C6-2D94-B0D7-7189-557E4D5F5989}"/>
              </a:ext>
            </a:extLst>
          </p:cNvPr>
          <p:cNvSpPr>
            <a:spLocks noGrp="1"/>
          </p:cNvSpPr>
          <p:nvPr>
            <p:ph type="sldNum" sz="quarter" idx="10"/>
          </p:nvPr>
        </p:nvSpPr>
        <p:spPr/>
        <p:txBody>
          <a:bodyPr/>
          <a:lstStyle/>
          <a:p>
            <a:fld id="{476BE59D-4918-439E-9CBF-5840B2847889}" type="slidenum">
              <a:rPr lang="de-DE" noProof="0" smtClean="0"/>
              <a:pPr/>
              <a:t>26</a:t>
            </a:fld>
            <a:endParaRPr lang="de-DE" noProof="0" dirty="0"/>
          </a:p>
        </p:txBody>
      </p:sp>
      <p:sp>
        <p:nvSpPr>
          <p:cNvPr id="4" name="Footer Placeholder 3">
            <a:extLst>
              <a:ext uri="{FF2B5EF4-FFF2-40B4-BE49-F238E27FC236}">
                <a16:creationId xmlns:a16="http://schemas.microsoft.com/office/drawing/2014/main" id="{ACBED01E-570F-D849-DD84-67A47A7A72AA}"/>
              </a:ext>
            </a:extLst>
          </p:cNvPr>
          <p:cNvSpPr>
            <a:spLocks noGrp="1"/>
          </p:cNvSpPr>
          <p:nvPr>
            <p:ph type="ftr" sz="quarter" idx="11"/>
          </p:nvPr>
        </p:nvSpPr>
        <p:spPr/>
        <p:txBody>
          <a:bodyPr/>
          <a:lstStyle/>
          <a:p>
            <a:r>
              <a:rPr lang="de-DE" noProof="0" dirty="0"/>
              <a:t>NFP 73 – Nachhaltige Wirtschaft</a:t>
            </a:r>
          </a:p>
        </p:txBody>
      </p:sp>
      <p:sp>
        <p:nvSpPr>
          <p:cNvPr id="5" name="Content Placeholder 2">
            <a:extLst>
              <a:ext uri="{FF2B5EF4-FFF2-40B4-BE49-F238E27FC236}">
                <a16:creationId xmlns:a16="http://schemas.microsoft.com/office/drawing/2014/main" id="{52D01D7A-96A6-56EE-4915-5A2C922C2465}"/>
              </a:ext>
            </a:extLst>
          </p:cNvPr>
          <p:cNvSpPr txBox="1">
            <a:spLocks/>
          </p:cNvSpPr>
          <p:nvPr/>
        </p:nvSpPr>
        <p:spPr>
          <a:xfrm>
            <a:off x="479425" y="5677130"/>
            <a:ext cx="11233150" cy="485776"/>
          </a:xfrm>
          <a:prstGeom prst="rect">
            <a:avLst/>
          </a:prstGeom>
        </p:spPr>
        <p:txBody>
          <a:bodyPr>
            <a:normAutofit fontScale="85000" lnSpcReduction="100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noProof="0" dirty="0"/>
              <a:t>Die Sicht der Teilnehmer: die Anzahl der Nennungen ist in Klammern angegeben (insgesamt 51 Antworten wurden von den Teilnehmern eingereicht). </a:t>
            </a:r>
            <a:br>
              <a:rPr lang="de-DE" sz="1400" noProof="0" dirty="0"/>
            </a:br>
            <a:r>
              <a:rPr lang="de-DE" sz="1400" noProof="0" dirty="0"/>
              <a:t>Quelle: </a:t>
            </a:r>
            <a:r>
              <a:rPr lang="de-DE" sz="1400" noProof="0" dirty="0">
                <a:hlinkClick r:id="rId5"/>
              </a:rPr>
              <a:t>Stucki M. et al. (2021): How life cycle–based science and practice support the transition towards a sustainable economy</a:t>
            </a:r>
            <a:endParaRPr lang="de-DE" sz="1400" noProof="0" dirty="0"/>
          </a:p>
        </p:txBody>
      </p:sp>
      <p:pic>
        <p:nvPicPr>
          <p:cNvPr id="6" name="Picture 5">
            <a:extLst>
              <a:ext uri="{FF2B5EF4-FFF2-40B4-BE49-F238E27FC236}">
                <a16:creationId xmlns:a16="http://schemas.microsoft.com/office/drawing/2014/main" id="{6D200152-444F-0230-908E-D896C7CC6C52}"/>
              </a:ext>
            </a:extLst>
          </p:cNvPr>
          <p:cNvPicPr>
            <a:picLocks noChangeAspect="1"/>
          </p:cNvPicPr>
          <p:nvPr/>
        </p:nvPicPr>
        <p:blipFill>
          <a:blip r:embed="rId6"/>
          <a:srcRect t="4728" b="1487"/>
          <a:stretch>
            <a:fillRect/>
          </a:stretch>
        </p:blipFill>
        <p:spPr>
          <a:xfrm>
            <a:off x="2391074" y="1639986"/>
            <a:ext cx="7409852" cy="3802863"/>
          </a:xfrm>
          <a:prstGeom prst="rect">
            <a:avLst/>
          </a:prstGeom>
        </p:spPr>
      </p:pic>
    </p:spTree>
    <p:extLst>
      <p:ext uri="{BB962C8B-B14F-4D97-AF65-F5344CB8AC3E}">
        <p14:creationId xmlns:p14="http://schemas.microsoft.com/office/powerpoint/2010/main" val="202621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6C748E3-55DC-BCAD-572A-B9B94A4D9706}"/>
              </a:ext>
            </a:extLst>
          </p:cNvPr>
          <p:cNvGraphicFramePr>
            <a:graphicFrameLocks noChangeAspect="1"/>
          </p:cNvGraphicFramePr>
          <p:nvPr>
            <p:custDataLst>
              <p:tags r:id="rId1"/>
            </p:custDataLst>
            <p:extLst>
              <p:ext uri="{D42A27DB-BD31-4B8C-83A1-F6EECF244321}">
                <p14:modId xmlns:p14="http://schemas.microsoft.com/office/powerpoint/2010/main" val="35580787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A2FA19-6AA2-7066-45E0-724DD54BD72F}"/>
              </a:ext>
            </a:extLst>
          </p:cNvPr>
          <p:cNvSpPr>
            <a:spLocks noGrp="1"/>
          </p:cNvSpPr>
          <p:nvPr>
            <p:ph type="title"/>
          </p:nvPr>
        </p:nvSpPr>
        <p:spPr/>
        <p:txBody>
          <a:bodyPr vert="horz"/>
          <a:lstStyle/>
          <a:p>
            <a:r>
              <a:rPr lang="de-DE" noProof="0" dirty="0"/>
              <a:t>Rebound Effekte der Sharing Economy</a:t>
            </a:r>
          </a:p>
        </p:txBody>
      </p:sp>
      <p:sp>
        <p:nvSpPr>
          <p:cNvPr id="4" name="Slide Number Placeholder 3">
            <a:extLst>
              <a:ext uri="{FF2B5EF4-FFF2-40B4-BE49-F238E27FC236}">
                <a16:creationId xmlns:a16="http://schemas.microsoft.com/office/drawing/2014/main" id="{FB09318E-DF2E-836B-51F5-6A0CEDD13C30}"/>
              </a:ext>
            </a:extLst>
          </p:cNvPr>
          <p:cNvSpPr>
            <a:spLocks noGrp="1"/>
          </p:cNvSpPr>
          <p:nvPr>
            <p:ph type="sldNum" sz="quarter" idx="10"/>
          </p:nvPr>
        </p:nvSpPr>
        <p:spPr/>
        <p:txBody>
          <a:bodyPr/>
          <a:lstStyle/>
          <a:p>
            <a:fld id="{476BE59D-4918-439E-9CBF-5840B2847889}" type="slidenum">
              <a:rPr lang="de-DE" noProof="0" smtClean="0"/>
              <a:pPr/>
              <a:t>27</a:t>
            </a:fld>
            <a:endParaRPr lang="de-DE" noProof="0" dirty="0"/>
          </a:p>
        </p:txBody>
      </p:sp>
      <p:sp>
        <p:nvSpPr>
          <p:cNvPr id="5" name="Footer Placeholder 4">
            <a:extLst>
              <a:ext uri="{FF2B5EF4-FFF2-40B4-BE49-F238E27FC236}">
                <a16:creationId xmlns:a16="http://schemas.microsoft.com/office/drawing/2014/main" id="{BC2F8D5E-1E90-A936-1A06-4CB8B52FA59B}"/>
              </a:ext>
            </a:extLst>
          </p:cNvPr>
          <p:cNvSpPr>
            <a:spLocks noGrp="1"/>
          </p:cNvSpPr>
          <p:nvPr>
            <p:ph type="ftr" sz="quarter" idx="11"/>
          </p:nvPr>
        </p:nvSpPr>
        <p:spPr/>
        <p:txBody>
          <a:bodyPr/>
          <a:lstStyle/>
          <a:p>
            <a:r>
              <a:rPr lang="de-DE" noProof="0" dirty="0"/>
              <a:t>NFP 73 – Nachhaltige Wirtschaft</a:t>
            </a:r>
          </a:p>
        </p:txBody>
      </p:sp>
      <p:pic>
        <p:nvPicPr>
          <p:cNvPr id="6" name="Picture 5">
            <a:extLst>
              <a:ext uri="{FF2B5EF4-FFF2-40B4-BE49-F238E27FC236}">
                <a16:creationId xmlns:a16="http://schemas.microsoft.com/office/drawing/2014/main" id="{0DB2F7BF-BD51-6389-5CDC-CA8DE629C510}"/>
              </a:ext>
            </a:extLst>
          </p:cNvPr>
          <p:cNvPicPr>
            <a:picLocks noChangeAspect="1"/>
          </p:cNvPicPr>
          <p:nvPr/>
        </p:nvPicPr>
        <p:blipFill>
          <a:blip r:embed="rId5"/>
          <a:srcRect l="1190" r="2739"/>
          <a:stretch>
            <a:fillRect/>
          </a:stretch>
        </p:blipFill>
        <p:spPr>
          <a:xfrm>
            <a:off x="3058886" y="1518321"/>
            <a:ext cx="5399314" cy="3821357"/>
          </a:xfrm>
          <a:prstGeom prst="rect">
            <a:avLst/>
          </a:prstGeom>
        </p:spPr>
      </p:pic>
      <p:sp>
        <p:nvSpPr>
          <p:cNvPr id="7" name="Content Placeholder 2">
            <a:extLst>
              <a:ext uri="{FF2B5EF4-FFF2-40B4-BE49-F238E27FC236}">
                <a16:creationId xmlns:a16="http://schemas.microsoft.com/office/drawing/2014/main" id="{39CE0734-0395-C8F0-1460-4FCB842705EC}"/>
              </a:ext>
            </a:extLst>
          </p:cNvPr>
          <p:cNvSpPr txBox="1">
            <a:spLocks/>
          </p:cNvSpPr>
          <p:nvPr/>
        </p:nvSpPr>
        <p:spPr>
          <a:xfrm>
            <a:off x="479425" y="5677130"/>
            <a:ext cx="11110784" cy="727633"/>
          </a:xfrm>
          <a:prstGeom prst="rect">
            <a:avLst/>
          </a:prstGeom>
        </p:spPr>
        <p:txBody>
          <a:bodyPr>
            <a:norm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200" noProof="0" dirty="0"/>
              <a:t>Faktoren, welche das Umweltverhalten beeinflussen (PEBs=pro-environmental </a:t>
            </a:r>
            <a:r>
              <a:rPr lang="de-DE" sz="1200" noProof="0" dirty="0" err="1"/>
              <a:t>behaviors</a:t>
            </a:r>
            <a:r>
              <a:rPr lang="de-DE" sz="1200" noProof="0" dirty="0"/>
              <a:t>). Quelle: </a:t>
            </a:r>
            <a:r>
              <a:rPr lang="de-DE" sz="1200" noProof="0" dirty="0">
                <a:hlinkClick r:id="rId6"/>
              </a:rPr>
              <a:t>Hansmann R et al. (2020):  </a:t>
            </a:r>
            <a:r>
              <a:rPr lang="de-DE" sz="1200" noProof="0" dirty="0">
                <a:solidFill>
                  <a:srgbClr val="1F1F1F"/>
                </a:solidFill>
                <a:hlinkClick r:id="rId6"/>
              </a:rPr>
              <a:t>Determinants of pro-environmental behavior: A comparison of university students and staff from diverse faculties at a Swiss University. Journal of Cleaner Production </a:t>
            </a:r>
            <a:endParaRPr lang="de-DE" sz="1200" noProof="0" dirty="0">
              <a:solidFill>
                <a:srgbClr val="1F1F1F"/>
              </a:solidFill>
            </a:endParaRPr>
          </a:p>
          <a:p>
            <a:pPr marL="0" indent="0">
              <a:buFont typeface="Arial" panose="020B0604020202020204" pitchFamily="34" charset="0"/>
              <a:buNone/>
            </a:pPr>
            <a:endParaRPr lang="de-DE" sz="1200" noProof="0" dirty="0"/>
          </a:p>
        </p:txBody>
      </p:sp>
    </p:spTree>
    <p:extLst>
      <p:ext uri="{BB962C8B-B14F-4D97-AF65-F5344CB8AC3E}">
        <p14:creationId xmlns:p14="http://schemas.microsoft.com/office/powerpoint/2010/main" val="3012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34A9D23-732F-243B-A82D-6ACFCBE4B279}"/>
              </a:ext>
            </a:extLst>
          </p:cNvPr>
          <p:cNvGraphicFramePr>
            <a:graphicFrameLocks noChangeAspect="1"/>
          </p:cNvGraphicFramePr>
          <p:nvPr>
            <p:custDataLst>
              <p:tags r:id="rId1"/>
            </p:custDataLst>
            <p:extLst>
              <p:ext uri="{D42A27DB-BD31-4B8C-83A1-F6EECF244321}">
                <p14:modId xmlns:p14="http://schemas.microsoft.com/office/powerpoint/2010/main" val="8448928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B9801A-715F-64B6-77F9-8669722E5BA8}"/>
              </a:ext>
            </a:extLst>
          </p:cNvPr>
          <p:cNvSpPr>
            <a:spLocks noGrp="1"/>
          </p:cNvSpPr>
          <p:nvPr>
            <p:ph type="title"/>
          </p:nvPr>
        </p:nvSpPr>
        <p:spPr>
          <a:xfrm>
            <a:off x="479425" y="476250"/>
            <a:ext cx="11233150" cy="1044575"/>
          </a:xfrm>
        </p:spPr>
        <p:txBody>
          <a:bodyPr vert="horz" anchor="t">
            <a:normAutofit/>
          </a:bodyPr>
          <a:lstStyle/>
          <a:p>
            <a:r>
              <a:rPr lang="de-DE" noProof="0" dirty="0"/>
              <a:t>Der Einfluss von Umweltidentitäten</a:t>
            </a:r>
          </a:p>
        </p:txBody>
      </p:sp>
      <p:sp>
        <p:nvSpPr>
          <p:cNvPr id="3" name="Text Placeholder 2">
            <a:extLst>
              <a:ext uri="{FF2B5EF4-FFF2-40B4-BE49-F238E27FC236}">
                <a16:creationId xmlns:a16="http://schemas.microsoft.com/office/drawing/2014/main" id="{0423F7BA-E7FA-E714-E1E8-0A347AD2C347}"/>
              </a:ext>
            </a:extLst>
          </p:cNvPr>
          <p:cNvSpPr>
            <a:spLocks noGrp="1"/>
          </p:cNvSpPr>
          <p:nvPr>
            <p:ph type="body" sz="quarter" idx="13"/>
          </p:nvPr>
        </p:nvSpPr>
        <p:spPr>
          <a:xfrm>
            <a:off x="479425" y="1808163"/>
            <a:ext cx="5400675" cy="4213225"/>
          </a:xfrm>
        </p:spPr>
        <p:txBody>
          <a:bodyPr>
            <a:normAutofit lnSpcReduction="10000"/>
          </a:bodyPr>
          <a:lstStyle/>
          <a:p>
            <a:pPr marL="0" indent="0">
              <a:spcAft>
                <a:spcPts val="600"/>
              </a:spcAft>
              <a:buNone/>
            </a:pPr>
            <a:r>
              <a:rPr lang="de-DE" noProof="0" dirty="0"/>
              <a:t>«Menschen haben eine </a:t>
            </a:r>
            <a:r>
              <a:rPr lang="de-DE" b="1" noProof="0" dirty="0"/>
              <a:t>komplexe Beziehung </a:t>
            </a:r>
            <a:r>
              <a:rPr lang="de-DE" noProof="0" dirty="0"/>
              <a:t>zur </a:t>
            </a:r>
            <a:r>
              <a:rPr lang="de-DE" b="1" noProof="0" dirty="0"/>
              <a:t>Natur</a:t>
            </a:r>
            <a:r>
              <a:rPr lang="de-DE" noProof="0" dirty="0"/>
              <a:t>. Zwei Schlüsselfaktoren beeinflussen dabei, ob sie sich nachhaltig verhalten: inwieweit sie sich der </a:t>
            </a:r>
            <a:r>
              <a:rPr lang="de-DE" b="1" noProof="0" dirty="0"/>
              <a:t>Natur verbunden fühlen </a:t>
            </a:r>
            <a:r>
              <a:rPr lang="de-DE" noProof="0" dirty="0"/>
              <a:t>und ob sie bei </a:t>
            </a:r>
            <a:r>
              <a:rPr lang="de-DE" b="1" noProof="0" dirty="0"/>
              <a:t>Konsumentscheidungen</a:t>
            </a:r>
            <a:r>
              <a:rPr lang="de-DE" noProof="0" dirty="0"/>
              <a:t> an diese </a:t>
            </a:r>
            <a:r>
              <a:rPr lang="de-DE" b="1" noProof="0" dirty="0"/>
              <a:t>Verbundenheit</a:t>
            </a:r>
            <a:r>
              <a:rPr lang="de-DE" noProof="0" dirty="0"/>
              <a:t> denken. Wir zeigen, dass das Denken an die Beziehung zur Natur entscheidender ist als die Beziehung selber. Diese Erkenntnis ist relevant für </a:t>
            </a:r>
            <a:r>
              <a:rPr lang="de-DE" b="1" noProof="0" dirty="0"/>
              <a:t>die umweltpsychologische Forschung </a:t>
            </a:r>
            <a:r>
              <a:rPr lang="de-DE" noProof="0" dirty="0"/>
              <a:t>und für </a:t>
            </a:r>
            <a:r>
              <a:rPr lang="de-DE" noProof="0" dirty="0" err="1"/>
              <a:t>Massnahmen</a:t>
            </a:r>
            <a:r>
              <a:rPr lang="de-DE" noProof="0" dirty="0"/>
              <a:t> zur Förderung eines nachhaltigen Konsums.»</a:t>
            </a:r>
          </a:p>
          <a:p>
            <a:pPr marL="0" indent="0" algn="r">
              <a:spcAft>
                <a:spcPts val="600"/>
              </a:spcAft>
              <a:buNone/>
            </a:pPr>
            <a:r>
              <a:rPr lang="de-DE" noProof="0" dirty="0"/>
              <a:t>Prof. Dr. Sandor </a:t>
            </a:r>
            <a:r>
              <a:rPr lang="de-DE" noProof="0" dirty="0" err="1"/>
              <a:t>Czellar</a:t>
            </a:r>
            <a:r>
              <a:rPr lang="de-DE" noProof="0" dirty="0"/>
              <a:t>, Projektleitung </a:t>
            </a:r>
            <a:br>
              <a:rPr lang="de-DE" noProof="0" dirty="0"/>
            </a:br>
            <a:r>
              <a:rPr lang="de-DE" noProof="0" dirty="0"/>
              <a:t>Der Einfluss von Umweltidentitäten</a:t>
            </a:r>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ABE66AF7-9ADC-600C-6EEF-819D13650060}"/>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28</a:t>
            </a:fld>
            <a:endParaRPr lang="de-DE" noProof="0" dirty="0"/>
          </a:p>
        </p:txBody>
      </p:sp>
      <p:sp>
        <p:nvSpPr>
          <p:cNvPr id="5" name="Footer Placeholder 4">
            <a:extLst>
              <a:ext uri="{FF2B5EF4-FFF2-40B4-BE49-F238E27FC236}">
                <a16:creationId xmlns:a16="http://schemas.microsoft.com/office/drawing/2014/main" id="{95D153B2-9860-5627-2895-222F6594C588}"/>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Nachhaltige Wirtschaft</a:t>
            </a:r>
          </a:p>
        </p:txBody>
      </p:sp>
      <p:pic>
        <p:nvPicPr>
          <p:cNvPr id="7" name="Picture 6" descr="A person walking on a dock&#10;&#10;AI-generated content may be incorrect.">
            <a:extLst>
              <a:ext uri="{FF2B5EF4-FFF2-40B4-BE49-F238E27FC236}">
                <a16:creationId xmlns:a16="http://schemas.microsoft.com/office/drawing/2014/main" id="{0DEABD10-EBDF-41B5-34DB-17DC12786BFF}"/>
              </a:ext>
            </a:extLst>
          </p:cNvPr>
          <p:cNvPicPr>
            <a:picLocks noChangeAspect="1"/>
          </p:cNvPicPr>
          <p:nvPr/>
        </p:nvPicPr>
        <p:blipFill>
          <a:blip r:embed="rId5">
            <a:extLst>
              <a:ext uri="{28A0092B-C50C-407E-A947-70E740481C1C}">
                <a14:useLocalDpi xmlns:a14="http://schemas.microsoft.com/office/drawing/2010/main" val="0"/>
              </a:ext>
            </a:extLst>
          </a:blip>
          <a:srcRect l="2730" r="4112"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642357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C421A92-2B7E-A243-7B3B-6B4AD0E22AD3}"/>
              </a:ext>
            </a:extLst>
          </p:cNvPr>
          <p:cNvGraphicFramePr>
            <a:graphicFrameLocks noChangeAspect="1"/>
          </p:cNvGraphicFramePr>
          <p:nvPr>
            <p:custDataLst>
              <p:tags r:id="rId1"/>
            </p:custDataLst>
            <p:extLst>
              <p:ext uri="{D42A27DB-BD31-4B8C-83A1-F6EECF244321}">
                <p14:modId xmlns:p14="http://schemas.microsoft.com/office/powerpoint/2010/main" val="3280795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278E84-C688-C20F-3670-94FE32FB3405}"/>
              </a:ext>
            </a:extLst>
          </p:cNvPr>
          <p:cNvSpPr>
            <a:spLocks noGrp="1"/>
          </p:cNvSpPr>
          <p:nvPr>
            <p:ph type="title"/>
          </p:nvPr>
        </p:nvSpPr>
        <p:spPr/>
        <p:txBody>
          <a:bodyPr vert="horz"/>
          <a:lstStyle/>
          <a:p>
            <a:r>
              <a:rPr lang="de-DE" noProof="0" dirty="0"/>
              <a:t>Der Einfluss von Umweltidentitäten - Aufgaben</a:t>
            </a:r>
          </a:p>
        </p:txBody>
      </p:sp>
      <p:sp>
        <p:nvSpPr>
          <p:cNvPr id="3" name="Text Placeholder 2">
            <a:extLst>
              <a:ext uri="{FF2B5EF4-FFF2-40B4-BE49-F238E27FC236}">
                <a16:creationId xmlns:a16="http://schemas.microsoft.com/office/drawing/2014/main" id="{B4FD3869-115D-9FF4-69E4-D1C7792D0328}"/>
              </a:ext>
            </a:extLst>
          </p:cNvPr>
          <p:cNvSpPr>
            <a:spLocks noGrp="1"/>
          </p:cNvSpPr>
          <p:nvPr>
            <p:ph type="body" sz="quarter" idx="13"/>
          </p:nvPr>
        </p:nvSpPr>
        <p:spPr/>
        <p:txBody>
          <a:bodyPr/>
          <a:lstStyle/>
          <a:p>
            <a:pPr marL="342900" indent="-342900">
              <a:buFont typeface="+mj-lt"/>
              <a:buAutoNum type="arabicPeriod"/>
            </a:pPr>
            <a:r>
              <a:rPr lang="de-DE" sz="1800" noProof="0" dirty="0"/>
              <a:t>Was ist eine «</a:t>
            </a:r>
            <a:r>
              <a:rPr lang="de-DE" sz="1800" b="1" noProof="0" dirty="0"/>
              <a:t>Umweltidentität</a:t>
            </a:r>
            <a:r>
              <a:rPr lang="de-DE" sz="1800" noProof="0" dirty="0"/>
              <a:t>»?</a:t>
            </a:r>
          </a:p>
          <a:p>
            <a:pPr marL="342900" indent="-342900">
              <a:buFont typeface="+mj-lt"/>
              <a:buAutoNum type="arabicPeriod"/>
            </a:pPr>
            <a:r>
              <a:rPr lang="de-DE" sz="1800" noProof="0" dirty="0"/>
              <a:t>Welche Rolle spielt sie bei </a:t>
            </a:r>
            <a:r>
              <a:rPr lang="de-DE" sz="1800" b="1" noProof="0" dirty="0"/>
              <a:t>Konsumentscheidungen</a:t>
            </a:r>
            <a:r>
              <a:rPr lang="de-DE" sz="1800" noProof="0" dirty="0"/>
              <a:t>?</a:t>
            </a:r>
          </a:p>
          <a:p>
            <a:pPr marL="342900" indent="-342900">
              <a:buFont typeface="+mj-lt"/>
              <a:buAutoNum type="arabicPeriod"/>
            </a:pPr>
            <a:r>
              <a:rPr lang="de-DE" sz="1800" noProof="0" dirty="0"/>
              <a:t>Wie kann die Umweltidentität für den </a:t>
            </a:r>
            <a:r>
              <a:rPr lang="de-DE" sz="1800" b="1" noProof="0" dirty="0"/>
              <a:t>umweltfreundlichen</a:t>
            </a:r>
            <a:r>
              <a:rPr lang="de-DE" sz="1800" noProof="0" dirty="0"/>
              <a:t> </a:t>
            </a:r>
            <a:r>
              <a:rPr lang="de-DE" sz="1800" b="1" noProof="0" dirty="0"/>
              <a:t>Konsum</a:t>
            </a:r>
            <a:r>
              <a:rPr lang="de-DE" sz="1800" noProof="0" dirty="0"/>
              <a:t> genutzt werden?</a:t>
            </a:r>
          </a:p>
          <a:p>
            <a:endParaRPr lang="de-DE" sz="1800" noProof="0" dirty="0"/>
          </a:p>
          <a:p>
            <a:pPr marL="0" indent="0">
              <a:buNone/>
            </a:pPr>
            <a:endParaRPr lang="de-DE" sz="1800" b="1" noProof="0" dirty="0"/>
          </a:p>
          <a:p>
            <a:pPr marL="0" indent="0">
              <a:buNone/>
            </a:pPr>
            <a:endParaRPr lang="de-DE" b="1" dirty="0"/>
          </a:p>
          <a:p>
            <a:pPr marL="0" indent="0">
              <a:buNone/>
            </a:pPr>
            <a:endParaRPr lang="de-DE" sz="1800" b="1" noProof="0" dirty="0"/>
          </a:p>
          <a:p>
            <a:pPr marL="0" indent="0">
              <a:buNone/>
            </a:pPr>
            <a:endParaRPr lang="de-DE" b="1" dirty="0"/>
          </a:p>
          <a:p>
            <a:pPr marL="0" indent="0">
              <a:buNone/>
            </a:pPr>
            <a:endParaRPr lang="de-DE" sz="1600" b="1" noProof="0" dirty="0"/>
          </a:p>
          <a:p>
            <a:pPr marL="0" indent="0">
              <a:buNone/>
            </a:pPr>
            <a:r>
              <a:rPr lang="de-DE" sz="1600" b="1" noProof="0" dirty="0"/>
              <a:t>Wissensquellen</a:t>
            </a:r>
          </a:p>
          <a:p>
            <a:pPr marL="0" indent="0">
              <a:buNone/>
            </a:pPr>
            <a:r>
              <a:rPr lang="de-DE" sz="1600" noProof="0" dirty="0">
                <a:hlinkClick r:id="rId5"/>
              </a:rPr>
              <a:t>Der Einfluss von Umweltidentitäten </a:t>
            </a:r>
            <a:r>
              <a:rPr lang="de-DE" sz="1600" noProof="0" dirty="0"/>
              <a:t>(Website NFP 73)</a:t>
            </a:r>
          </a:p>
          <a:p>
            <a:pPr marL="0" indent="0">
              <a:buNone/>
            </a:pPr>
            <a:r>
              <a:rPr lang="de-DE" sz="1600" noProof="0" dirty="0">
                <a:hlinkClick r:id="rId6"/>
              </a:rPr>
              <a:t>The closer our connection to nature, the more likely we are to  engage in actions… </a:t>
            </a:r>
            <a:r>
              <a:rPr lang="de-DE" sz="1600" noProof="0" dirty="0"/>
              <a:t>(Podcast NFP 73)</a:t>
            </a:r>
          </a:p>
          <a:p>
            <a:pPr marL="0" indent="0">
              <a:buNone/>
            </a:pPr>
            <a:r>
              <a:rPr lang="de-DE" sz="1600" noProof="0" dirty="0">
                <a:hlinkClick r:id="rId7"/>
              </a:rPr>
              <a:t>The influence of environmental identities</a:t>
            </a:r>
            <a:r>
              <a:rPr lang="de-DE" sz="1600" noProof="0" dirty="0"/>
              <a:t> (wissenschaftlicher Vortrag)</a:t>
            </a:r>
          </a:p>
        </p:txBody>
      </p:sp>
      <p:sp>
        <p:nvSpPr>
          <p:cNvPr id="4" name="Slide Number Placeholder 3">
            <a:extLst>
              <a:ext uri="{FF2B5EF4-FFF2-40B4-BE49-F238E27FC236}">
                <a16:creationId xmlns:a16="http://schemas.microsoft.com/office/drawing/2014/main" id="{6B4E1082-E1A6-28DE-48F0-6F072D0AB480}"/>
              </a:ext>
            </a:extLst>
          </p:cNvPr>
          <p:cNvSpPr>
            <a:spLocks noGrp="1"/>
          </p:cNvSpPr>
          <p:nvPr>
            <p:ph type="sldNum" sz="quarter" idx="14"/>
          </p:nvPr>
        </p:nvSpPr>
        <p:spPr/>
        <p:txBody>
          <a:bodyPr/>
          <a:lstStyle/>
          <a:p>
            <a:fld id="{476BE59D-4918-439E-9CBF-5840B2847889}" type="slidenum">
              <a:rPr lang="de-DE" noProof="0" smtClean="0"/>
              <a:pPr/>
              <a:t>29</a:t>
            </a:fld>
            <a:endParaRPr lang="de-DE" noProof="0" dirty="0"/>
          </a:p>
        </p:txBody>
      </p:sp>
      <p:sp>
        <p:nvSpPr>
          <p:cNvPr id="5" name="Footer Placeholder 4">
            <a:extLst>
              <a:ext uri="{FF2B5EF4-FFF2-40B4-BE49-F238E27FC236}">
                <a16:creationId xmlns:a16="http://schemas.microsoft.com/office/drawing/2014/main" id="{11818237-3484-E0C8-3C7D-637A7FD9B20A}"/>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398354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0C9D2AF-665F-DBFB-EEF7-0D4867AF48BE}"/>
              </a:ext>
            </a:extLst>
          </p:cNvPr>
          <p:cNvGraphicFramePr>
            <a:graphicFrameLocks noChangeAspect="1"/>
          </p:cNvGraphicFramePr>
          <p:nvPr>
            <p:custDataLst>
              <p:tags r:id="rId1"/>
            </p:custDataLst>
            <p:extLst>
              <p:ext uri="{D42A27DB-BD31-4B8C-83A1-F6EECF244321}">
                <p14:modId xmlns:p14="http://schemas.microsoft.com/office/powerpoint/2010/main" val="745646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vert="horz"/>
          <a:lstStyle/>
          <a:p>
            <a:r>
              <a:rPr lang="de-DE" noProof="0"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DE" noProof="0" dirty="0"/>
              <a:t>Der/die Lernende …</a:t>
            </a:r>
          </a:p>
          <a:p>
            <a:r>
              <a:rPr lang="de-DE" sz="1800" noProof="0" dirty="0"/>
              <a:t>kennt die Ziele für einen nachhaltigen Konsum und versteht die wichtigsten Zusammenhänge mit anderen Nachhaltigkeitszielen</a:t>
            </a:r>
          </a:p>
          <a:p>
            <a:r>
              <a:rPr lang="de-DE" sz="1800" noProof="0" dirty="0" err="1"/>
              <a:t>weiss</a:t>
            </a:r>
            <a:r>
              <a:rPr lang="de-DE" sz="1800" noProof="0" dirty="0"/>
              <a:t>, welche Konsumbereiche einen </a:t>
            </a:r>
            <a:r>
              <a:rPr lang="de-DE" sz="1800" noProof="0" dirty="0" err="1"/>
              <a:t>grossen</a:t>
            </a:r>
            <a:r>
              <a:rPr lang="de-DE" sz="1800" noProof="0" dirty="0"/>
              <a:t> Einfluss auf den persönlichen </a:t>
            </a:r>
            <a:r>
              <a:rPr lang="de-DE" sz="1800" noProof="0" dirty="0" err="1"/>
              <a:t>Fussabdruck</a:t>
            </a:r>
            <a:r>
              <a:rPr lang="de-DE" sz="1800" noProof="0" dirty="0"/>
              <a:t> haben</a:t>
            </a:r>
          </a:p>
          <a:p>
            <a:r>
              <a:rPr lang="de-DE" sz="1800" noProof="0" dirty="0"/>
              <a:t>erkennt, welche Faktoren das Konsumverhalten beeinflussen und versteht Fachbegriffe wie Rebound, </a:t>
            </a:r>
            <a:r>
              <a:rPr lang="de-DE" sz="1800" noProof="0" dirty="0" err="1"/>
              <a:t>Spillovers</a:t>
            </a:r>
            <a:r>
              <a:rPr lang="de-DE" sz="1800" noProof="0" dirty="0"/>
              <a:t> und Nudges</a:t>
            </a:r>
          </a:p>
          <a:p>
            <a:r>
              <a:rPr lang="de-DE" sz="1800" noProof="0" dirty="0"/>
              <a:t>kennt wirkungsvolle Ansätze zu einem nachhaltigeren Konsum</a:t>
            </a:r>
          </a:p>
          <a:p>
            <a:r>
              <a:rPr lang="de-DE" sz="1800" noProof="0" dirty="0"/>
              <a:t>reflektiert das eigene Konsumverhalten und probiert Ansätze für einen nachhaltigeren Konsum aus</a:t>
            </a:r>
          </a:p>
          <a:p>
            <a:endParaRPr lang="de-DE" noProof="0" dirty="0"/>
          </a:p>
          <a:p>
            <a:endParaRPr lang="de-DE" noProof="0"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DE" noProof="0" smtClean="0"/>
              <a:pPr/>
              <a:t>3</a:t>
            </a:fld>
            <a:endParaRPr lang="de-DE" noProof="0"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E2BD-C2F0-73EE-B30B-612111ACE5A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1452931-D5FE-D5E4-E39D-38E3B619BAD2}"/>
              </a:ext>
            </a:extLst>
          </p:cNvPr>
          <p:cNvGraphicFramePr>
            <a:graphicFrameLocks noChangeAspect="1"/>
          </p:cNvGraphicFramePr>
          <p:nvPr>
            <p:custDataLst>
              <p:tags r:id="rId1"/>
            </p:custDataLst>
            <p:extLst>
              <p:ext uri="{D42A27DB-BD31-4B8C-83A1-F6EECF244321}">
                <p14:modId xmlns:p14="http://schemas.microsoft.com/office/powerpoint/2010/main" val="26646029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E2B2F9EE-3068-FC9C-6419-0514628BCE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9A7FE9-8D12-44B5-A206-21AEBFBA68BD}"/>
              </a:ext>
            </a:extLst>
          </p:cNvPr>
          <p:cNvSpPr>
            <a:spLocks noGrp="1"/>
          </p:cNvSpPr>
          <p:nvPr>
            <p:ph type="title"/>
          </p:nvPr>
        </p:nvSpPr>
        <p:spPr/>
        <p:txBody>
          <a:bodyPr vert="horz"/>
          <a:lstStyle/>
          <a:p>
            <a:r>
              <a:rPr lang="de-DE" dirty="0"/>
              <a:t>Der Einfluss von Umweltidentitäten – Hintergrund und Ziel</a:t>
            </a:r>
            <a:endParaRPr lang="de-DE" noProof="0" dirty="0"/>
          </a:p>
        </p:txBody>
      </p:sp>
      <p:sp>
        <p:nvSpPr>
          <p:cNvPr id="4" name="Slide Number Placeholder 3">
            <a:extLst>
              <a:ext uri="{FF2B5EF4-FFF2-40B4-BE49-F238E27FC236}">
                <a16:creationId xmlns:a16="http://schemas.microsoft.com/office/drawing/2014/main" id="{498A0B6C-5135-9B9A-B5F2-8A1113548B92}"/>
              </a:ext>
            </a:extLst>
          </p:cNvPr>
          <p:cNvSpPr>
            <a:spLocks noGrp="1"/>
          </p:cNvSpPr>
          <p:nvPr>
            <p:ph type="sldNum" sz="quarter" idx="14"/>
          </p:nvPr>
        </p:nvSpPr>
        <p:spPr/>
        <p:txBody>
          <a:bodyPr/>
          <a:lstStyle/>
          <a:p>
            <a:fld id="{476BE59D-4918-439E-9CBF-5840B2847889}" type="slidenum">
              <a:rPr lang="de-DE" noProof="0" smtClean="0"/>
              <a:pPr/>
              <a:t>30</a:t>
            </a:fld>
            <a:endParaRPr lang="de-DE" noProof="0" dirty="0"/>
          </a:p>
        </p:txBody>
      </p:sp>
      <p:sp>
        <p:nvSpPr>
          <p:cNvPr id="6" name="Textplatzhalter 5">
            <a:extLst>
              <a:ext uri="{FF2B5EF4-FFF2-40B4-BE49-F238E27FC236}">
                <a16:creationId xmlns:a16="http://schemas.microsoft.com/office/drawing/2014/main" id="{7EEBA134-6151-5A60-A75F-351BB3AE960B}"/>
              </a:ext>
            </a:extLst>
          </p:cNvPr>
          <p:cNvSpPr>
            <a:spLocks noGrp="1"/>
          </p:cNvSpPr>
          <p:nvPr>
            <p:ph type="body" sz="quarter" idx="13"/>
          </p:nvPr>
        </p:nvSpPr>
        <p:spPr>
          <a:xfrm>
            <a:off x="479426" y="2565400"/>
            <a:ext cx="7345360" cy="3455988"/>
          </a:xfrm>
        </p:spPr>
        <p:txBody>
          <a:bodyPr lIns="36000"/>
          <a:lstStyle/>
          <a:p>
            <a:pPr marL="0" indent="0">
              <a:buNone/>
            </a:pPr>
            <a:r>
              <a:rPr lang="de-DE" sz="1600" b="1" dirty="0"/>
              <a:t>Wie lassen sich freiwillige nachhaltige Verhaltensweisen fördern</a:t>
            </a:r>
            <a:r>
              <a:rPr lang="de-DE" sz="1600" dirty="0"/>
              <a:t>? Diese Frage ist zentral für die umweltpolitische Forschung und für langfristig wirksame </a:t>
            </a:r>
            <a:r>
              <a:rPr lang="de-DE" sz="1600" dirty="0" err="1"/>
              <a:t>Massnahmen</a:t>
            </a:r>
            <a:r>
              <a:rPr lang="de-DE" sz="1600" dirty="0"/>
              <a:t>. Denn Verhaltensvorschriften hängen von politischen Rahmenbedingungen ab und können sich ändern. Unsere Forschung untersucht einen </a:t>
            </a:r>
            <a:r>
              <a:rPr lang="de-DE" sz="1600" b="1" dirty="0"/>
              <a:t>Schlüsselmechanismus</a:t>
            </a:r>
            <a:r>
              <a:rPr lang="de-DE" sz="1600" dirty="0"/>
              <a:t> </a:t>
            </a:r>
            <a:r>
              <a:rPr lang="de-DE" sz="1600" b="1" dirty="0"/>
              <a:t>freiwilligen</a:t>
            </a:r>
            <a:r>
              <a:rPr lang="de-DE" sz="1600" dirty="0"/>
              <a:t> </a:t>
            </a:r>
            <a:r>
              <a:rPr lang="de-DE" sz="1600" b="1" dirty="0"/>
              <a:t>Handelns</a:t>
            </a:r>
            <a:r>
              <a:rPr lang="de-DE" sz="1600" dirty="0"/>
              <a:t>: die </a:t>
            </a:r>
            <a:r>
              <a:rPr lang="de-DE" sz="1600" b="1" dirty="0"/>
              <a:t>Identitätsmotivation</a:t>
            </a:r>
            <a:r>
              <a:rPr lang="de-DE" sz="1600" dirty="0"/>
              <a:t>, die dazu führt, dass Menschen durch ihr </a:t>
            </a:r>
            <a:r>
              <a:rPr lang="de-DE" sz="1600" b="1" dirty="0"/>
              <a:t>Handeln</a:t>
            </a:r>
            <a:r>
              <a:rPr lang="de-DE" sz="1600" dirty="0"/>
              <a:t> zum </a:t>
            </a:r>
            <a:r>
              <a:rPr lang="de-DE" sz="1600" b="1" dirty="0"/>
              <a:t>Ausdruck</a:t>
            </a:r>
            <a:r>
              <a:rPr lang="de-DE" sz="1600" dirty="0"/>
              <a:t> </a:t>
            </a:r>
            <a:r>
              <a:rPr lang="de-DE" sz="1600" b="1" dirty="0"/>
              <a:t>bringen</a:t>
            </a:r>
            <a:r>
              <a:rPr lang="de-DE" sz="1600" dirty="0"/>
              <a:t>, </a:t>
            </a:r>
            <a:r>
              <a:rPr lang="de-DE" sz="1600" b="1" dirty="0"/>
              <a:t>wer sie sind</a:t>
            </a:r>
            <a:r>
              <a:rPr lang="de-DE" sz="1600" dirty="0"/>
              <a:t>. Die Umweltidentität spielt dabei eine wichtige Rolle, ist aber bislang noch wenig erforscht.</a:t>
            </a:r>
          </a:p>
          <a:p>
            <a:endParaRPr lang="de-DE" sz="1600" noProof="0" dirty="0"/>
          </a:p>
        </p:txBody>
      </p:sp>
      <p:sp>
        <p:nvSpPr>
          <p:cNvPr id="3" name="Text Placeholder 2">
            <a:extLst>
              <a:ext uri="{FF2B5EF4-FFF2-40B4-BE49-F238E27FC236}">
                <a16:creationId xmlns:a16="http://schemas.microsoft.com/office/drawing/2014/main" id="{C117CA68-C8E2-9429-80CF-C0E9B2F6669D}"/>
              </a:ext>
            </a:extLst>
          </p:cNvPr>
          <p:cNvSpPr>
            <a:spLocks noGrp="1"/>
          </p:cNvSpPr>
          <p:nvPr>
            <p:ph type="body" sz="quarter" idx="12"/>
          </p:nvPr>
        </p:nvSpPr>
        <p:spPr>
          <a:xfrm>
            <a:off x="479424" y="1963271"/>
            <a:ext cx="7345362" cy="432267"/>
          </a:xfrm>
        </p:spPr>
        <p:txBody>
          <a:bodyPr/>
          <a:lstStyle/>
          <a:p>
            <a:pPr marL="0" indent="0">
              <a:buNone/>
            </a:pPr>
            <a:r>
              <a:rPr lang="de-DE" sz="2400" noProof="0" dirty="0"/>
              <a:t>Hintergrund</a:t>
            </a:r>
          </a:p>
        </p:txBody>
      </p:sp>
      <p:sp>
        <p:nvSpPr>
          <p:cNvPr id="5" name="Footer Placeholder 4">
            <a:extLst>
              <a:ext uri="{FF2B5EF4-FFF2-40B4-BE49-F238E27FC236}">
                <a16:creationId xmlns:a16="http://schemas.microsoft.com/office/drawing/2014/main" id="{B846FA15-0AEA-78DB-1436-B0AA5C3A45B3}"/>
              </a:ext>
            </a:extLst>
          </p:cNvPr>
          <p:cNvSpPr>
            <a:spLocks noGrp="1"/>
          </p:cNvSpPr>
          <p:nvPr>
            <p:ph type="ftr" sz="quarter" idx="17"/>
          </p:nvPr>
        </p:nvSpPr>
        <p:spPr/>
        <p:txBody>
          <a:bodyPr/>
          <a:lstStyle/>
          <a:p>
            <a:r>
              <a:rPr lang="de-DE" noProof="0" dirty="0"/>
              <a:t>NFP 73 – Nachhaltige Wirtschaft</a:t>
            </a:r>
          </a:p>
        </p:txBody>
      </p:sp>
      <p:sp>
        <p:nvSpPr>
          <p:cNvPr id="12" name="Text Placeholder 2">
            <a:extLst>
              <a:ext uri="{FF2B5EF4-FFF2-40B4-BE49-F238E27FC236}">
                <a16:creationId xmlns:a16="http://schemas.microsoft.com/office/drawing/2014/main" id="{B2C1CEEC-4E49-1608-3ECB-7D7D1EDC061D}"/>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a:t>Ziel</a:t>
            </a:r>
          </a:p>
        </p:txBody>
      </p:sp>
      <p:sp>
        <p:nvSpPr>
          <p:cNvPr id="13" name="Textplatzhalter 5">
            <a:extLst>
              <a:ext uri="{FF2B5EF4-FFF2-40B4-BE49-F238E27FC236}">
                <a16:creationId xmlns:a16="http://schemas.microsoft.com/office/drawing/2014/main" id="{D95F0E47-89CD-E29A-4636-D1B4532CB915}"/>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68B6005A-84D6-816A-36C4-B80C7C2082A3}"/>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t>Das Projekt untersucht, wie die Umweltidentität – </a:t>
            </a:r>
            <a:r>
              <a:rPr lang="de-DE" sz="1600" b="1" dirty="0"/>
              <a:t>das Gefühl der Verbundenheit mit der Natur </a:t>
            </a:r>
            <a:r>
              <a:rPr lang="de-DE" sz="1600" dirty="0"/>
              <a:t>– nachhaltiges Verhalten beeinflusst. Im Fokus stehen dabei zwei Komponenten: </a:t>
            </a:r>
          </a:p>
          <a:p>
            <a:pPr marL="558900" lvl="1" indent="-342900">
              <a:buFont typeface="+mj-lt"/>
              <a:buAutoNum type="arabicPeriod"/>
            </a:pPr>
            <a:r>
              <a:rPr lang="de-DE" sz="1600" dirty="0"/>
              <a:t>die </a:t>
            </a:r>
            <a:r>
              <a:rPr lang="de-DE" sz="1600" b="1" dirty="0"/>
              <a:t>Stärke der Identität </a:t>
            </a:r>
            <a:r>
              <a:rPr lang="de-DE" sz="1600" dirty="0"/>
              <a:t>und</a:t>
            </a:r>
          </a:p>
          <a:p>
            <a:pPr marL="558900" lvl="1" indent="-342900">
              <a:buFont typeface="+mj-lt"/>
              <a:buAutoNum type="arabicPeriod"/>
            </a:pPr>
            <a:r>
              <a:rPr lang="de-DE" sz="1600" dirty="0"/>
              <a:t>ihre </a:t>
            </a:r>
            <a:r>
              <a:rPr lang="de-DE" sz="1600" b="1" dirty="0"/>
              <a:t>Salienz</a:t>
            </a:r>
            <a:r>
              <a:rPr lang="de-DE" sz="1600" dirty="0"/>
              <a:t> bei </a:t>
            </a:r>
            <a:r>
              <a:rPr lang="de-DE" sz="1600" b="1" dirty="0"/>
              <a:t>Konsumentscheiden</a:t>
            </a:r>
            <a:r>
              <a:rPr lang="de-DE" sz="1600" dirty="0"/>
              <a:t>.</a:t>
            </a:r>
          </a:p>
          <a:p>
            <a:pPr marL="0" indent="0">
              <a:buNone/>
            </a:pPr>
            <a:r>
              <a:rPr lang="de-DE" sz="1600" dirty="0"/>
              <a:t>Ziel ist es, herauszufinden, welche dieser beiden Faktoren das Verhalten stärker beeinflusst.</a:t>
            </a:r>
          </a:p>
        </p:txBody>
      </p:sp>
    </p:spTree>
    <p:extLst>
      <p:ext uri="{BB962C8B-B14F-4D97-AF65-F5344CB8AC3E}">
        <p14:creationId xmlns:p14="http://schemas.microsoft.com/office/powerpoint/2010/main" val="397052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8381-BE99-0726-100B-92C8F1D3F04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338126F-456C-09F3-1CBD-0D68E013909C}"/>
              </a:ext>
            </a:extLst>
          </p:cNvPr>
          <p:cNvGraphicFramePr>
            <a:graphicFrameLocks noChangeAspect="1"/>
          </p:cNvGraphicFramePr>
          <p:nvPr>
            <p:custDataLst>
              <p:tags r:id="rId1"/>
            </p:custDataLst>
            <p:extLst>
              <p:ext uri="{D42A27DB-BD31-4B8C-83A1-F6EECF244321}">
                <p14:modId xmlns:p14="http://schemas.microsoft.com/office/powerpoint/2010/main" val="32637384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5C79E7-05CB-84B7-1E64-EAEE87DD7EF0}"/>
              </a:ext>
            </a:extLst>
          </p:cNvPr>
          <p:cNvSpPr>
            <a:spLocks noGrp="1"/>
          </p:cNvSpPr>
          <p:nvPr>
            <p:ph type="title"/>
          </p:nvPr>
        </p:nvSpPr>
        <p:spPr/>
        <p:txBody>
          <a:bodyPr vert="horz"/>
          <a:lstStyle/>
          <a:p>
            <a:r>
              <a:rPr lang="de-DE" noProof="0" dirty="0"/>
              <a:t>Der Einfluss von Umweltidentitäten – Resultate I</a:t>
            </a:r>
          </a:p>
        </p:txBody>
      </p:sp>
      <p:sp>
        <p:nvSpPr>
          <p:cNvPr id="3" name="Text Placeholder 2">
            <a:extLst>
              <a:ext uri="{FF2B5EF4-FFF2-40B4-BE49-F238E27FC236}">
                <a16:creationId xmlns:a16="http://schemas.microsoft.com/office/drawing/2014/main" id="{9C733CF2-1C1D-3088-8FCB-D66B2F36FF0B}"/>
              </a:ext>
            </a:extLst>
          </p:cNvPr>
          <p:cNvSpPr>
            <a:spLocks noGrp="1"/>
          </p:cNvSpPr>
          <p:nvPr>
            <p:ph type="body" sz="quarter" idx="13"/>
          </p:nvPr>
        </p:nvSpPr>
        <p:spPr>
          <a:xfrm>
            <a:off x="479425" y="1800449"/>
            <a:ext cx="11233150" cy="4213225"/>
          </a:xfrm>
        </p:spPr>
        <p:txBody>
          <a:bodyPr/>
          <a:lstStyle/>
          <a:p>
            <a:pPr marL="0" indent="0">
              <a:lnSpc>
                <a:spcPct val="100000"/>
              </a:lnSpc>
              <a:buNone/>
            </a:pPr>
            <a:r>
              <a:rPr lang="de-DE" b="1" noProof="0" dirty="0"/>
              <a:t>Umweltidentitäten und Eigenschaften der Betroffenen </a:t>
            </a:r>
          </a:p>
          <a:p>
            <a:pPr marL="0" indent="0">
              <a:lnSpc>
                <a:spcPct val="100000"/>
              </a:lnSpc>
              <a:buNone/>
            </a:pPr>
            <a:r>
              <a:rPr lang="de-DE" noProof="0" dirty="0"/>
              <a:t>Die </a:t>
            </a:r>
            <a:r>
              <a:rPr lang="de-DE" noProof="0" dirty="0">
                <a:solidFill>
                  <a:srgbClr val="83D0F5"/>
                </a:solidFill>
              </a:rPr>
              <a:t>Umweltidentität</a:t>
            </a:r>
            <a:r>
              <a:rPr lang="de-DE" noProof="0" dirty="0"/>
              <a:t> steht für die </a:t>
            </a:r>
            <a:r>
              <a:rPr lang="de-DE" dirty="0">
                <a:solidFill>
                  <a:srgbClr val="83D0F5"/>
                </a:solidFill>
              </a:rPr>
              <a:t>persönliche Beziehung</a:t>
            </a:r>
            <a:r>
              <a:rPr lang="de-DE" noProof="0" dirty="0"/>
              <a:t>, die ein </a:t>
            </a:r>
            <a:r>
              <a:rPr lang="de-DE" dirty="0">
                <a:solidFill>
                  <a:srgbClr val="83D0F5"/>
                </a:solidFill>
              </a:rPr>
              <a:t>Mensch zur Natur </a:t>
            </a:r>
            <a:r>
              <a:rPr lang="de-DE" noProof="0" dirty="0"/>
              <a:t>entwickelt hat. In den letzten </a:t>
            </a:r>
            <a:r>
              <a:rPr lang="de-DE" dirty="0">
                <a:solidFill>
                  <a:srgbClr val="83D0F5"/>
                </a:solidFill>
              </a:rPr>
              <a:t>20 Jahren </a:t>
            </a:r>
            <a:r>
              <a:rPr lang="de-DE" noProof="0" dirty="0"/>
              <a:t>wurde dieses Konzept und die Messbarkeit der Identität relativ eingehend erforscht, hingegen gibt es noch kaum </a:t>
            </a:r>
            <a:r>
              <a:rPr lang="de-DE" dirty="0">
                <a:solidFill>
                  <a:srgbClr val="83D0F5"/>
                </a:solidFill>
              </a:rPr>
              <a:t>Forschung</a:t>
            </a:r>
            <a:r>
              <a:rPr lang="de-DE" noProof="0" dirty="0"/>
              <a:t> </a:t>
            </a:r>
            <a:r>
              <a:rPr lang="de-DE" dirty="0">
                <a:solidFill>
                  <a:srgbClr val="83D0F5"/>
                </a:solidFill>
              </a:rPr>
              <a:t>über die Beziehung </a:t>
            </a:r>
            <a:r>
              <a:rPr lang="de-DE" noProof="0" dirty="0"/>
              <a:t>der </a:t>
            </a:r>
            <a:r>
              <a:rPr lang="de-DE" dirty="0">
                <a:solidFill>
                  <a:srgbClr val="83D0F5"/>
                </a:solidFill>
              </a:rPr>
              <a:t>Umweltidentität</a:t>
            </a:r>
            <a:r>
              <a:rPr lang="de-DE" noProof="0" dirty="0"/>
              <a:t> mit anderen </a:t>
            </a:r>
            <a:r>
              <a:rPr lang="de-DE" dirty="0">
                <a:solidFill>
                  <a:srgbClr val="83D0F5"/>
                </a:solidFill>
              </a:rPr>
              <a:t>psychologischen Konzepten</a:t>
            </a:r>
            <a:r>
              <a:rPr lang="de-DE" noProof="0" dirty="0"/>
              <a:t>. Unsere Befragungen haben ergeben, dass die </a:t>
            </a:r>
            <a:r>
              <a:rPr lang="de-DE" dirty="0">
                <a:solidFill>
                  <a:srgbClr val="83D0F5"/>
                </a:solidFill>
              </a:rPr>
              <a:t>einzelnen Menschen komplexe Ansichten </a:t>
            </a:r>
            <a:r>
              <a:rPr lang="de-DE" noProof="0" dirty="0"/>
              <a:t>und </a:t>
            </a:r>
            <a:r>
              <a:rPr lang="de-DE" dirty="0">
                <a:solidFill>
                  <a:srgbClr val="83D0F5"/>
                </a:solidFill>
              </a:rPr>
              <a:t>Beziehungen</a:t>
            </a:r>
            <a:r>
              <a:rPr lang="de-DE" noProof="0" dirty="0"/>
              <a:t> zur </a:t>
            </a:r>
            <a:r>
              <a:rPr lang="de-DE" dirty="0">
                <a:solidFill>
                  <a:srgbClr val="83D0F5"/>
                </a:solidFill>
              </a:rPr>
              <a:t>Natur</a:t>
            </a:r>
            <a:r>
              <a:rPr lang="de-DE" noProof="0" dirty="0"/>
              <a:t> haben. Überdurchschnittlich stark ausgeprägt ist die Umweltidentität von Menschen mit folgenden Eigenschaften:</a:t>
            </a:r>
          </a:p>
          <a:p>
            <a:pPr>
              <a:lnSpc>
                <a:spcPct val="100000"/>
              </a:lnSpc>
            </a:pPr>
            <a:r>
              <a:rPr lang="de-DE" noProof="0" dirty="0"/>
              <a:t>Die </a:t>
            </a:r>
            <a:r>
              <a:rPr lang="de-DE" dirty="0">
                <a:solidFill>
                  <a:srgbClr val="83D0F5"/>
                </a:solidFill>
              </a:rPr>
              <a:t>persönlichen Werte </a:t>
            </a:r>
            <a:r>
              <a:rPr lang="de-DE" noProof="0" dirty="0"/>
              <a:t>sind </a:t>
            </a:r>
            <a:r>
              <a:rPr lang="de-DE" dirty="0">
                <a:solidFill>
                  <a:srgbClr val="83D0F5"/>
                </a:solidFill>
              </a:rPr>
              <a:t>weniger materiell </a:t>
            </a:r>
            <a:r>
              <a:rPr lang="de-DE" noProof="0" dirty="0"/>
              <a:t>und </a:t>
            </a:r>
            <a:r>
              <a:rPr lang="de-DE" dirty="0">
                <a:solidFill>
                  <a:srgbClr val="83D0F5"/>
                </a:solidFill>
              </a:rPr>
              <a:t>mehr moralisch </a:t>
            </a:r>
            <a:r>
              <a:rPr lang="de-DE" noProof="0" dirty="0"/>
              <a:t>und </a:t>
            </a:r>
            <a:r>
              <a:rPr lang="de-DE" dirty="0">
                <a:solidFill>
                  <a:srgbClr val="83D0F5"/>
                </a:solidFill>
              </a:rPr>
              <a:t>grün</a:t>
            </a:r>
            <a:r>
              <a:rPr lang="de-DE" noProof="0" dirty="0"/>
              <a:t> geprägt.</a:t>
            </a:r>
          </a:p>
          <a:p>
            <a:pPr>
              <a:lnSpc>
                <a:spcPct val="100000"/>
              </a:lnSpc>
            </a:pPr>
            <a:r>
              <a:rPr lang="de-DE" noProof="0" dirty="0"/>
              <a:t>Die Persönlichkeit zeichnet sich durch </a:t>
            </a:r>
            <a:r>
              <a:rPr lang="de-DE" dirty="0">
                <a:solidFill>
                  <a:srgbClr val="83D0F5"/>
                </a:solidFill>
              </a:rPr>
              <a:t>mehr Selbstachtung</a:t>
            </a:r>
            <a:r>
              <a:rPr lang="de-DE" noProof="0" dirty="0"/>
              <a:t>, </a:t>
            </a:r>
            <a:r>
              <a:rPr lang="de-DE" dirty="0">
                <a:solidFill>
                  <a:srgbClr val="83D0F5"/>
                </a:solidFill>
              </a:rPr>
              <a:t>mehr</a:t>
            </a:r>
            <a:r>
              <a:rPr lang="de-DE" noProof="0" dirty="0"/>
              <a:t> </a:t>
            </a:r>
            <a:r>
              <a:rPr lang="de-DE" dirty="0">
                <a:solidFill>
                  <a:srgbClr val="83D0F5"/>
                </a:solidFill>
              </a:rPr>
              <a:t>Konsensbereitschaft</a:t>
            </a:r>
            <a:r>
              <a:rPr lang="de-DE" noProof="0" dirty="0"/>
              <a:t> und </a:t>
            </a:r>
            <a:r>
              <a:rPr lang="de-DE" dirty="0">
                <a:solidFill>
                  <a:srgbClr val="83D0F5"/>
                </a:solidFill>
              </a:rPr>
              <a:t>mehr Offenheit </a:t>
            </a:r>
            <a:r>
              <a:rPr lang="de-DE" noProof="0" dirty="0"/>
              <a:t>für </a:t>
            </a:r>
            <a:r>
              <a:rPr lang="de-DE" dirty="0">
                <a:solidFill>
                  <a:srgbClr val="83D0F5"/>
                </a:solidFill>
              </a:rPr>
              <a:t>Neues</a:t>
            </a:r>
            <a:r>
              <a:rPr lang="de-DE" noProof="0" dirty="0"/>
              <a:t> aus.</a:t>
            </a:r>
          </a:p>
          <a:p>
            <a:pPr>
              <a:lnSpc>
                <a:spcPct val="100000"/>
              </a:lnSpc>
            </a:pPr>
            <a:r>
              <a:rPr lang="de-DE" noProof="0" dirty="0"/>
              <a:t>Die </a:t>
            </a:r>
            <a:r>
              <a:rPr lang="de-DE" dirty="0">
                <a:solidFill>
                  <a:srgbClr val="83D0F5"/>
                </a:solidFill>
              </a:rPr>
              <a:t>Ansichten</a:t>
            </a:r>
            <a:r>
              <a:rPr lang="de-DE" noProof="0" dirty="0"/>
              <a:t> über die </a:t>
            </a:r>
            <a:r>
              <a:rPr lang="de-DE" dirty="0">
                <a:solidFill>
                  <a:srgbClr val="83D0F5"/>
                </a:solidFill>
              </a:rPr>
              <a:t>Natur</a:t>
            </a:r>
            <a:r>
              <a:rPr lang="de-DE" noProof="0" dirty="0"/>
              <a:t> sind </a:t>
            </a:r>
            <a:r>
              <a:rPr lang="de-DE" dirty="0">
                <a:solidFill>
                  <a:srgbClr val="83D0F5"/>
                </a:solidFill>
              </a:rPr>
              <a:t>positiver</a:t>
            </a:r>
            <a:r>
              <a:rPr lang="de-DE" noProof="0" dirty="0"/>
              <a:t> und </a:t>
            </a:r>
            <a:r>
              <a:rPr lang="de-DE" dirty="0">
                <a:solidFill>
                  <a:srgbClr val="83D0F5"/>
                </a:solidFill>
              </a:rPr>
              <a:t>stärker</a:t>
            </a:r>
            <a:r>
              <a:rPr lang="de-DE" noProof="0" dirty="0"/>
              <a:t>.</a:t>
            </a:r>
          </a:p>
          <a:p>
            <a:pPr>
              <a:lnSpc>
                <a:spcPct val="100000"/>
              </a:lnSpc>
            </a:pPr>
            <a:r>
              <a:rPr lang="de-DE" noProof="0" dirty="0"/>
              <a:t>Die </a:t>
            </a:r>
            <a:r>
              <a:rPr lang="de-DE" dirty="0">
                <a:solidFill>
                  <a:srgbClr val="83D0F5"/>
                </a:solidFill>
              </a:rPr>
              <a:t>Betroffenen</a:t>
            </a:r>
            <a:r>
              <a:rPr lang="de-DE" noProof="0" dirty="0"/>
              <a:t> geben eher an, dass sie sich für </a:t>
            </a:r>
            <a:r>
              <a:rPr lang="de-DE" dirty="0">
                <a:solidFill>
                  <a:srgbClr val="83D0F5"/>
                </a:solidFill>
              </a:rPr>
              <a:t>soziales</a:t>
            </a:r>
            <a:r>
              <a:rPr lang="de-DE" noProof="0" dirty="0"/>
              <a:t> und </a:t>
            </a:r>
            <a:r>
              <a:rPr lang="de-DE" dirty="0">
                <a:solidFill>
                  <a:srgbClr val="83D0F5"/>
                </a:solidFill>
              </a:rPr>
              <a:t>ökologisches</a:t>
            </a:r>
            <a:r>
              <a:rPr lang="de-DE" noProof="0" dirty="0"/>
              <a:t> </a:t>
            </a:r>
            <a:r>
              <a:rPr lang="de-DE" dirty="0">
                <a:solidFill>
                  <a:srgbClr val="83D0F5"/>
                </a:solidFill>
              </a:rPr>
              <a:t>Verhalten</a:t>
            </a:r>
            <a:r>
              <a:rPr lang="de-DE" noProof="0" dirty="0"/>
              <a:t> </a:t>
            </a:r>
            <a:r>
              <a:rPr lang="de-DE" dirty="0">
                <a:solidFill>
                  <a:srgbClr val="83D0F5"/>
                </a:solidFill>
              </a:rPr>
              <a:t>engagieren</a:t>
            </a:r>
            <a:r>
              <a:rPr lang="de-DE" noProof="0" dirty="0"/>
              <a:t> und ein </a:t>
            </a:r>
            <a:r>
              <a:rPr lang="de-DE" dirty="0">
                <a:solidFill>
                  <a:srgbClr val="83D0F5"/>
                </a:solidFill>
              </a:rPr>
              <a:t>geringeres</a:t>
            </a:r>
            <a:r>
              <a:rPr lang="de-DE" noProof="0" dirty="0"/>
              <a:t> </a:t>
            </a:r>
            <a:r>
              <a:rPr lang="de-DE" dirty="0">
                <a:solidFill>
                  <a:srgbClr val="83D0F5"/>
                </a:solidFill>
              </a:rPr>
              <a:t>Interesse</a:t>
            </a:r>
            <a:r>
              <a:rPr lang="de-DE" noProof="0" dirty="0"/>
              <a:t> an </a:t>
            </a:r>
            <a:r>
              <a:rPr lang="de-DE" dirty="0">
                <a:solidFill>
                  <a:srgbClr val="83D0F5"/>
                </a:solidFill>
              </a:rPr>
              <a:t>Statuskonsum</a:t>
            </a:r>
            <a:r>
              <a:rPr lang="de-DE" noProof="0" dirty="0"/>
              <a:t> haben.</a:t>
            </a:r>
          </a:p>
          <a:p>
            <a:pPr>
              <a:lnSpc>
                <a:spcPct val="100000"/>
              </a:lnSpc>
            </a:pPr>
            <a:r>
              <a:rPr lang="de-DE" noProof="0" dirty="0"/>
              <a:t>Soziodemografisch gesehen leben diese Menschen eher in </a:t>
            </a:r>
            <a:r>
              <a:rPr lang="de-DE" dirty="0">
                <a:solidFill>
                  <a:srgbClr val="83D0F5"/>
                </a:solidFill>
              </a:rPr>
              <a:t>ländlichen</a:t>
            </a:r>
            <a:r>
              <a:rPr lang="de-DE" noProof="0" dirty="0"/>
              <a:t> als in </a:t>
            </a:r>
            <a:r>
              <a:rPr lang="de-DE" dirty="0">
                <a:solidFill>
                  <a:srgbClr val="83D0F5"/>
                </a:solidFill>
              </a:rPr>
              <a:t>städtischen</a:t>
            </a:r>
            <a:r>
              <a:rPr lang="de-DE" noProof="0" dirty="0"/>
              <a:t> </a:t>
            </a:r>
            <a:r>
              <a:rPr lang="de-DE" dirty="0">
                <a:solidFill>
                  <a:srgbClr val="83D0F5"/>
                </a:solidFill>
              </a:rPr>
              <a:t>Gebieten</a:t>
            </a:r>
            <a:r>
              <a:rPr lang="de-DE" noProof="0" dirty="0"/>
              <a:t>.</a:t>
            </a:r>
          </a:p>
          <a:p>
            <a:pPr>
              <a:lnSpc>
                <a:spcPct val="100000"/>
              </a:lnSpc>
            </a:pPr>
            <a:endParaRPr lang="de-DE" noProof="0" dirty="0"/>
          </a:p>
        </p:txBody>
      </p:sp>
      <p:sp>
        <p:nvSpPr>
          <p:cNvPr id="4" name="Slide Number Placeholder 3">
            <a:extLst>
              <a:ext uri="{FF2B5EF4-FFF2-40B4-BE49-F238E27FC236}">
                <a16:creationId xmlns:a16="http://schemas.microsoft.com/office/drawing/2014/main" id="{1DCE875F-A23D-D4B8-E4D5-B8C93F8922A3}"/>
              </a:ext>
            </a:extLst>
          </p:cNvPr>
          <p:cNvSpPr>
            <a:spLocks noGrp="1"/>
          </p:cNvSpPr>
          <p:nvPr>
            <p:ph type="sldNum" sz="quarter" idx="14"/>
          </p:nvPr>
        </p:nvSpPr>
        <p:spPr/>
        <p:txBody>
          <a:bodyPr/>
          <a:lstStyle/>
          <a:p>
            <a:fld id="{476BE59D-4918-439E-9CBF-5840B2847889}" type="slidenum">
              <a:rPr lang="de-DE" noProof="0" smtClean="0"/>
              <a:pPr/>
              <a:t>31</a:t>
            </a:fld>
            <a:endParaRPr lang="de-DE" noProof="0" dirty="0"/>
          </a:p>
        </p:txBody>
      </p:sp>
      <p:sp>
        <p:nvSpPr>
          <p:cNvPr id="5" name="Footer Placeholder 4">
            <a:extLst>
              <a:ext uri="{FF2B5EF4-FFF2-40B4-BE49-F238E27FC236}">
                <a16:creationId xmlns:a16="http://schemas.microsoft.com/office/drawing/2014/main" id="{1AAEAD38-B1B8-5460-6208-F793BC532F9A}"/>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2029533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6644-67AB-50B6-DF76-4C05BDFE5D9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E8EBCDC-B171-154D-4372-F7AF792EB18C}"/>
              </a:ext>
            </a:extLst>
          </p:cNvPr>
          <p:cNvGraphicFramePr>
            <a:graphicFrameLocks noChangeAspect="1"/>
          </p:cNvGraphicFramePr>
          <p:nvPr>
            <p:custDataLst>
              <p:tags r:id="rId1"/>
            </p:custDataLst>
            <p:extLst>
              <p:ext uri="{D42A27DB-BD31-4B8C-83A1-F6EECF244321}">
                <p14:modId xmlns:p14="http://schemas.microsoft.com/office/powerpoint/2010/main" val="30180104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522F9D-46F8-3F2F-E393-5691B1221BD6}"/>
              </a:ext>
            </a:extLst>
          </p:cNvPr>
          <p:cNvSpPr>
            <a:spLocks noGrp="1"/>
          </p:cNvSpPr>
          <p:nvPr>
            <p:ph type="title"/>
          </p:nvPr>
        </p:nvSpPr>
        <p:spPr/>
        <p:txBody>
          <a:bodyPr vert="horz"/>
          <a:lstStyle/>
          <a:p>
            <a:r>
              <a:rPr lang="de-DE" noProof="0" dirty="0"/>
              <a:t>Der Einfluss von Umweltidentitäten – Resultate II</a:t>
            </a:r>
          </a:p>
        </p:txBody>
      </p:sp>
      <p:sp>
        <p:nvSpPr>
          <p:cNvPr id="3" name="Text Placeholder 2">
            <a:extLst>
              <a:ext uri="{FF2B5EF4-FFF2-40B4-BE49-F238E27FC236}">
                <a16:creationId xmlns:a16="http://schemas.microsoft.com/office/drawing/2014/main" id="{5F316CC8-0EBE-525A-A0A3-6F17122B0D6B}"/>
              </a:ext>
            </a:extLst>
          </p:cNvPr>
          <p:cNvSpPr>
            <a:spLocks noGrp="1"/>
          </p:cNvSpPr>
          <p:nvPr>
            <p:ph type="body" sz="quarter" idx="13"/>
          </p:nvPr>
        </p:nvSpPr>
        <p:spPr/>
        <p:txBody>
          <a:bodyPr/>
          <a:lstStyle/>
          <a:p>
            <a:pPr marL="0" indent="0">
              <a:lnSpc>
                <a:spcPct val="100000"/>
              </a:lnSpc>
              <a:buNone/>
            </a:pPr>
            <a:r>
              <a:rPr lang="de-DE" b="1" noProof="0" dirty="0"/>
              <a:t>Die Auswirkungen von Identitätsstärke und -salienz auf nachhaltiges Verhalten</a:t>
            </a:r>
          </a:p>
          <a:p>
            <a:pPr marL="0" indent="0" algn="l">
              <a:lnSpc>
                <a:spcPct val="100000"/>
              </a:lnSpc>
              <a:buNone/>
            </a:pPr>
            <a:r>
              <a:rPr lang="de-DE" noProof="0" dirty="0"/>
              <a:t>Mit Umfragen und Experimenten untersuchten wir den Einfluss der Umweltidentität auf das nachhaltige Verhalten. Dazu analysierten wir den Einfluss von </a:t>
            </a:r>
            <a:r>
              <a:rPr lang="de-DE" dirty="0">
                <a:solidFill>
                  <a:srgbClr val="83D0F5"/>
                </a:solidFill>
              </a:rPr>
              <a:t>zwei Identitätskomponenten</a:t>
            </a:r>
            <a:r>
              <a:rPr lang="de-DE" noProof="0" dirty="0"/>
              <a:t>: </a:t>
            </a:r>
          </a:p>
          <a:p>
            <a:pPr marL="558900" lvl="1" indent="-342900">
              <a:lnSpc>
                <a:spcPct val="100000"/>
              </a:lnSpc>
              <a:buFont typeface="+mj-lt"/>
              <a:buAutoNum type="arabicPeriod"/>
            </a:pPr>
            <a:r>
              <a:rPr lang="de-DE" dirty="0">
                <a:solidFill>
                  <a:schemeClr val="bg1"/>
                </a:solidFill>
              </a:rPr>
              <a:t>die</a:t>
            </a:r>
            <a:r>
              <a:rPr lang="de-DE" dirty="0">
                <a:solidFill>
                  <a:srgbClr val="83D0F5"/>
                </a:solidFill>
              </a:rPr>
              <a:t> Stärke </a:t>
            </a:r>
            <a:r>
              <a:rPr lang="de-DE" b="1" dirty="0">
                <a:solidFill>
                  <a:schemeClr val="bg1"/>
                </a:solidFill>
              </a:rPr>
              <a:t>der</a:t>
            </a:r>
            <a:r>
              <a:rPr lang="de-DE" dirty="0">
                <a:solidFill>
                  <a:srgbClr val="83D0F5"/>
                </a:solidFill>
              </a:rPr>
              <a:t> Identität </a:t>
            </a:r>
          </a:p>
          <a:p>
            <a:pPr marL="558900" lvl="1" indent="-342900">
              <a:lnSpc>
                <a:spcPct val="100000"/>
              </a:lnSpc>
              <a:buFont typeface="+mj-lt"/>
              <a:buAutoNum type="arabicPeriod"/>
            </a:pPr>
            <a:r>
              <a:rPr lang="de-DE" noProof="0" dirty="0"/>
              <a:t>bzw. die </a:t>
            </a:r>
            <a:r>
              <a:rPr lang="de-DE" dirty="0">
                <a:solidFill>
                  <a:srgbClr val="83D0F5"/>
                </a:solidFill>
              </a:rPr>
              <a:t>Präsenz der Umweltidentität </a:t>
            </a:r>
            <a:r>
              <a:rPr lang="de-DE" noProof="0" dirty="0"/>
              <a:t>(</a:t>
            </a:r>
            <a:r>
              <a:rPr lang="de-DE" dirty="0">
                <a:solidFill>
                  <a:schemeClr val="bg1"/>
                </a:solidFill>
              </a:rPr>
              <a:t>Salienz</a:t>
            </a:r>
            <a:r>
              <a:rPr lang="de-DE" noProof="0" dirty="0"/>
              <a:t>) </a:t>
            </a:r>
          </a:p>
          <a:p>
            <a:pPr marL="0" indent="0" algn="l">
              <a:lnSpc>
                <a:spcPct val="100000"/>
              </a:lnSpc>
              <a:buNone/>
            </a:pPr>
            <a:r>
              <a:rPr lang="de-DE" noProof="0" dirty="0"/>
              <a:t>bei konkreten </a:t>
            </a:r>
            <a:r>
              <a:rPr lang="de-DE" dirty="0">
                <a:solidFill>
                  <a:srgbClr val="83D0F5"/>
                </a:solidFill>
              </a:rPr>
              <a:t>Konsumentscheiden</a:t>
            </a:r>
            <a:r>
              <a:rPr lang="de-DE" noProof="0" dirty="0"/>
              <a:t>. </a:t>
            </a:r>
          </a:p>
          <a:p>
            <a:pPr marL="0" indent="0" algn="l">
              <a:lnSpc>
                <a:spcPct val="100000"/>
              </a:lnSpc>
              <a:buNone/>
            </a:pPr>
            <a:r>
              <a:rPr lang="de-DE" noProof="0" dirty="0"/>
              <a:t>Wir haben neuartige </a:t>
            </a:r>
            <a:r>
              <a:rPr lang="de-DE" noProof="0" dirty="0" err="1"/>
              <a:t>Messgrössen</a:t>
            </a:r>
            <a:r>
              <a:rPr lang="de-DE" noProof="0" dirty="0"/>
              <a:t> und Experimente zur Bewertung der Salienz entwickelt und die bestehenden </a:t>
            </a:r>
            <a:r>
              <a:rPr lang="de-DE" noProof="0" dirty="0" err="1"/>
              <a:t>Messgrössen</a:t>
            </a:r>
            <a:r>
              <a:rPr lang="de-DE" noProof="0" dirty="0"/>
              <a:t> für die Stärke der Umweltidentität optimiert. In unseren Studien, sowohl bei Selbsteinschätzungen als auch bei Beobachtungen über tatsächliches Verhalten, war es bei vielfältigen Entscheiden vor allem relevant, ob </a:t>
            </a:r>
            <a:r>
              <a:rPr lang="de-DE" dirty="0">
                <a:solidFill>
                  <a:schemeClr val="bg1"/>
                </a:solidFill>
              </a:rPr>
              <a:t>Personen</a:t>
            </a:r>
            <a:r>
              <a:rPr lang="de-DE" noProof="0" dirty="0"/>
              <a:t> an </a:t>
            </a:r>
            <a:r>
              <a:rPr lang="de-DE" noProof="0" dirty="0">
                <a:solidFill>
                  <a:schemeClr val="bg1"/>
                </a:solidFill>
              </a:rPr>
              <a:t>ihre </a:t>
            </a:r>
            <a:r>
              <a:rPr lang="de-DE" dirty="0">
                <a:solidFill>
                  <a:schemeClr val="bg1"/>
                </a:solidFill>
              </a:rPr>
              <a:t>Umweltidentität</a:t>
            </a:r>
            <a:r>
              <a:rPr lang="de-DE" noProof="0" dirty="0">
                <a:solidFill>
                  <a:schemeClr val="bg1"/>
                </a:solidFill>
              </a:rPr>
              <a:t> </a:t>
            </a:r>
            <a:r>
              <a:rPr lang="de-DE" dirty="0">
                <a:solidFill>
                  <a:schemeClr val="bg1"/>
                </a:solidFill>
              </a:rPr>
              <a:t>denken</a:t>
            </a:r>
            <a:r>
              <a:rPr lang="de-DE" noProof="0" dirty="0">
                <a:solidFill>
                  <a:schemeClr val="bg1"/>
                </a:solidFill>
              </a:rPr>
              <a:t>, und </a:t>
            </a:r>
            <a:r>
              <a:rPr lang="de-DE" dirty="0">
                <a:solidFill>
                  <a:schemeClr val="bg1"/>
                </a:solidFill>
              </a:rPr>
              <a:t>nicht</a:t>
            </a:r>
            <a:r>
              <a:rPr lang="de-DE" noProof="0" dirty="0">
                <a:solidFill>
                  <a:schemeClr val="bg1"/>
                </a:solidFill>
              </a:rPr>
              <a:t>, wie </a:t>
            </a:r>
            <a:r>
              <a:rPr lang="de-DE" dirty="0">
                <a:solidFill>
                  <a:schemeClr val="bg1"/>
                </a:solidFill>
              </a:rPr>
              <a:t>stark</a:t>
            </a:r>
            <a:r>
              <a:rPr lang="de-DE" noProof="0" dirty="0">
                <a:solidFill>
                  <a:schemeClr val="bg1"/>
                </a:solidFill>
              </a:rPr>
              <a:t> </a:t>
            </a:r>
            <a:r>
              <a:rPr lang="de-DE" dirty="0">
                <a:solidFill>
                  <a:schemeClr val="bg1"/>
                </a:solidFill>
              </a:rPr>
              <a:t>diese</a:t>
            </a:r>
            <a:r>
              <a:rPr lang="de-DE" noProof="0" dirty="0">
                <a:solidFill>
                  <a:schemeClr val="bg1"/>
                </a:solidFill>
              </a:rPr>
              <a:t> </a:t>
            </a:r>
            <a:r>
              <a:rPr lang="de-DE" dirty="0">
                <a:solidFill>
                  <a:schemeClr val="bg1"/>
                </a:solidFill>
              </a:rPr>
              <a:t>ist</a:t>
            </a:r>
            <a:r>
              <a:rPr lang="de-DE" noProof="0" dirty="0">
                <a:solidFill>
                  <a:schemeClr val="bg1"/>
                </a:solidFill>
              </a:rPr>
              <a:t>. </a:t>
            </a:r>
            <a:r>
              <a:rPr lang="de-DE" noProof="0" dirty="0"/>
              <a:t>Vermutlich haben diese beiden </a:t>
            </a:r>
            <a:r>
              <a:rPr lang="de-DE" dirty="0" err="1">
                <a:solidFill>
                  <a:srgbClr val="83D0F5"/>
                </a:solidFill>
              </a:rPr>
              <a:t>Identitätskonstrukte</a:t>
            </a:r>
            <a:r>
              <a:rPr lang="de-DE" noProof="0" dirty="0"/>
              <a:t> auch gewisse </a:t>
            </a:r>
            <a:r>
              <a:rPr lang="de-DE" dirty="0">
                <a:solidFill>
                  <a:srgbClr val="83D0F5"/>
                </a:solidFill>
              </a:rPr>
              <a:t>unabhängige Auswirkungen </a:t>
            </a:r>
            <a:r>
              <a:rPr lang="de-DE" noProof="0" dirty="0"/>
              <a:t>auf </a:t>
            </a:r>
            <a:r>
              <a:rPr lang="de-DE" dirty="0">
                <a:solidFill>
                  <a:srgbClr val="83D0F5"/>
                </a:solidFill>
              </a:rPr>
              <a:t>nachhaltiges Verhalten</a:t>
            </a:r>
            <a:r>
              <a:rPr lang="de-DE" noProof="0" dirty="0"/>
              <a:t>. </a:t>
            </a:r>
            <a:r>
              <a:rPr lang="de-DE" noProof="0" dirty="0" err="1"/>
              <a:t>Massnahmen</a:t>
            </a:r>
            <a:r>
              <a:rPr lang="de-DE" noProof="0" dirty="0"/>
              <a:t>, die bewirken, dass Menschen bei einem Konsumentscheid an ihre Umweltidentität denken, dürften somit breite Konsumgruppen ansprechen. Denn unabhängig davon, für wie wichtig jemand den Umweltschutz hält: Wenn die Person bei einem Konsumentscheid an ihren Bezug zur Natur erinnert wird, hat dies häufig einen Einfluss darauf, ob sie sich für ein nachhaltigeres Verhalten entscheidet.</a:t>
            </a:r>
          </a:p>
          <a:p>
            <a:endParaRPr lang="de-DE" noProof="0" dirty="0"/>
          </a:p>
        </p:txBody>
      </p:sp>
      <p:sp>
        <p:nvSpPr>
          <p:cNvPr id="4" name="Slide Number Placeholder 3">
            <a:extLst>
              <a:ext uri="{FF2B5EF4-FFF2-40B4-BE49-F238E27FC236}">
                <a16:creationId xmlns:a16="http://schemas.microsoft.com/office/drawing/2014/main" id="{1736CC8C-9D63-52F4-E234-5F0DA71742BB}"/>
              </a:ext>
            </a:extLst>
          </p:cNvPr>
          <p:cNvSpPr>
            <a:spLocks noGrp="1"/>
          </p:cNvSpPr>
          <p:nvPr>
            <p:ph type="sldNum" sz="quarter" idx="14"/>
          </p:nvPr>
        </p:nvSpPr>
        <p:spPr/>
        <p:txBody>
          <a:bodyPr/>
          <a:lstStyle/>
          <a:p>
            <a:fld id="{476BE59D-4918-439E-9CBF-5840B2847889}" type="slidenum">
              <a:rPr lang="de-DE" noProof="0" smtClean="0"/>
              <a:pPr/>
              <a:t>32</a:t>
            </a:fld>
            <a:endParaRPr lang="de-DE" noProof="0" dirty="0"/>
          </a:p>
        </p:txBody>
      </p:sp>
      <p:sp>
        <p:nvSpPr>
          <p:cNvPr id="5" name="Footer Placeholder 4">
            <a:extLst>
              <a:ext uri="{FF2B5EF4-FFF2-40B4-BE49-F238E27FC236}">
                <a16:creationId xmlns:a16="http://schemas.microsoft.com/office/drawing/2014/main" id="{34B766F0-EF6C-FBA9-FBE7-FE7EF0DD2995}"/>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62043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50D4EA-8F1E-D508-7A06-65087EE80337}"/>
              </a:ext>
            </a:extLst>
          </p:cNvPr>
          <p:cNvGraphicFramePr>
            <a:graphicFrameLocks noChangeAspect="1"/>
          </p:cNvGraphicFramePr>
          <p:nvPr>
            <p:custDataLst>
              <p:tags r:id="rId1"/>
            </p:custDataLst>
            <p:extLst>
              <p:ext uri="{D42A27DB-BD31-4B8C-83A1-F6EECF244321}">
                <p14:modId xmlns:p14="http://schemas.microsoft.com/office/powerpoint/2010/main" val="14453129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D31DC7-37F9-4594-499E-55695B053FB7}"/>
              </a:ext>
            </a:extLst>
          </p:cNvPr>
          <p:cNvSpPr>
            <a:spLocks noGrp="1"/>
          </p:cNvSpPr>
          <p:nvPr>
            <p:ph type="title"/>
          </p:nvPr>
        </p:nvSpPr>
        <p:spPr>
          <a:xfrm>
            <a:off x="479425" y="476250"/>
            <a:ext cx="11233150" cy="1044575"/>
          </a:xfrm>
        </p:spPr>
        <p:txBody>
          <a:bodyPr vert="horz" anchor="t">
            <a:normAutofit/>
          </a:bodyPr>
          <a:lstStyle/>
          <a:p>
            <a:r>
              <a:rPr lang="de-DE" noProof="0" dirty="0"/>
              <a:t>Sanfte Schubser für KMUs</a:t>
            </a:r>
          </a:p>
        </p:txBody>
      </p:sp>
      <p:sp>
        <p:nvSpPr>
          <p:cNvPr id="3" name="Text Placeholder 2">
            <a:extLst>
              <a:ext uri="{FF2B5EF4-FFF2-40B4-BE49-F238E27FC236}">
                <a16:creationId xmlns:a16="http://schemas.microsoft.com/office/drawing/2014/main" id="{4725895A-9124-0267-A179-4A0DB0E54E85}"/>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noProof="0" dirty="0"/>
              <a:t>«Die Bekämpfung des Klimawandels erfordert </a:t>
            </a:r>
            <a:r>
              <a:rPr lang="de-DE" b="1" noProof="0" dirty="0"/>
              <a:t>Verhaltensänderungen</a:t>
            </a:r>
            <a:r>
              <a:rPr lang="de-DE" noProof="0" dirty="0"/>
              <a:t> aller </a:t>
            </a:r>
            <a:r>
              <a:rPr lang="de-DE" b="1" noProof="0" dirty="0"/>
              <a:t>Wirtschaftsakteure</a:t>
            </a:r>
            <a:r>
              <a:rPr lang="de-DE" noProof="0" dirty="0"/>
              <a:t> einer Gesellschaft. In der Schweiz machen die </a:t>
            </a:r>
            <a:r>
              <a:rPr lang="de-DE" b="1" noProof="0" dirty="0"/>
              <a:t>KMU</a:t>
            </a:r>
            <a:r>
              <a:rPr lang="de-DE" noProof="0" dirty="0"/>
              <a:t> 99% der Unternehmen aus, womit sie auch eine </a:t>
            </a:r>
            <a:r>
              <a:rPr lang="de-DE" noProof="0" dirty="0" err="1"/>
              <a:t>grosse</a:t>
            </a:r>
            <a:r>
              <a:rPr lang="de-DE" noProof="0" dirty="0"/>
              <a:t> Gruppe von </a:t>
            </a:r>
            <a:r>
              <a:rPr lang="de-DE" b="1" noProof="0" dirty="0"/>
              <a:t>Ressourcenverbrauchern</a:t>
            </a:r>
            <a:r>
              <a:rPr lang="de-DE" noProof="0" dirty="0"/>
              <a:t> bilden. Mit unserem Projekt weisen wir nach, dass </a:t>
            </a:r>
            <a:r>
              <a:rPr lang="de-DE" b="1" noProof="0" dirty="0"/>
              <a:t>sanfte Anreize </a:t>
            </a:r>
            <a:r>
              <a:rPr lang="de-DE" noProof="0" dirty="0"/>
              <a:t>(Nudges) bei KMU Verhaltensänderungen herbeiführen können.»</a:t>
            </a:r>
          </a:p>
          <a:p>
            <a:pPr marL="0" indent="0" algn="r">
              <a:spcAft>
                <a:spcPts val="600"/>
              </a:spcAft>
              <a:buNone/>
            </a:pPr>
            <a:r>
              <a:rPr lang="de-DE" noProof="0" dirty="0"/>
              <a:t>Dr. Jan Schmitz, Projektleitung</a:t>
            </a:r>
            <a:br>
              <a:rPr lang="de-DE" noProof="0" dirty="0"/>
            </a:br>
            <a:r>
              <a:rPr lang="de-DE" noProof="0" dirty="0"/>
              <a:t>Sanfte Schubser für KMUs</a:t>
            </a:r>
          </a:p>
          <a:p>
            <a:pPr marL="0" indent="0">
              <a:spcAft>
                <a:spcPts val="600"/>
              </a:spcAft>
              <a:buNone/>
            </a:pPr>
            <a:endParaRPr lang="de-DE" noProof="0" dirty="0"/>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5B1A605C-1ED6-BE7B-078B-6E918608F8E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33</a:t>
            </a:fld>
            <a:endParaRPr lang="de-DE" noProof="0" dirty="0"/>
          </a:p>
        </p:txBody>
      </p:sp>
      <p:sp>
        <p:nvSpPr>
          <p:cNvPr id="5" name="Footer Placeholder 4">
            <a:extLst>
              <a:ext uri="{FF2B5EF4-FFF2-40B4-BE49-F238E27FC236}">
                <a16:creationId xmlns:a16="http://schemas.microsoft.com/office/drawing/2014/main" id="{9AF7C74F-2676-65C6-92B4-9B496BAE5174}"/>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Nachhaltige Wirtschaft</a:t>
            </a:r>
          </a:p>
        </p:txBody>
      </p:sp>
      <p:pic>
        <p:nvPicPr>
          <p:cNvPr id="7" name="Picture 6" descr="A finger pointing at a row of pills&#10;&#10;AI-generated content may be incorrect.">
            <a:extLst>
              <a:ext uri="{FF2B5EF4-FFF2-40B4-BE49-F238E27FC236}">
                <a16:creationId xmlns:a16="http://schemas.microsoft.com/office/drawing/2014/main" id="{98B1F06E-DAA3-8033-C2B7-0C3AFD65F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902" y="1952294"/>
            <a:ext cx="5880097" cy="3924964"/>
          </a:xfrm>
          <a:prstGeom prst="rect">
            <a:avLst/>
          </a:prstGeom>
          <a:noFill/>
        </p:spPr>
      </p:pic>
    </p:spTree>
    <p:extLst>
      <p:ext uri="{BB962C8B-B14F-4D97-AF65-F5344CB8AC3E}">
        <p14:creationId xmlns:p14="http://schemas.microsoft.com/office/powerpoint/2010/main" val="142967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DB015D-A3FF-8235-4DCD-2F736F21631B}"/>
              </a:ext>
            </a:extLst>
          </p:cNvPr>
          <p:cNvGraphicFramePr>
            <a:graphicFrameLocks noChangeAspect="1"/>
          </p:cNvGraphicFramePr>
          <p:nvPr>
            <p:custDataLst>
              <p:tags r:id="rId1"/>
            </p:custDataLst>
            <p:extLst>
              <p:ext uri="{D42A27DB-BD31-4B8C-83A1-F6EECF244321}">
                <p14:modId xmlns:p14="http://schemas.microsoft.com/office/powerpoint/2010/main" val="1043658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de-DE" noProof="0" dirty="0"/>
              <a:t>Sanfte Schubser für KMUs - Aufgaben</a:t>
            </a:r>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342900" indent="-342900">
              <a:buFont typeface="+mj-lt"/>
              <a:buAutoNum type="arabicPeriod"/>
            </a:pPr>
            <a:r>
              <a:rPr lang="de-DE" sz="1800" noProof="0" dirty="0"/>
              <a:t>Was sind «</a:t>
            </a:r>
            <a:r>
              <a:rPr lang="de-DE" sz="1800" b="1" noProof="0" dirty="0"/>
              <a:t>Nudges</a:t>
            </a:r>
            <a:r>
              <a:rPr lang="de-DE" sz="1800" noProof="0" dirty="0"/>
              <a:t>» und wie wirken diese auf das Nachhaltigkeitsverhalten von KMU?</a:t>
            </a:r>
          </a:p>
          <a:p>
            <a:pPr marL="342900" indent="-342900">
              <a:buFont typeface="+mj-lt"/>
              <a:buAutoNum type="arabicPeriod"/>
            </a:pPr>
            <a:r>
              <a:rPr lang="de-DE" sz="1800" noProof="0" dirty="0"/>
              <a:t>Was bedeutet «</a:t>
            </a:r>
            <a:r>
              <a:rPr lang="de-DE" sz="1800" b="1" noProof="0" dirty="0"/>
              <a:t>Entscheidungsarchitektur</a:t>
            </a:r>
            <a:r>
              <a:rPr lang="de-DE" sz="1800" noProof="0" dirty="0"/>
              <a:t>»?</a:t>
            </a:r>
          </a:p>
          <a:p>
            <a:pPr marL="342900" indent="-342900">
              <a:buFont typeface="+mj-lt"/>
              <a:buAutoNum type="arabicPeriod"/>
            </a:pPr>
            <a:r>
              <a:rPr lang="de-DE" sz="1800" noProof="0" dirty="0"/>
              <a:t>Was sind «</a:t>
            </a:r>
            <a:r>
              <a:rPr lang="de-DE" sz="1800" b="1" noProof="0" dirty="0" err="1"/>
              <a:t>Sludges</a:t>
            </a:r>
            <a:r>
              <a:rPr lang="de-DE" sz="1800" noProof="0" dirty="0"/>
              <a:t>» und wie wirken diese auf das Nachhaltigkeitsverhalten von KMU?</a:t>
            </a:r>
          </a:p>
          <a:p>
            <a:pPr marL="342900" indent="-342900">
              <a:buFont typeface="+mj-lt"/>
              <a:buAutoNum type="arabicPeriod"/>
            </a:pPr>
            <a:r>
              <a:rPr lang="de-DE" sz="1800" noProof="0" dirty="0"/>
              <a:t>Welches sind die </a:t>
            </a:r>
            <a:r>
              <a:rPr lang="de-DE" sz="1800" b="1" noProof="0" dirty="0"/>
              <a:t>Hauptmotivationen</a:t>
            </a:r>
            <a:r>
              <a:rPr lang="de-DE" sz="1800" noProof="0" dirty="0"/>
              <a:t> für KMU, sich nachhaltig zu verhalten?</a:t>
            </a:r>
          </a:p>
          <a:p>
            <a:endParaRPr lang="de-DE" sz="1600" noProof="0" dirty="0"/>
          </a:p>
          <a:p>
            <a:pPr marL="0" indent="0">
              <a:buNone/>
            </a:pPr>
            <a:endParaRPr lang="de-DE" sz="1800" b="1" noProof="0" dirty="0"/>
          </a:p>
          <a:p>
            <a:pPr marL="0" indent="0">
              <a:buNone/>
            </a:pPr>
            <a:endParaRPr lang="de-DE" b="1" dirty="0"/>
          </a:p>
          <a:p>
            <a:pPr marL="0" indent="0">
              <a:buNone/>
            </a:pPr>
            <a:endParaRPr lang="de-DE" sz="1800" b="1" noProof="0" dirty="0"/>
          </a:p>
          <a:p>
            <a:pPr marL="0" indent="0">
              <a:buNone/>
            </a:pPr>
            <a:r>
              <a:rPr lang="de-DE" sz="1800" b="1" noProof="0" dirty="0"/>
              <a:t>Wissensquellen</a:t>
            </a:r>
          </a:p>
          <a:p>
            <a:pPr marL="0" indent="0">
              <a:buNone/>
            </a:pPr>
            <a:r>
              <a:rPr lang="de-DE" noProof="0" dirty="0">
                <a:hlinkClick r:id="rId5"/>
              </a:rPr>
              <a:t>Sanfte Schubser für KMU </a:t>
            </a:r>
            <a:r>
              <a:rPr lang="de-DE" noProof="0" dirty="0"/>
              <a:t>(Website NFP 73)</a:t>
            </a:r>
          </a:p>
          <a:p>
            <a:pPr marL="0" indent="0">
              <a:buNone/>
            </a:pPr>
            <a:r>
              <a:rPr lang="de-DE" noProof="0" dirty="0">
                <a:hlinkClick r:id="rId6"/>
              </a:rPr>
              <a:t>Nicht nur wegen dem Geld: Sanfte Anreize für mehr Nachhaltigkeit in KMU </a:t>
            </a:r>
            <a:r>
              <a:rPr lang="de-DE" noProof="0" dirty="0"/>
              <a:t>(Brief)</a:t>
            </a:r>
          </a:p>
          <a:p>
            <a:pPr marL="0" indent="0">
              <a:buNone/>
            </a:pPr>
            <a:r>
              <a:rPr lang="de-DE" noProof="0" dirty="0">
                <a:hlinkClick r:id="rId7"/>
              </a:rPr>
              <a:t>Wie kleine Hindernisse die Wirksamkeit von Umweltprogrammen beeinträchtigen </a:t>
            </a:r>
            <a:r>
              <a:rPr lang="de-DE" noProof="0" dirty="0"/>
              <a:t>(Policy Brief)</a:t>
            </a:r>
          </a:p>
          <a:p>
            <a:pPr marL="0" indent="0">
              <a:buNone/>
            </a:pPr>
            <a:r>
              <a:rPr lang="de-DE" noProof="0" dirty="0">
                <a:hlinkClick r:id="rId8"/>
              </a:rPr>
              <a:t>Nudging small and medium-sized companies </a:t>
            </a:r>
            <a:r>
              <a:rPr lang="de-DE" noProof="0" dirty="0"/>
              <a:t>(wissenschaftlicher Vortrag)</a:t>
            </a:r>
          </a:p>
          <a:p>
            <a:endParaRPr lang="de-DE" noProof="0"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DE" noProof="0" smtClean="0"/>
              <a:pPr/>
              <a:t>34</a:t>
            </a:fld>
            <a:endParaRPr lang="de-DE" noProof="0"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135233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6F19-1076-F52F-592A-8165D907DD1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9556DF3-F33F-6B29-04B0-14E70BCB9611}"/>
              </a:ext>
            </a:extLst>
          </p:cNvPr>
          <p:cNvGraphicFramePr>
            <a:graphicFrameLocks noChangeAspect="1"/>
          </p:cNvGraphicFramePr>
          <p:nvPr>
            <p:custDataLst>
              <p:tags r:id="rId1"/>
            </p:custDataLst>
            <p:extLst>
              <p:ext uri="{D42A27DB-BD31-4B8C-83A1-F6EECF244321}">
                <p14:modId xmlns:p14="http://schemas.microsoft.com/office/powerpoint/2010/main" val="13312715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21452931-D5FE-D5E4-E39D-38E3B619BAD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913630-0AB9-636E-F2B6-C768CE56C87F}"/>
              </a:ext>
            </a:extLst>
          </p:cNvPr>
          <p:cNvSpPr>
            <a:spLocks noGrp="1"/>
          </p:cNvSpPr>
          <p:nvPr>
            <p:ph type="title"/>
          </p:nvPr>
        </p:nvSpPr>
        <p:spPr/>
        <p:txBody>
          <a:bodyPr vert="horz"/>
          <a:lstStyle/>
          <a:p>
            <a:r>
              <a:rPr lang="de-DE" dirty="0"/>
              <a:t>Sanfte Schubser für KMUs - Hintergrund und Ziel</a:t>
            </a:r>
            <a:endParaRPr lang="de-DE" noProof="0" dirty="0"/>
          </a:p>
        </p:txBody>
      </p:sp>
      <p:sp>
        <p:nvSpPr>
          <p:cNvPr id="4" name="Slide Number Placeholder 3">
            <a:extLst>
              <a:ext uri="{FF2B5EF4-FFF2-40B4-BE49-F238E27FC236}">
                <a16:creationId xmlns:a16="http://schemas.microsoft.com/office/drawing/2014/main" id="{3C0684EA-D33E-BEFA-CA01-0114282DF4F0}"/>
              </a:ext>
            </a:extLst>
          </p:cNvPr>
          <p:cNvSpPr>
            <a:spLocks noGrp="1"/>
          </p:cNvSpPr>
          <p:nvPr>
            <p:ph type="sldNum" sz="quarter" idx="14"/>
          </p:nvPr>
        </p:nvSpPr>
        <p:spPr/>
        <p:txBody>
          <a:bodyPr/>
          <a:lstStyle/>
          <a:p>
            <a:fld id="{476BE59D-4918-439E-9CBF-5840B2847889}" type="slidenum">
              <a:rPr lang="de-DE" noProof="0" smtClean="0"/>
              <a:pPr/>
              <a:t>35</a:t>
            </a:fld>
            <a:endParaRPr lang="de-DE" noProof="0" dirty="0"/>
          </a:p>
        </p:txBody>
      </p:sp>
      <p:sp>
        <p:nvSpPr>
          <p:cNvPr id="6" name="Textplatzhalter 5">
            <a:extLst>
              <a:ext uri="{FF2B5EF4-FFF2-40B4-BE49-F238E27FC236}">
                <a16:creationId xmlns:a16="http://schemas.microsoft.com/office/drawing/2014/main" id="{734A3402-A3D7-731F-9995-694593851607}"/>
              </a:ext>
            </a:extLst>
          </p:cNvPr>
          <p:cNvSpPr>
            <a:spLocks noGrp="1"/>
          </p:cNvSpPr>
          <p:nvPr>
            <p:ph type="body" sz="quarter" idx="13"/>
          </p:nvPr>
        </p:nvSpPr>
        <p:spPr>
          <a:xfrm>
            <a:off x="479426" y="2565400"/>
            <a:ext cx="3455987" cy="3455988"/>
          </a:xfrm>
        </p:spPr>
        <p:txBody>
          <a:bodyPr lIns="36000"/>
          <a:lstStyle/>
          <a:p>
            <a:pPr marL="0" indent="0">
              <a:buNone/>
            </a:pPr>
            <a:r>
              <a:rPr lang="de-DE" sz="1600" b="1" dirty="0"/>
              <a:t>Nudges</a:t>
            </a:r>
            <a:r>
              <a:rPr lang="de-DE" sz="1600" dirty="0"/>
              <a:t> in Form von </a:t>
            </a:r>
            <a:r>
              <a:rPr lang="de-DE" sz="1600" b="1" dirty="0"/>
              <a:t>Anreizen</a:t>
            </a:r>
            <a:r>
              <a:rPr lang="de-DE" sz="1600" dirty="0"/>
              <a:t> zu </a:t>
            </a:r>
            <a:r>
              <a:rPr lang="de-DE" sz="1600" b="1" dirty="0"/>
              <a:t>Verhaltensänderungen</a:t>
            </a:r>
            <a:r>
              <a:rPr lang="de-DE" sz="1600" dirty="0"/>
              <a:t> werden häufig eingesetzt, um das </a:t>
            </a:r>
            <a:r>
              <a:rPr lang="de-DE" sz="1600" b="1" dirty="0"/>
              <a:t>Verhalten von Einzelpersonen </a:t>
            </a:r>
            <a:r>
              <a:rPr lang="de-DE" sz="1600" dirty="0"/>
              <a:t>zu </a:t>
            </a:r>
            <a:r>
              <a:rPr lang="de-DE" sz="1600" b="1" dirty="0"/>
              <a:t>verändern</a:t>
            </a:r>
            <a:r>
              <a:rPr lang="de-DE" sz="1600" dirty="0"/>
              <a:t>. Nur wenige Untersuchungen gibt es bisher darüber, ob dies auch bei Unternehmen (wie KMU) wirksam ist. Ebenfalls unklar ist, ob genau dieselben </a:t>
            </a:r>
            <a:r>
              <a:rPr lang="de-DE" sz="1600" b="1" dirty="0"/>
              <a:t>Nudging-Instrumente</a:t>
            </a:r>
            <a:r>
              <a:rPr lang="de-DE" sz="1600" dirty="0"/>
              <a:t> wie bei Einzelpersonen Wirkung zeigen, da die Entscheidungsprozesse bei Unternehmen ganz anders ablaufen.</a:t>
            </a:r>
          </a:p>
          <a:p>
            <a:endParaRPr lang="de-DE" sz="1600" noProof="0" dirty="0"/>
          </a:p>
        </p:txBody>
      </p:sp>
      <p:sp>
        <p:nvSpPr>
          <p:cNvPr id="3" name="Text Placeholder 2">
            <a:extLst>
              <a:ext uri="{FF2B5EF4-FFF2-40B4-BE49-F238E27FC236}">
                <a16:creationId xmlns:a16="http://schemas.microsoft.com/office/drawing/2014/main" id="{D5010E03-5275-FD8D-5143-F15205DB728E}"/>
              </a:ext>
            </a:extLst>
          </p:cNvPr>
          <p:cNvSpPr>
            <a:spLocks noGrp="1"/>
          </p:cNvSpPr>
          <p:nvPr>
            <p:ph type="body" sz="quarter" idx="12"/>
          </p:nvPr>
        </p:nvSpPr>
        <p:spPr>
          <a:xfrm>
            <a:off x="479426" y="1963271"/>
            <a:ext cx="3455987" cy="432267"/>
          </a:xfrm>
        </p:spPr>
        <p:txBody>
          <a:bodyPr/>
          <a:lstStyle/>
          <a:p>
            <a:pPr marL="0" indent="0">
              <a:buNone/>
            </a:pPr>
            <a:r>
              <a:rPr lang="de-DE" sz="2400" noProof="0" dirty="0"/>
              <a:t>Hintergrund</a:t>
            </a:r>
          </a:p>
        </p:txBody>
      </p:sp>
      <p:sp>
        <p:nvSpPr>
          <p:cNvPr id="5" name="Footer Placeholder 4">
            <a:extLst>
              <a:ext uri="{FF2B5EF4-FFF2-40B4-BE49-F238E27FC236}">
                <a16:creationId xmlns:a16="http://schemas.microsoft.com/office/drawing/2014/main" id="{E87502A6-9652-C165-5292-B7698B0E2D5E}"/>
              </a:ext>
            </a:extLst>
          </p:cNvPr>
          <p:cNvSpPr>
            <a:spLocks noGrp="1"/>
          </p:cNvSpPr>
          <p:nvPr>
            <p:ph type="ftr" sz="quarter" idx="17"/>
          </p:nvPr>
        </p:nvSpPr>
        <p:spPr/>
        <p:txBody>
          <a:bodyPr/>
          <a:lstStyle/>
          <a:p>
            <a:r>
              <a:rPr lang="de-DE" noProof="0" dirty="0"/>
              <a:t>NFP 73 – Nachhaltige Wirtschaft</a:t>
            </a:r>
          </a:p>
        </p:txBody>
      </p:sp>
      <p:sp>
        <p:nvSpPr>
          <p:cNvPr id="12" name="Text Placeholder 2">
            <a:extLst>
              <a:ext uri="{FF2B5EF4-FFF2-40B4-BE49-F238E27FC236}">
                <a16:creationId xmlns:a16="http://schemas.microsoft.com/office/drawing/2014/main" id="{7D72941F-3CB6-BB02-7C2F-C6481AFCFB26}"/>
              </a:ext>
            </a:extLst>
          </p:cNvPr>
          <p:cNvSpPr txBox="1">
            <a:spLocks/>
          </p:cNvSpPr>
          <p:nvPr/>
        </p:nvSpPr>
        <p:spPr>
          <a:xfrm>
            <a:off x="4110637" y="1963271"/>
            <a:ext cx="376838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a:t>Ziel</a:t>
            </a:r>
          </a:p>
        </p:txBody>
      </p:sp>
      <p:sp>
        <p:nvSpPr>
          <p:cNvPr id="13" name="Textplatzhalter 5">
            <a:extLst>
              <a:ext uri="{FF2B5EF4-FFF2-40B4-BE49-F238E27FC236}">
                <a16:creationId xmlns:a16="http://schemas.microsoft.com/office/drawing/2014/main" id="{2A429EAF-41DA-EE56-F968-B5C21A930A17}"/>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7CD9E2B1-7DBB-B860-3590-CCE09996EBB1}"/>
              </a:ext>
            </a:extLst>
          </p:cNvPr>
          <p:cNvSpPr txBox="1">
            <a:spLocks/>
          </p:cNvSpPr>
          <p:nvPr/>
        </p:nvSpPr>
        <p:spPr>
          <a:xfrm>
            <a:off x="4110637" y="2565400"/>
            <a:ext cx="3860546"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t>Das Projekt untersucht, ob bewährte Strategien zur Verhaltensänderung, die sich bei </a:t>
            </a:r>
            <a:r>
              <a:rPr lang="de-DE" sz="1600" b="1" dirty="0"/>
              <a:t>Einzelpersonen</a:t>
            </a:r>
            <a:r>
              <a:rPr lang="de-DE" sz="1600" dirty="0"/>
              <a:t> </a:t>
            </a:r>
            <a:r>
              <a:rPr lang="de-DE" sz="1600" b="1" dirty="0"/>
              <a:t>bewährt</a:t>
            </a:r>
            <a:r>
              <a:rPr lang="de-DE" sz="1600" dirty="0"/>
              <a:t> haben, auch bei </a:t>
            </a:r>
            <a:r>
              <a:rPr lang="de-DE" sz="1600" b="1" dirty="0"/>
              <a:t>KMU</a:t>
            </a:r>
            <a:r>
              <a:rPr lang="de-DE" sz="1600" dirty="0"/>
              <a:t> </a:t>
            </a:r>
            <a:r>
              <a:rPr lang="de-DE" sz="1600" b="1" dirty="0"/>
              <a:t>funktionieren</a:t>
            </a:r>
            <a:r>
              <a:rPr lang="de-DE" sz="1600" dirty="0"/>
              <a:t>, oder ob sie </a:t>
            </a:r>
            <a:r>
              <a:rPr lang="de-DE" sz="1600" b="1" dirty="0"/>
              <a:t>angepasst</a:t>
            </a:r>
            <a:r>
              <a:rPr lang="de-DE" sz="1600" dirty="0"/>
              <a:t> werden müssen. Wir wollten zudem besser verstehen, welche Mechanismen bei </a:t>
            </a:r>
            <a:r>
              <a:rPr lang="de-DE" sz="1600" b="1" dirty="0"/>
              <a:t>umweltrelevanten</a:t>
            </a:r>
            <a:r>
              <a:rPr lang="de-DE" sz="1600" dirty="0"/>
              <a:t> </a:t>
            </a:r>
            <a:r>
              <a:rPr lang="de-DE" sz="1600" b="1" dirty="0"/>
              <a:t>Entscheidungen</a:t>
            </a:r>
            <a:r>
              <a:rPr lang="de-DE" sz="1600" dirty="0"/>
              <a:t> in diesem </a:t>
            </a:r>
            <a:r>
              <a:rPr lang="de-DE" sz="1600" dirty="0" err="1"/>
              <a:t>grossen</a:t>
            </a:r>
            <a:r>
              <a:rPr lang="de-DE" sz="1600" dirty="0"/>
              <a:t> Segment der </a:t>
            </a:r>
            <a:r>
              <a:rPr lang="de-DE" sz="1600" b="1" dirty="0"/>
              <a:t>Schweizer</a:t>
            </a:r>
            <a:r>
              <a:rPr lang="de-DE" sz="1600" dirty="0"/>
              <a:t> </a:t>
            </a:r>
            <a:r>
              <a:rPr lang="de-DE" sz="1600" b="1" dirty="0"/>
              <a:t>Wirtschaft</a:t>
            </a:r>
            <a:r>
              <a:rPr lang="de-DE" sz="1600" dirty="0"/>
              <a:t> eine Rolle spielen und wie </a:t>
            </a:r>
            <a:r>
              <a:rPr lang="de-DE" sz="1600" b="1" dirty="0"/>
              <a:t>umweltpolitische</a:t>
            </a:r>
            <a:r>
              <a:rPr lang="de-DE" sz="1600" dirty="0"/>
              <a:t> </a:t>
            </a:r>
            <a:r>
              <a:rPr lang="de-DE" sz="1600" b="1" dirty="0"/>
              <a:t>Anreize</a:t>
            </a:r>
            <a:r>
              <a:rPr lang="de-DE" sz="1600" dirty="0"/>
              <a:t> für </a:t>
            </a:r>
            <a:r>
              <a:rPr lang="de-DE" sz="1600" b="1" dirty="0"/>
              <a:t>Unternehmen</a:t>
            </a:r>
            <a:r>
              <a:rPr lang="de-DE" sz="1600" dirty="0"/>
              <a:t> in Zukunft </a:t>
            </a:r>
            <a:r>
              <a:rPr lang="de-DE" sz="1600" b="1" dirty="0"/>
              <a:t>gezielter</a:t>
            </a:r>
            <a:r>
              <a:rPr lang="de-DE" sz="1600" dirty="0"/>
              <a:t> </a:t>
            </a:r>
            <a:r>
              <a:rPr lang="de-DE" sz="1600" b="1" dirty="0"/>
              <a:t>konzipiert</a:t>
            </a:r>
            <a:r>
              <a:rPr lang="de-DE" sz="1600" dirty="0"/>
              <a:t> werden können.</a:t>
            </a:r>
          </a:p>
          <a:p>
            <a:pPr marL="0" indent="0">
              <a:buNone/>
            </a:pPr>
            <a:endParaRPr lang="de-DE" sz="1600" dirty="0"/>
          </a:p>
        </p:txBody>
      </p:sp>
      <p:pic>
        <p:nvPicPr>
          <p:cNvPr id="9" name="Picture 6" descr="A finger pointing at a row of pills&#10;&#10;AI-generated content may be incorrect.">
            <a:extLst>
              <a:ext uri="{FF2B5EF4-FFF2-40B4-BE49-F238E27FC236}">
                <a16:creationId xmlns:a16="http://schemas.microsoft.com/office/drawing/2014/main" id="{98E944F5-7B79-5E37-9872-4677D2BA065E}"/>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22716" r="22716"/>
          <a:stretch>
            <a:fillRect/>
          </a:stretch>
        </p:blipFill>
        <p:spPr>
          <a:xfrm>
            <a:off x="8256589" y="1808163"/>
            <a:ext cx="3455989" cy="4213224"/>
          </a:xfrm>
          <a:prstGeom prst="rect">
            <a:avLst/>
          </a:prstGeom>
          <a:noFill/>
        </p:spPr>
      </p:pic>
    </p:spTree>
    <p:extLst>
      <p:ext uri="{BB962C8B-B14F-4D97-AF65-F5344CB8AC3E}">
        <p14:creationId xmlns:p14="http://schemas.microsoft.com/office/powerpoint/2010/main" val="3745291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E4F7-F9FA-4E36-B43A-CFDD1C0520A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D02166F-AC08-CF90-6E81-4918CC6FB52E}"/>
              </a:ext>
            </a:extLst>
          </p:cNvPr>
          <p:cNvGraphicFramePr>
            <a:graphicFrameLocks noChangeAspect="1"/>
          </p:cNvGraphicFramePr>
          <p:nvPr>
            <p:custDataLst>
              <p:tags r:id="rId1"/>
            </p:custDataLst>
            <p:extLst>
              <p:ext uri="{D42A27DB-BD31-4B8C-83A1-F6EECF244321}">
                <p14:modId xmlns:p14="http://schemas.microsoft.com/office/powerpoint/2010/main" val="7675885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A8B8F9-6126-004A-599B-C558F3D97CC4}"/>
              </a:ext>
            </a:extLst>
          </p:cNvPr>
          <p:cNvSpPr>
            <a:spLocks noGrp="1"/>
          </p:cNvSpPr>
          <p:nvPr>
            <p:ph type="title"/>
          </p:nvPr>
        </p:nvSpPr>
        <p:spPr/>
        <p:txBody>
          <a:bodyPr vert="horz"/>
          <a:lstStyle/>
          <a:p>
            <a:r>
              <a:rPr lang="de-DE" dirty="0"/>
              <a:t>Sanfte Schubser für KMUs – </a:t>
            </a:r>
            <a:r>
              <a:rPr lang="de-DE" noProof="0" dirty="0"/>
              <a:t>Resultate I</a:t>
            </a:r>
          </a:p>
        </p:txBody>
      </p:sp>
      <p:sp>
        <p:nvSpPr>
          <p:cNvPr id="3" name="Text Placeholder 2">
            <a:extLst>
              <a:ext uri="{FF2B5EF4-FFF2-40B4-BE49-F238E27FC236}">
                <a16:creationId xmlns:a16="http://schemas.microsoft.com/office/drawing/2014/main" id="{87D78A32-639C-FC2B-CB23-6835E1D0A1E2}"/>
              </a:ext>
            </a:extLst>
          </p:cNvPr>
          <p:cNvSpPr>
            <a:spLocks noGrp="1"/>
          </p:cNvSpPr>
          <p:nvPr>
            <p:ph type="body" sz="quarter" idx="13"/>
          </p:nvPr>
        </p:nvSpPr>
        <p:spPr/>
        <p:txBody>
          <a:bodyPr/>
          <a:lstStyle/>
          <a:p>
            <a:pPr marL="0" indent="0">
              <a:buNone/>
            </a:pPr>
            <a:r>
              <a:rPr lang="de-DE" b="1" noProof="0" dirty="0"/>
              <a:t>Nudging von KMU kann die Ressourceneffizienz verbessern</a:t>
            </a:r>
          </a:p>
          <a:p>
            <a:pPr marL="0" indent="0">
              <a:buNone/>
            </a:pPr>
            <a:r>
              <a:rPr lang="de-DE" noProof="0" dirty="0"/>
              <a:t>Wir untersuchten die direkte Wirkung von Nudges für ein umweltfreundlicheres Verhalten von KMU, indem wir beobachten, wie die Unternehmen auf solche Anreize reagieren und ob es Faktoren gibt, die verhindern, dass die </a:t>
            </a:r>
            <a:r>
              <a:rPr lang="de-DE" noProof="0" dirty="0" err="1"/>
              <a:t>Massnahmen</a:t>
            </a:r>
            <a:r>
              <a:rPr lang="de-DE" noProof="0" dirty="0"/>
              <a:t> ihr volles Potenzial entfalten. Wir bieten somit eine umfassende Analyse zum «Nudging-Verhalten» von KMU und deren Mitarbeitenden in Umweltaspekten. Insbesondere zeigen wir, dass Nudging in KMU funktionieren und die Ressourceneffizienz steigern kann. Wichtig ist die Erkenntnis, dass </a:t>
            </a:r>
            <a:r>
              <a:rPr lang="de-DE" noProof="0" dirty="0">
                <a:solidFill>
                  <a:srgbClr val="83D0F5"/>
                </a:solidFill>
              </a:rPr>
              <a:t>KMU</a:t>
            </a:r>
            <a:r>
              <a:rPr lang="de-DE" noProof="0" dirty="0"/>
              <a:t> </a:t>
            </a:r>
            <a:r>
              <a:rPr lang="de-DE" dirty="0">
                <a:solidFill>
                  <a:srgbClr val="83D0F5"/>
                </a:solidFill>
              </a:rPr>
              <a:t>nicht</a:t>
            </a:r>
            <a:r>
              <a:rPr lang="de-DE" noProof="0" dirty="0"/>
              <a:t> </a:t>
            </a:r>
            <a:r>
              <a:rPr lang="de-DE" dirty="0">
                <a:solidFill>
                  <a:srgbClr val="83D0F5"/>
                </a:solidFill>
              </a:rPr>
              <a:t>nur</a:t>
            </a:r>
            <a:r>
              <a:rPr lang="de-DE" noProof="0" dirty="0"/>
              <a:t> </a:t>
            </a:r>
            <a:r>
              <a:rPr lang="de-DE" dirty="0">
                <a:solidFill>
                  <a:srgbClr val="83D0F5"/>
                </a:solidFill>
              </a:rPr>
              <a:t>die</a:t>
            </a:r>
            <a:r>
              <a:rPr lang="de-DE" noProof="0" dirty="0"/>
              <a:t> </a:t>
            </a:r>
            <a:r>
              <a:rPr lang="de-DE" dirty="0">
                <a:solidFill>
                  <a:srgbClr val="83D0F5"/>
                </a:solidFill>
              </a:rPr>
              <a:t>finanziellen Vorteile </a:t>
            </a:r>
            <a:r>
              <a:rPr lang="de-DE" noProof="0" dirty="0"/>
              <a:t>einer </a:t>
            </a:r>
            <a:r>
              <a:rPr lang="de-DE" dirty="0">
                <a:solidFill>
                  <a:srgbClr val="83D0F5"/>
                </a:solidFill>
              </a:rPr>
              <a:t>geringeren Ressourcennutzung </a:t>
            </a:r>
            <a:r>
              <a:rPr lang="de-DE" noProof="0" dirty="0"/>
              <a:t>als </a:t>
            </a:r>
            <a:r>
              <a:rPr lang="de-DE" dirty="0">
                <a:solidFill>
                  <a:srgbClr val="83D0F5"/>
                </a:solidFill>
              </a:rPr>
              <a:t>motivierend empfinden</a:t>
            </a:r>
            <a:r>
              <a:rPr lang="de-DE" noProof="0" dirty="0"/>
              <a:t>, sondern vor allem das </a:t>
            </a:r>
            <a:r>
              <a:rPr lang="de-DE" dirty="0">
                <a:solidFill>
                  <a:srgbClr val="83D0F5"/>
                </a:solidFill>
              </a:rPr>
              <a:t>Wissen</a:t>
            </a:r>
            <a:r>
              <a:rPr lang="de-DE" noProof="0" dirty="0"/>
              <a:t>, dass sie etwas für die </a:t>
            </a:r>
            <a:r>
              <a:rPr lang="de-DE" dirty="0">
                <a:solidFill>
                  <a:srgbClr val="83D0F5"/>
                </a:solidFill>
              </a:rPr>
              <a:t>Umwelt</a:t>
            </a:r>
            <a:r>
              <a:rPr lang="de-DE" noProof="0" dirty="0"/>
              <a:t> </a:t>
            </a:r>
            <a:r>
              <a:rPr lang="de-DE" dirty="0">
                <a:solidFill>
                  <a:srgbClr val="83D0F5"/>
                </a:solidFill>
              </a:rPr>
              <a:t>tun</a:t>
            </a:r>
            <a:r>
              <a:rPr lang="de-DE" noProof="0" dirty="0"/>
              <a:t>. Wir zeigen, dass ihr </a:t>
            </a:r>
            <a:r>
              <a:rPr lang="de-DE" dirty="0">
                <a:solidFill>
                  <a:srgbClr val="83D0F5"/>
                </a:solidFill>
              </a:rPr>
              <a:t>Verhalten wesentlich beeinflusst </a:t>
            </a:r>
            <a:r>
              <a:rPr lang="de-DE" noProof="0" dirty="0"/>
              <a:t>werden kann, indem die </a:t>
            </a:r>
            <a:r>
              <a:rPr lang="de-DE" dirty="0">
                <a:solidFill>
                  <a:srgbClr val="83D0F5"/>
                </a:solidFill>
              </a:rPr>
              <a:t>Werte</a:t>
            </a:r>
            <a:r>
              <a:rPr lang="de-DE" noProof="0" dirty="0"/>
              <a:t> der </a:t>
            </a:r>
            <a:r>
              <a:rPr lang="de-DE" dirty="0">
                <a:solidFill>
                  <a:srgbClr val="83D0F5"/>
                </a:solidFill>
              </a:rPr>
              <a:t>besten Unternehmen </a:t>
            </a:r>
            <a:r>
              <a:rPr lang="de-DE" noProof="0" dirty="0"/>
              <a:t>als </a:t>
            </a:r>
            <a:r>
              <a:rPr lang="de-DE" dirty="0">
                <a:solidFill>
                  <a:srgbClr val="83D0F5"/>
                </a:solidFill>
              </a:rPr>
              <a:t>Referenzpunkte</a:t>
            </a:r>
            <a:r>
              <a:rPr lang="de-DE" noProof="0" dirty="0"/>
              <a:t> mitgeteilt werden, damit sich alle daran messen können. </a:t>
            </a:r>
            <a:r>
              <a:rPr lang="de-DE" dirty="0">
                <a:solidFill>
                  <a:srgbClr val="83D0F5"/>
                </a:solidFill>
              </a:rPr>
              <a:t>Benchmark</a:t>
            </a:r>
            <a:r>
              <a:rPr lang="de-DE" noProof="0" dirty="0"/>
              <a:t> zum </a:t>
            </a:r>
            <a:r>
              <a:rPr lang="de-DE" dirty="0">
                <a:solidFill>
                  <a:srgbClr val="83D0F5"/>
                </a:solidFill>
              </a:rPr>
              <a:t>erwünschten Verhalten </a:t>
            </a:r>
            <a:r>
              <a:rPr lang="de-DE" noProof="0" dirty="0"/>
              <a:t>können Unternehmen somit </a:t>
            </a:r>
            <a:r>
              <a:rPr lang="de-DE" dirty="0">
                <a:solidFill>
                  <a:srgbClr val="83D0F5"/>
                </a:solidFill>
              </a:rPr>
              <a:t>motivieren</a:t>
            </a:r>
            <a:r>
              <a:rPr lang="de-DE" noProof="0" dirty="0"/>
              <a:t>, ihren </a:t>
            </a:r>
            <a:r>
              <a:rPr lang="de-DE" dirty="0">
                <a:solidFill>
                  <a:srgbClr val="83D0F5"/>
                </a:solidFill>
              </a:rPr>
              <a:t>Ressourcenverbrauch</a:t>
            </a:r>
            <a:r>
              <a:rPr lang="de-DE" noProof="0" dirty="0"/>
              <a:t> zu </a:t>
            </a:r>
            <a:r>
              <a:rPr lang="de-DE" dirty="0">
                <a:solidFill>
                  <a:srgbClr val="83D0F5"/>
                </a:solidFill>
              </a:rPr>
              <a:t>reduzieren</a:t>
            </a:r>
            <a:r>
              <a:rPr lang="de-DE" noProof="0" dirty="0"/>
              <a:t>.</a:t>
            </a:r>
          </a:p>
          <a:p>
            <a:endParaRPr lang="de-DE" noProof="0" dirty="0"/>
          </a:p>
        </p:txBody>
      </p:sp>
      <p:sp>
        <p:nvSpPr>
          <p:cNvPr id="4" name="Slide Number Placeholder 3">
            <a:extLst>
              <a:ext uri="{FF2B5EF4-FFF2-40B4-BE49-F238E27FC236}">
                <a16:creationId xmlns:a16="http://schemas.microsoft.com/office/drawing/2014/main" id="{F758821F-5D96-4A6A-E550-837C5B449A35}"/>
              </a:ext>
            </a:extLst>
          </p:cNvPr>
          <p:cNvSpPr>
            <a:spLocks noGrp="1"/>
          </p:cNvSpPr>
          <p:nvPr>
            <p:ph type="sldNum" sz="quarter" idx="14"/>
          </p:nvPr>
        </p:nvSpPr>
        <p:spPr/>
        <p:txBody>
          <a:bodyPr/>
          <a:lstStyle/>
          <a:p>
            <a:fld id="{476BE59D-4918-439E-9CBF-5840B2847889}" type="slidenum">
              <a:rPr lang="de-DE" noProof="0" smtClean="0"/>
              <a:pPr/>
              <a:t>36</a:t>
            </a:fld>
            <a:endParaRPr lang="de-DE" noProof="0" dirty="0"/>
          </a:p>
        </p:txBody>
      </p:sp>
      <p:sp>
        <p:nvSpPr>
          <p:cNvPr id="5" name="Footer Placeholder 4">
            <a:extLst>
              <a:ext uri="{FF2B5EF4-FFF2-40B4-BE49-F238E27FC236}">
                <a16:creationId xmlns:a16="http://schemas.microsoft.com/office/drawing/2014/main" id="{92DEB1AB-ECC7-EA2F-EF6F-B7DBA43E6CDD}"/>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286401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DB779-5231-FFB1-A15D-FE271CE98C0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6B0C60A-1A22-202D-9633-E973AF7AA778}"/>
              </a:ext>
            </a:extLst>
          </p:cNvPr>
          <p:cNvGraphicFramePr>
            <a:graphicFrameLocks noChangeAspect="1"/>
          </p:cNvGraphicFramePr>
          <p:nvPr>
            <p:custDataLst>
              <p:tags r:id="rId1"/>
            </p:custDataLst>
            <p:extLst>
              <p:ext uri="{D42A27DB-BD31-4B8C-83A1-F6EECF244321}">
                <p14:modId xmlns:p14="http://schemas.microsoft.com/office/powerpoint/2010/main" val="21465761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1117B4-88DB-4A87-424C-EBE3685011FE}"/>
              </a:ext>
            </a:extLst>
          </p:cNvPr>
          <p:cNvSpPr>
            <a:spLocks noGrp="1"/>
          </p:cNvSpPr>
          <p:nvPr>
            <p:ph type="title"/>
          </p:nvPr>
        </p:nvSpPr>
        <p:spPr/>
        <p:txBody>
          <a:bodyPr vert="horz"/>
          <a:lstStyle/>
          <a:p>
            <a:r>
              <a:rPr lang="de-DE" dirty="0"/>
              <a:t>Sanfte Schubser für KMUs – </a:t>
            </a:r>
            <a:r>
              <a:rPr lang="de-DE" noProof="0" dirty="0"/>
              <a:t>Resultate II</a:t>
            </a:r>
          </a:p>
        </p:txBody>
      </p:sp>
      <p:sp>
        <p:nvSpPr>
          <p:cNvPr id="3" name="Text Placeholder 2">
            <a:extLst>
              <a:ext uri="{FF2B5EF4-FFF2-40B4-BE49-F238E27FC236}">
                <a16:creationId xmlns:a16="http://schemas.microsoft.com/office/drawing/2014/main" id="{919F96FC-1B6C-9BB4-FCCE-5AD6D47F6489}"/>
              </a:ext>
            </a:extLst>
          </p:cNvPr>
          <p:cNvSpPr>
            <a:spLocks noGrp="1"/>
          </p:cNvSpPr>
          <p:nvPr>
            <p:ph type="body" sz="quarter" idx="13"/>
          </p:nvPr>
        </p:nvSpPr>
        <p:spPr/>
        <p:txBody>
          <a:bodyPr/>
          <a:lstStyle/>
          <a:p>
            <a:pPr algn="l">
              <a:buNone/>
            </a:pPr>
            <a:r>
              <a:rPr lang="de-DE" b="1" noProof="0" dirty="0"/>
              <a:t>Positive </a:t>
            </a:r>
            <a:r>
              <a:rPr lang="de-DE" b="1" noProof="0" dirty="0" err="1"/>
              <a:t>Spillover</a:t>
            </a:r>
            <a:r>
              <a:rPr lang="de-DE" b="1" noProof="0" dirty="0"/>
              <a:t>-Effekte auf das Verhalten der Mitarbeitenden und kleinere Hindernisse</a:t>
            </a:r>
          </a:p>
          <a:p>
            <a:pPr marL="0" indent="0" algn="l">
              <a:buNone/>
            </a:pPr>
            <a:r>
              <a:rPr lang="de-DE" noProof="0" dirty="0"/>
              <a:t>Wir zeigen auch, dass </a:t>
            </a:r>
            <a:r>
              <a:rPr lang="de-DE" dirty="0">
                <a:solidFill>
                  <a:srgbClr val="83D0F5"/>
                </a:solidFill>
              </a:rPr>
              <a:t>umweltfreundliche Entscheide </a:t>
            </a:r>
            <a:r>
              <a:rPr lang="de-DE" noProof="0" dirty="0"/>
              <a:t>von </a:t>
            </a:r>
            <a:r>
              <a:rPr lang="de-DE" dirty="0">
                <a:solidFill>
                  <a:srgbClr val="83D0F5"/>
                </a:solidFill>
              </a:rPr>
              <a:t>Unternehmen</a:t>
            </a:r>
            <a:r>
              <a:rPr lang="de-DE" noProof="0" dirty="0"/>
              <a:t> einen </a:t>
            </a:r>
            <a:r>
              <a:rPr lang="de-DE" dirty="0">
                <a:solidFill>
                  <a:srgbClr val="83D0F5"/>
                </a:solidFill>
              </a:rPr>
              <a:t>positiven </a:t>
            </a:r>
            <a:r>
              <a:rPr lang="de-DE" dirty="0" err="1">
                <a:solidFill>
                  <a:srgbClr val="83D0F5"/>
                </a:solidFill>
              </a:rPr>
              <a:t>Spillover</a:t>
            </a:r>
            <a:r>
              <a:rPr lang="de-DE" dirty="0">
                <a:solidFill>
                  <a:srgbClr val="83D0F5"/>
                </a:solidFill>
              </a:rPr>
              <a:t>-Effekt </a:t>
            </a:r>
            <a:r>
              <a:rPr lang="de-DE" noProof="0" dirty="0"/>
              <a:t>auf das </a:t>
            </a:r>
            <a:r>
              <a:rPr lang="de-DE" dirty="0">
                <a:solidFill>
                  <a:srgbClr val="83D0F5"/>
                </a:solidFill>
              </a:rPr>
              <a:t>Verhalten</a:t>
            </a:r>
            <a:r>
              <a:rPr lang="de-DE" noProof="0" dirty="0"/>
              <a:t> </a:t>
            </a:r>
            <a:r>
              <a:rPr lang="de-DE" dirty="0">
                <a:solidFill>
                  <a:srgbClr val="83D0F5"/>
                </a:solidFill>
              </a:rPr>
              <a:t>der</a:t>
            </a:r>
            <a:r>
              <a:rPr lang="de-DE" noProof="0" dirty="0"/>
              <a:t> </a:t>
            </a:r>
            <a:r>
              <a:rPr lang="de-DE" dirty="0">
                <a:solidFill>
                  <a:srgbClr val="83D0F5"/>
                </a:solidFill>
              </a:rPr>
              <a:t>Mitarbeitenden</a:t>
            </a:r>
            <a:r>
              <a:rPr lang="de-DE" noProof="0" dirty="0"/>
              <a:t> haben können. Damit bewirken die Anreize für KMU potenziell mehr als nur die bei den Firmen gemessenen Effekte. </a:t>
            </a:r>
            <a:r>
              <a:rPr lang="de-DE" noProof="0" dirty="0" err="1"/>
              <a:t>Ausserdem</a:t>
            </a:r>
            <a:r>
              <a:rPr lang="de-DE" noProof="0" dirty="0"/>
              <a:t> weisen unsere Ergebnisse darauf hin, dass </a:t>
            </a:r>
            <a:r>
              <a:rPr lang="de-DE" dirty="0">
                <a:solidFill>
                  <a:srgbClr val="83D0F5"/>
                </a:solidFill>
              </a:rPr>
              <a:t>wiederholte</a:t>
            </a:r>
            <a:r>
              <a:rPr lang="de-DE" noProof="0" dirty="0"/>
              <a:t> </a:t>
            </a:r>
            <a:r>
              <a:rPr lang="de-DE" dirty="0">
                <a:solidFill>
                  <a:srgbClr val="83D0F5"/>
                </a:solidFill>
              </a:rPr>
              <a:t>Kampagnen</a:t>
            </a:r>
            <a:r>
              <a:rPr lang="de-DE" noProof="0" dirty="0"/>
              <a:t>, die zu </a:t>
            </a:r>
            <a:r>
              <a:rPr lang="de-DE" dirty="0">
                <a:solidFill>
                  <a:srgbClr val="83D0F5"/>
                </a:solidFill>
              </a:rPr>
              <a:t>umweltfreundlichem Verhalten </a:t>
            </a:r>
            <a:r>
              <a:rPr lang="de-DE" noProof="0" dirty="0"/>
              <a:t>aufrufen, </a:t>
            </a:r>
            <a:r>
              <a:rPr lang="de-DE" dirty="0">
                <a:solidFill>
                  <a:srgbClr val="83D0F5"/>
                </a:solidFill>
              </a:rPr>
              <a:t>nicht</a:t>
            </a:r>
            <a:r>
              <a:rPr lang="de-DE" noProof="0" dirty="0"/>
              <a:t> oder </a:t>
            </a:r>
            <a:r>
              <a:rPr lang="de-DE" dirty="0">
                <a:solidFill>
                  <a:srgbClr val="83D0F5"/>
                </a:solidFill>
              </a:rPr>
              <a:t>kaum</a:t>
            </a:r>
            <a:r>
              <a:rPr lang="de-DE" noProof="0" dirty="0"/>
              <a:t> </a:t>
            </a:r>
            <a:r>
              <a:rPr lang="de-DE" dirty="0">
                <a:solidFill>
                  <a:srgbClr val="83D0F5"/>
                </a:solidFill>
              </a:rPr>
              <a:t>kontraproduktiv</a:t>
            </a:r>
            <a:r>
              <a:rPr lang="de-DE" noProof="0" dirty="0"/>
              <a:t> sind. Hingegen können </a:t>
            </a:r>
            <a:r>
              <a:rPr lang="de-DE" dirty="0">
                <a:solidFill>
                  <a:srgbClr val="83D0F5"/>
                </a:solidFill>
              </a:rPr>
              <a:t>kleinere Hindernisse </a:t>
            </a:r>
            <a:r>
              <a:rPr lang="de-DE" noProof="0" dirty="0"/>
              <a:t>den </a:t>
            </a:r>
            <a:r>
              <a:rPr lang="de-DE" dirty="0">
                <a:solidFill>
                  <a:srgbClr val="83D0F5"/>
                </a:solidFill>
              </a:rPr>
              <a:t>Erfolg von Nudges </a:t>
            </a:r>
            <a:r>
              <a:rPr lang="de-DE" noProof="0" dirty="0"/>
              <a:t>und die </a:t>
            </a:r>
            <a:r>
              <a:rPr lang="de-DE" dirty="0">
                <a:solidFill>
                  <a:srgbClr val="83D0F5"/>
                </a:solidFill>
              </a:rPr>
              <a:t>Wirksamkeit</a:t>
            </a:r>
            <a:r>
              <a:rPr lang="de-DE" noProof="0" dirty="0"/>
              <a:t> von </a:t>
            </a:r>
            <a:r>
              <a:rPr lang="de-DE" dirty="0" err="1">
                <a:solidFill>
                  <a:srgbClr val="83D0F5"/>
                </a:solidFill>
              </a:rPr>
              <a:t>Umweltmassnahmen</a:t>
            </a:r>
            <a:r>
              <a:rPr lang="de-DE" noProof="0" dirty="0"/>
              <a:t> </a:t>
            </a:r>
            <a:r>
              <a:rPr lang="de-DE" dirty="0">
                <a:solidFill>
                  <a:srgbClr val="83D0F5"/>
                </a:solidFill>
              </a:rPr>
              <a:t>schmälern</a:t>
            </a:r>
            <a:r>
              <a:rPr lang="de-DE" noProof="0" dirty="0"/>
              <a:t>. </a:t>
            </a:r>
            <a:r>
              <a:rPr lang="de-DE" noProof="0" dirty="0" err="1"/>
              <a:t>Schliesslich</a:t>
            </a:r>
            <a:r>
              <a:rPr lang="de-DE" noProof="0" dirty="0"/>
              <a:t> weisen wir nach, dass zwei Methoden Mitarbeitende motivieren können, sich im Sinne der Unternehmensziele zu verhalten: </a:t>
            </a:r>
            <a:r>
              <a:rPr lang="de-DE" dirty="0">
                <a:solidFill>
                  <a:srgbClr val="83D0F5"/>
                </a:solidFill>
              </a:rPr>
              <a:t>motivierende Botschaften </a:t>
            </a:r>
            <a:r>
              <a:rPr lang="de-DE" noProof="0" dirty="0"/>
              <a:t>und </a:t>
            </a:r>
            <a:r>
              <a:rPr lang="de-DE" dirty="0">
                <a:solidFill>
                  <a:srgbClr val="83D0F5"/>
                </a:solidFill>
              </a:rPr>
              <a:t>Vorbildfunktion</a:t>
            </a:r>
            <a:r>
              <a:rPr lang="de-DE" noProof="0" dirty="0"/>
              <a:t>. Motivierende Botschaften sind effektiver bei Mitarbeitenden auf höherer Ebene und können auf niedrigeren Ebenen auch kontraproduktiv sein. Mit gutem Beispiel voranzugehen, d. h. sich so zu verhalten, wie es erwünscht ist, wirkt im Allgemeinen auf alle Mitarbeitenden motivierend.</a:t>
            </a:r>
          </a:p>
          <a:p>
            <a:endParaRPr lang="de-DE" noProof="0" dirty="0"/>
          </a:p>
        </p:txBody>
      </p:sp>
      <p:sp>
        <p:nvSpPr>
          <p:cNvPr id="4" name="Slide Number Placeholder 3">
            <a:extLst>
              <a:ext uri="{FF2B5EF4-FFF2-40B4-BE49-F238E27FC236}">
                <a16:creationId xmlns:a16="http://schemas.microsoft.com/office/drawing/2014/main" id="{FAF528FE-CE78-5EB2-E1CF-F5BEA04C32ED}"/>
              </a:ext>
            </a:extLst>
          </p:cNvPr>
          <p:cNvSpPr>
            <a:spLocks noGrp="1"/>
          </p:cNvSpPr>
          <p:nvPr>
            <p:ph type="sldNum" sz="quarter" idx="14"/>
          </p:nvPr>
        </p:nvSpPr>
        <p:spPr/>
        <p:txBody>
          <a:bodyPr/>
          <a:lstStyle/>
          <a:p>
            <a:fld id="{476BE59D-4918-439E-9CBF-5840B2847889}" type="slidenum">
              <a:rPr lang="de-DE" noProof="0" smtClean="0"/>
              <a:pPr/>
              <a:t>37</a:t>
            </a:fld>
            <a:endParaRPr lang="de-DE" noProof="0" dirty="0"/>
          </a:p>
        </p:txBody>
      </p:sp>
      <p:sp>
        <p:nvSpPr>
          <p:cNvPr id="5" name="Footer Placeholder 4">
            <a:extLst>
              <a:ext uri="{FF2B5EF4-FFF2-40B4-BE49-F238E27FC236}">
                <a16:creationId xmlns:a16="http://schemas.microsoft.com/office/drawing/2014/main" id="{F384A6D0-DBA5-FF7A-2272-4A08FA92CE9D}"/>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119156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9F339B-CAA7-2A8A-8F23-882266DE723B}"/>
              </a:ext>
            </a:extLst>
          </p:cNvPr>
          <p:cNvGraphicFramePr>
            <a:graphicFrameLocks noChangeAspect="1"/>
          </p:cNvGraphicFramePr>
          <p:nvPr>
            <p:custDataLst>
              <p:tags r:id="rId1"/>
            </p:custDataLst>
            <p:extLst>
              <p:ext uri="{D42A27DB-BD31-4B8C-83A1-F6EECF244321}">
                <p14:modId xmlns:p14="http://schemas.microsoft.com/office/powerpoint/2010/main" val="4242309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vert="horz"/>
          <a:lstStyle/>
          <a:p>
            <a:r>
              <a:rPr lang="de-DE" noProof="0"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DE" noProof="0" dirty="0"/>
              <a:t>Diskutiere zum Schluss in Zweier- oder Dreiergruppen:</a:t>
            </a:r>
          </a:p>
          <a:p>
            <a:pPr marL="0" indent="0">
              <a:buNone/>
            </a:pPr>
            <a:endParaRPr lang="de-DE" noProof="0" dirty="0"/>
          </a:p>
          <a:p>
            <a:r>
              <a:rPr lang="de-DE" noProof="0" dirty="0"/>
              <a:t>Welche </a:t>
            </a:r>
            <a:r>
              <a:rPr lang="de-DE" b="1" noProof="0" dirty="0"/>
              <a:t>Verantwortung</a:t>
            </a:r>
            <a:r>
              <a:rPr lang="de-DE" noProof="0" dirty="0"/>
              <a:t> haben </a:t>
            </a:r>
            <a:r>
              <a:rPr lang="de-DE" b="1" noProof="0" dirty="0" err="1"/>
              <a:t>Konsument</a:t>
            </a:r>
            <a:r>
              <a:rPr lang="de-DE" noProof="0" dirty="0" err="1"/>
              <a:t>:</a:t>
            </a:r>
            <a:r>
              <a:rPr lang="de-DE" b="1" noProof="0" dirty="0" err="1"/>
              <a:t>innen</a:t>
            </a:r>
            <a:r>
              <a:rPr lang="de-DE" noProof="0" dirty="0"/>
              <a:t>, </a:t>
            </a:r>
            <a:r>
              <a:rPr lang="de-DE" b="1" noProof="0" dirty="0"/>
              <a:t>Firmen</a:t>
            </a:r>
            <a:r>
              <a:rPr lang="de-DE" noProof="0" dirty="0"/>
              <a:t> und der </a:t>
            </a:r>
            <a:r>
              <a:rPr lang="de-DE" b="1" noProof="0" dirty="0"/>
              <a:t>Staat</a:t>
            </a:r>
            <a:r>
              <a:rPr lang="de-DE" noProof="0" dirty="0"/>
              <a:t> für nachhaltiges Verhalten?</a:t>
            </a:r>
          </a:p>
          <a:p>
            <a:r>
              <a:rPr lang="de-DE" noProof="0" dirty="0"/>
              <a:t>Ist Nudging von KMU </a:t>
            </a:r>
            <a:r>
              <a:rPr lang="de-DE" b="1" noProof="0" dirty="0"/>
              <a:t>unethisch</a:t>
            </a:r>
            <a:r>
              <a:rPr lang="de-DE" noProof="0" dirty="0"/>
              <a:t> (weil manipulativ) oder </a:t>
            </a:r>
            <a:r>
              <a:rPr lang="de-DE" b="1" noProof="0" dirty="0"/>
              <a:t>ethisch</a:t>
            </a:r>
            <a:r>
              <a:rPr lang="de-DE" noProof="0" dirty="0"/>
              <a:t> vertretbar?</a:t>
            </a:r>
          </a:p>
          <a:p>
            <a:r>
              <a:rPr lang="de-DE" noProof="0" dirty="0"/>
              <a:t>Welche </a:t>
            </a:r>
            <a:r>
              <a:rPr lang="de-DE" b="1" noProof="0" dirty="0"/>
              <a:t>Verhaltensinterventionen</a:t>
            </a:r>
            <a:r>
              <a:rPr lang="de-DE" noProof="0" dirty="0"/>
              <a:t> wirken am stärksten und warum?</a:t>
            </a:r>
          </a:p>
          <a:p>
            <a:r>
              <a:rPr lang="de-DE" noProof="0" dirty="0"/>
              <a:t>Welchen </a:t>
            </a:r>
            <a:r>
              <a:rPr lang="de-DE" b="1" noProof="0" dirty="0"/>
              <a:t>Beitrag</a:t>
            </a:r>
            <a:r>
              <a:rPr lang="de-DE" noProof="0" dirty="0"/>
              <a:t> kann ich </a:t>
            </a:r>
            <a:r>
              <a:rPr lang="de-DE" b="1" noProof="0" dirty="0"/>
              <a:t>selbst</a:t>
            </a:r>
            <a:r>
              <a:rPr lang="de-DE" noProof="0" dirty="0"/>
              <a:t> leisten?</a:t>
            </a:r>
          </a:p>
          <a:p>
            <a:pPr marL="342900" indent="-342900">
              <a:buFont typeface="+mj-lt"/>
              <a:buAutoNum type="arabicPeriod"/>
            </a:pPr>
            <a:endParaRPr lang="de-DE" noProof="0"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DE" noProof="0" smtClean="0"/>
              <a:pPr/>
              <a:t>38</a:t>
            </a:fld>
            <a:endParaRPr lang="de-DE" noProof="0"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39898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E3B9FBE-447A-3491-F258-8362A6C20B8B}"/>
              </a:ext>
            </a:extLst>
          </p:cNvPr>
          <p:cNvGraphicFramePr>
            <a:graphicFrameLocks noChangeAspect="1"/>
          </p:cNvGraphicFramePr>
          <p:nvPr>
            <p:custDataLst>
              <p:tags r:id="rId2"/>
            </p:custDataLst>
            <p:extLst>
              <p:ext uri="{D42A27DB-BD31-4B8C-83A1-F6EECF244321}">
                <p14:modId xmlns:p14="http://schemas.microsoft.com/office/powerpoint/2010/main" val="21577136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vert="horz"/>
          <a:lstStyle/>
          <a:p>
            <a:r>
              <a:rPr lang="de-DE" noProof="0" dirty="0"/>
              <a:t>Tools für den persönlichen Konsum</a:t>
            </a:r>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pPr marL="0" indent="0">
              <a:buNone/>
            </a:pPr>
            <a:r>
              <a:rPr lang="de-DE" noProof="0" dirty="0"/>
              <a:t>Was ist der ökologische </a:t>
            </a:r>
            <a:r>
              <a:rPr lang="de-DE" noProof="0" dirty="0" err="1"/>
              <a:t>Fussabdruck</a:t>
            </a:r>
            <a:r>
              <a:rPr lang="de-DE" noProof="0" dirty="0"/>
              <a:t>, wie </a:t>
            </a:r>
            <a:r>
              <a:rPr lang="de-DE" noProof="0" dirty="0" err="1"/>
              <a:t>gross</a:t>
            </a:r>
            <a:r>
              <a:rPr lang="de-DE" noProof="0" dirty="0"/>
              <a:t> ist mein </a:t>
            </a:r>
            <a:r>
              <a:rPr lang="de-DE" b="1" noProof="0" dirty="0"/>
              <a:t>persönlicher ökologischer </a:t>
            </a:r>
            <a:r>
              <a:rPr lang="de-DE" b="1" noProof="0" dirty="0" err="1"/>
              <a:t>Fussabdruck</a:t>
            </a:r>
            <a:r>
              <a:rPr lang="de-DE" b="1" noProof="0" dirty="0"/>
              <a:t> </a:t>
            </a:r>
            <a:r>
              <a:rPr lang="de-DE" noProof="0" dirty="0"/>
              <a:t>und wie kann ich ihn verkleinern? </a:t>
            </a:r>
          </a:p>
          <a:p>
            <a:pPr marL="0" indent="0">
              <a:buNone/>
            </a:pPr>
            <a:r>
              <a:rPr lang="de-DE" noProof="0" dirty="0">
                <a:hlinkClick r:id="rId6"/>
              </a:rPr>
              <a:t>Was versteckt sich hinter dem ökologischen Fussabdruck</a:t>
            </a:r>
            <a:endParaRPr lang="de-DE" noProof="0" dirty="0"/>
          </a:p>
          <a:p>
            <a:pPr marL="0" indent="0">
              <a:buNone/>
            </a:pPr>
            <a:r>
              <a:rPr lang="de-DE" noProof="0" dirty="0">
                <a:hlinkClick r:id="rId7"/>
              </a:rPr>
              <a:t>WWF-Footprint-Rechner</a:t>
            </a:r>
            <a:endParaRPr lang="de-DE" noProof="0" dirty="0"/>
          </a:p>
          <a:p>
            <a:pPr marL="0" indent="0">
              <a:buNone/>
            </a:pPr>
            <a:r>
              <a:rPr lang="de-DE" noProof="0" dirty="0">
                <a:hlinkClick r:id="rId8"/>
              </a:rPr>
              <a:t>10 Klimatipps des WWF</a:t>
            </a:r>
            <a:endParaRPr lang="de-DE" noProof="0"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DE" noProof="0" smtClean="0"/>
              <a:pPr/>
              <a:t>39</a:t>
            </a:fld>
            <a:endParaRPr lang="de-DE" noProof="0"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97033377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1B75C67-81D8-6ABE-B1CC-55C19A58F77C}"/>
              </a:ext>
            </a:extLst>
          </p:cNvPr>
          <p:cNvGraphicFramePr>
            <a:graphicFrameLocks noChangeAspect="1"/>
          </p:cNvGraphicFramePr>
          <p:nvPr>
            <p:custDataLst>
              <p:tags r:id="rId1"/>
            </p:custDataLst>
            <p:extLst>
              <p:ext uri="{D42A27DB-BD31-4B8C-83A1-F6EECF244321}">
                <p14:modId xmlns:p14="http://schemas.microsoft.com/office/powerpoint/2010/main" val="21008569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vert="horz"/>
          <a:lstStyle/>
          <a:p>
            <a:r>
              <a:rPr lang="de-DE" noProof="0"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DE" sz="1800" noProof="0" dirty="0"/>
              <a:t>Versuche bitte mit deinem Vorwissen und deinen Erfahrungen folgende Fragen zu beantworten. Am besten diskutierst du deine Antworten mit einer Kollegin oder einem Kollegen:</a:t>
            </a:r>
          </a:p>
          <a:p>
            <a:r>
              <a:rPr lang="de-DE" sz="1800" noProof="0" dirty="0"/>
              <a:t>Wie schätze ich </a:t>
            </a:r>
            <a:r>
              <a:rPr lang="de-DE" sz="1800" b="1" noProof="0" dirty="0"/>
              <a:t>mein Konsumverhalten </a:t>
            </a:r>
            <a:r>
              <a:rPr lang="de-DE" sz="1800" noProof="0" dirty="0"/>
              <a:t>in den Bereichen </a:t>
            </a:r>
            <a:r>
              <a:rPr lang="de-DE" sz="1800" b="1" noProof="0" dirty="0"/>
              <a:t>Nahrung</a:t>
            </a:r>
            <a:r>
              <a:rPr lang="de-DE" sz="1800" noProof="0" dirty="0"/>
              <a:t>, </a:t>
            </a:r>
            <a:r>
              <a:rPr lang="de-DE" sz="1800" b="1" noProof="0" dirty="0"/>
              <a:t>Unterhaltungselektronik</a:t>
            </a:r>
            <a:r>
              <a:rPr lang="de-DE" sz="1800" noProof="0" dirty="0"/>
              <a:t>, </a:t>
            </a:r>
            <a:r>
              <a:rPr lang="de-DE" sz="1800" b="1" noProof="0" dirty="0"/>
              <a:t>Kleidung</a:t>
            </a:r>
            <a:r>
              <a:rPr lang="de-DE" sz="1800" noProof="0" dirty="0"/>
              <a:t>, </a:t>
            </a:r>
            <a:r>
              <a:rPr lang="de-DE" sz="1800" b="1" noProof="0" dirty="0"/>
              <a:t>Wohnen</a:t>
            </a:r>
            <a:r>
              <a:rPr lang="de-DE" sz="1800" noProof="0" dirty="0"/>
              <a:t> und </a:t>
            </a:r>
            <a:r>
              <a:rPr lang="de-DE" sz="1800" b="1" noProof="0" dirty="0"/>
              <a:t>Mobilität</a:t>
            </a:r>
            <a:r>
              <a:rPr lang="de-DE" sz="1800" noProof="0" dirty="0"/>
              <a:t> ein?</a:t>
            </a:r>
          </a:p>
          <a:p>
            <a:r>
              <a:rPr lang="de-DE" sz="1800" noProof="0" dirty="0"/>
              <a:t>Was </a:t>
            </a:r>
            <a:r>
              <a:rPr lang="de-DE" sz="1800" b="1" noProof="0" dirty="0"/>
              <a:t>beeinflusst</a:t>
            </a:r>
            <a:r>
              <a:rPr lang="de-DE" sz="1800" noProof="0" dirty="0"/>
              <a:t> das </a:t>
            </a:r>
            <a:r>
              <a:rPr lang="de-DE" sz="1800" b="1" noProof="0" dirty="0"/>
              <a:t>Konsumverhalten</a:t>
            </a:r>
            <a:r>
              <a:rPr lang="de-DE" sz="1800" noProof="0" dirty="0"/>
              <a:t> allgemein und von mir?</a:t>
            </a:r>
          </a:p>
          <a:p>
            <a:r>
              <a:rPr lang="de-DE" sz="1800" noProof="0" dirty="0"/>
              <a:t>Welche </a:t>
            </a:r>
            <a:r>
              <a:rPr lang="de-DE" sz="1800" b="1" noProof="0" dirty="0"/>
              <a:t>Branchen</a:t>
            </a:r>
            <a:r>
              <a:rPr lang="de-DE" sz="1800" noProof="0" dirty="0"/>
              <a:t> und </a:t>
            </a:r>
            <a:r>
              <a:rPr lang="de-DE" sz="1800" b="1" noProof="0" dirty="0"/>
              <a:t>Berufe</a:t>
            </a:r>
            <a:r>
              <a:rPr lang="de-DE" sz="1800" noProof="0" dirty="0"/>
              <a:t> haben einen </a:t>
            </a:r>
            <a:r>
              <a:rPr lang="de-DE" sz="1800" b="1" noProof="0" dirty="0" err="1"/>
              <a:t>grossen</a:t>
            </a:r>
            <a:r>
              <a:rPr lang="de-DE" sz="1800" b="1" noProof="0" dirty="0"/>
              <a:t> Einfluss </a:t>
            </a:r>
            <a:r>
              <a:rPr lang="de-DE" sz="1800" noProof="0" dirty="0"/>
              <a:t>auf den </a:t>
            </a:r>
            <a:r>
              <a:rPr lang="de-DE" sz="1800" b="1" noProof="0" dirty="0"/>
              <a:t>Privatkonsum</a:t>
            </a:r>
            <a:r>
              <a:rPr lang="de-DE" sz="1800" noProof="0" dirty="0"/>
              <a:t> und warum?</a:t>
            </a:r>
          </a:p>
          <a:p>
            <a:r>
              <a:rPr lang="de-DE" sz="1800" noProof="0" dirty="0"/>
              <a:t>Warum ist der </a:t>
            </a:r>
            <a:r>
              <a:rPr lang="de-DE" sz="1800" b="1" noProof="0" dirty="0"/>
              <a:t>Konsum</a:t>
            </a:r>
            <a:r>
              <a:rPr lang="de-DE" sz="1800" noProof="0" dirty="0"/>
              <a:t> für die </a:t>
            </a:r>
            <a:r>
              <a:rPr lang="de-DE" sz="1800" b="1" noProof="0" dirty="0"/>
              <a:t>Nachhaltige Entwicklung wichtig </a:t>
            </a:r>
            <a:r>
              <a:rPr lang="de-DE" sz="1800" noProof="0" dirty="0"/>
              <a:t>und auf welche Bereiche hat er einen </a:t>
            </a:r>
            <a:r>
              <a:rPr lang="de-DE" sz="1800" noProof="0" dirty="0" err="1"/>
              <a:t>grossen</a:t>
            </a:r>
            <a:r>
              <a:rPr lang="de-DE" sz="1800" noProof="0" dirty="0"/>
              <a:t> Einfluss?</a:t>
            </a:r>
          </a:p>
          <a:p>
            <a:r>
              <a:rPr lang="de-DE" sz="1800" noProof="0" dirty="0"/>
              <a:t>Welche </a:t>
            </a:r>
            <a:r>
              <a:rPr lang="de-DE" sz="1800" b="1" noProof="0" dirty="0"/>
              <a:t>Faktoren</a:t>
            </a:r>
            <a:r>
              <a:rPr lang="de-DE" sz="1800" noProof="0" dirty="0"/>
              <a:t> beeinflussen das </a:t>
            </a:r>
            <a:r>
              <a:rPr lang="de-DE" sz="1800" b="1" noProof="0" dirty="0"/>
              <a:t>Umweltverhalten</a:t>
            </a:r>
            <a:r>
              <a:rPr lang="de-DE" sz="1800" noProof="0" dirty="0"/>
              <a:t> von </a:t>
            </a:r>
            <a:r>
              <a:rPr lang="de-DE" sz="1800" b="1" noProof="0" dirty="0"/>
              <a:t>KMU</a:t>
            </a:r>
            <a:r>
              <a:rPr lang="de-DE" sz="1800" noProof="0" dirty="0"/>
              <a:t>?</a:t>
            </a:r>
          </a:p>
          <a:p>
            <a:pPr marL="0" indent="0">
              <a:lnSpc>
                <a:spcPct val="100000"/>
              </a:lnSpc>
              <a:spcAft>
                <a:spcPts val="1200"/>
              </a:spcAft>
              <a:buNone/>
            </a:pPr>
            <a:endParaRPr lang="de-DE" noProof="0" dirty="0"/>
          </a:p>
          <a:p>
            <a:pPr>
              <a:buFont typeface="Wingdings" panose="05000000000000000000" pitchFamily="2" charset="2"/>
              <a:buChar char="Ø"/>
            </a:pPr>
            <a:r>
              <a:rPr lang="de-DE" noProof="0" dirty="0"/>
              <a:t>Zu welchen Nachhaltigkeitszielen gibt es wichtige Bezüge und welche sind das? </a:t>
            </a:r>
          </a:p>
          <a:p>
            <a:pPr marL="0" indent="0">
              <a:buNone/>
            </a:pPr>
            <a:endParaRPr lang="de-DE" noProof="0"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DE" noProof="0" smtClean="0"/>
              <a:pPr/>
              <a:t>4</a:t>
            </a:fld>
            <a:endParaRPr lang="de-DE" noProof="0"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85681EC-88F6-A722-7FE4-D6CBEEB89472}"/>
              </a:ext>
            </a:extLst>
          </p:cNvPr>
          <p:cNvGraphicFramePr>
            <a:graphicFrameLocks noChangeAspect="1"/>
          </p:cNvGraphicFramePr>
          <p:nvPr>
            <p:custDataLst>
              <p:tags r:id="rId1"/>
            </p:custDataLst>
            <p:extLst>
              <p:ext uri="{D42A27DB-BD31-4B8C-83A1-F6EECF244321}">
                <p14:modId xmlns:p14="http://schemas.microsoft.com/office/powerpoint/2010/main" val="19829724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B0E4EAE8-5761-808D-9E7E-89DAFF0E4744}"/>
              </a:ext>
            </a:extLst>
          </p:cNvPr>
          <p:cNvSpPr/>
          <p:nvPr/>
        </p:nvSpPr>
        <p:spPr>
          <a:xfrm>
            <a:off x="268357" y="6021388"/>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le 1">
            <a:extLst>
              <a:ext uri="{FF2B5EF4-FFF2-40B4-BE49-F238E27FC236}">
                <a16:creationId xmlns:a16="http://schemas.microsoft.com/office/drawing/2014/main" id="{6B1F356C-4EAD-F011-45EC-64AADCA38F8A}"/>
              </a:ext>
            </a:extLst>
          </p:cNvPr>
          <p:cNvSpPr>
            <a:spLocks noGrp="1"/>
          </p:cNvSpPr>
          <p:nvPr>
            <p:ph type="title"/>
          </p:nvPr>
        </p:nvSpPr>
        <p:spPr/>
        <p:txBody>
          <a:bodyPr/>
          <a:lstStyle/>
          <a:p>
            <a:endParaRPr lang="de-DE" noProof="0" dirty="0"/>
          </a:p>
        </p:txBody>
      </p:sp>
      <p:sp>
        <p:nvSpPr>
          <p:cNvPr id="3" name="Text Placeholder 2">
            <a:extLst>
              <a:ext uri="{FF2B5EF4-FFF2-40B4-BE49-F238E27FC236}">
                <a16:creationId xmlns:a16="http://schemas.microsoft.com/office/drawing/2014/main" id="{3B7D6B46-88F8-DD69-4940-D4A07B629CAD}"/>
              </a:ext>
            </a:extLst>
          </p:cNvPr>
          <p:cNvSpPr>
            <a:spLocks noGrp="1"/>
          </p:cNvSpPr>
          <p:nvPr>
            <p:ph type="body" sz="quarter" idx="13"/>
          </p:nvPr>
        </p:nvSpPr>
        <p:spPr/>
        <p:txBody>
          <a:bodyPr/>
          <a:lstStyle/>
          <a:p>
            <a:endParaRPr lang="de-DE" noProof="0" dirty="0"/>
          </a:p>
        </p:txBody>
      </p:sp>
      <p:sp>
        <p:nvSpPr>
          <p:cNvPr id="4" name="Slide Number Placeholder 3">
            <a:extLst>
              <a:ext uri="{FF2B5EF4-FFF2-40B4-BE49-F238E27FC236}">
                <a16:creationId xmlns:a16="http://schemas.microsoft.com/office/drawing/2014/main" id="{6B4F06EB-EEB1-931E-C7E7-D8A5BBAF2DE9}"/>
              </a:ext>
            </a:extLst>
          </p:cNvPr>
          <p:cNvSpPr>
            <a:spLocks noGrp="1"/>
          </p:cNvSpPr>
          <p:nvPr>
            <p:ph type="sldNum" sz="quarter" idx="14"/>
          </p:nvPr>
        </p:nvSpPr>
        <p:spPr/>
        <p:txBody>
          <a:bodyPr/>
          <a:lstStyle/>
          <a:p>
            <a:fld id="{476BE59D-4918-439E-9CBF-5840B2847889}" type="slidenum">
              <a:rPr lang="de-DE" noProof="0" smtClean="0"/>
              <a:pPr/>
              <a:t>40</a:t>
            </a:fld>
            <a:endParaRPr lang="de-DE" noProof="0" dirty="0"/>
          </a:p>
        </p:txBody>
      </p:sp>
      <p:sp>
        <p:nvSpPr>
          <p:cNvPr id="5" name="Footer Placeholder 4">
            <a:extLst>
              <a:ext uri="{FF2B5EF4-FFF2-40B4-BE49-F238E27FC236}">
                <a16:creationId xmlns:a16="http://schemas.microsoft.com/office/drawing/2014/main" id="{D6C82D22-8BD9-6BFE-D2F4-50497AE89022}"/>
              </a:ext>
            </a:extLst>
          </p:cNvPr>
          <p:cNvSpPr>
            <a:spLocks noGrp="1"/>
          </p:cNvSpPr>
          <p:nvPr>
            <p:ph type="ftr" sz="quarter" idx="15"/>
          </p:nvPr>
        </p:nvSpPr>
        <p:spPr/>
        <p:txBody>
          <a:bodyPr/>
          <a:lstStyle/>
          <a:p>
            <a:r>
              <a:rPr lang="de-DE" noProof="0" dirty="0"/>
              <a:t>NFP 73 – Nachhaltige Wirtschaft</a:t>
            </a:r>
          </a:p>
        </p:txBody>
      </p:sp>
      <p:pic>
        <p:nvPicPr>
          <p:cNvPr id="6" name="Content Placeholder 4" descr="A map of the world&#10;&#10;Description automatically generated">
            <a:extLst>
              <a:ext uri="{FF2B5EF4-FFF2-40B4-BE49-F238E27FC236}">
                <a16:creationId xmlns:a16="http://schemas.microsoft.com/office/drawing/2014/main" id="{E14B420F-A61E-FE32-FEB5-D5E7A9E90B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279" y="220219"/>
            <a:ext cx="9221166" cy="6518676"/>
          </a:xfrm>
          <a:prstGeom prst="rect">
            <a:avLst/>
          </a:prstGeom>
        </p:spPr>
      </p:pic>
    </p:spTree>
    <p:extLst>
      <p:ext uri="{BB962C8B-B14F-4D97-AF65-F5344CB8AC3E}">
        <p14:creationId xmlns:p14="http://schemas.microsoft.com/office/powerpoint/2010/main" val="4260389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4DF1C7D-C36D-B09B-4EE6-850CEB020DD1}"/>
              </a:ext>
            </a:extLst>
          </p:cNvPr>
          <p:cNvGraphicFramePr>
            <a:graphicFrameLocks noChangeAspect="1"/>
          </p:cNvGraphicFramePr>
          <p:nvPr>
            <p:custDataLst>
              <p:tags r:id="rId1"/>
            </p:custDataLst>
            <p:extLst>
              <p:ext uri="{D42A27DB-BD31-4B8C-83A1-F6EECF244321}">
                <p14:modId xmlns:p14="http://schemas.microsoft.com/office/powerpoint/2010/main" val="1898035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152300-E3C1-8980-E030-6F9A8CAC9851}"/>
              </a:ext>
            </a:extLst>
          </p:cNvPr>
          <p:cNvSpPr>
            <a:spLocks noGrp="1"/>
          </p:cNvSpPr>
          <p:nvPr>
            <p:ph type="title"/>
          </p:nvPr>
        </p:nvSpPr>
        <p:spPr/>
        <p:txBody>
          <a:bodyPr vert="horz"/>
          <a:lstStyle/>
          <a:p>
            <a:r>
              <a:rPr lang="de-DE" noProof="0" dirty="0"/>
              <a:t>Welche Konsumbereiche sind wie relevant?</a:t>
            </a:r>
          </a:p>
        </p:txBody>
      </p:sp>
      <p:sp>
        <p:nvSpPr>
          <p:cNvPr id="4" name="Slide Number Placeholder 3">
            <a:extLst>
              <a:ext uri="{FF2B5EF4-FFF2-40B4-BE49-F238E27FC236}">
                <a16:creationId xmlns:a16="http://schemas.microsoft.com/office/drawing/2014/main" id="{5094EDED-2265-BA96-B4A9-5E53FD25C931}"/>
              </a:ext>
            </a:extLst>
          </p:cNvPr>
          <p:cNvSpPr>
            <a:spLocks noGrp="1"/>
          </p:cNvSpPr>
          <p:nvPr>
            <p:ph type="sldNum" sz="quarter" idx="14"/>
          </p:nvPr>
        </p:nvSpPr>
        <p:spPr/>
        <p:txBody>
          <a:bodyPr/>
          <a:lstStyle/>
          <a:p>
            <a:fld id="{476BE59D-4918-439E-9CBF-5840B2847889}" type="slidenum">
              <a:rPr lang="de-DE" noProof="0" smtClean="0"/>
              <a:pPr/>
              <a:t>41</a:t>
            </a:fld>
            <a:endParaRPr lang="de-DE" noProof="0" dirty="0"/>
          </a:p>
        </p:txBody>
      </p:sp>
      <p:sp>
        <p:nvSpPr>
          <p:cNvPr id="5" name="Footer Placeholder 4">
            <a:extLst>
              <a:ext uri="{FF2B5EF4-FFF2-40B4-BE49-F238E27FC236}">
                <a16:creationId xmlns:a16="http://schemas.microsoft.com/office/drawing/2014/main" id="{958F52DC-9722-FD89-2DA6-6D15500ADCC8}"/>
              </a:ext>
            </a:extLst>
          </p:cNvPr>
          <p:cNvSpPr>
            <a:spLocks noGrp="1"/>
          </p:cNvSpPr>
          <p:nvPr>
            <p:ph type="ftr" sz="quarter" idx="15"/>
          </p:nvPr>
        </p:nvSpPr>
        <p:spPr/>
        <p:txBody>
          <a:bodyPr/>
          <a:lstStyle/>
          <a:p>
            <a:r>
              <a:rPr lang="de-DE" noProof="0" dirty="0"/>
              <a:t>NFP 73 – Nachhaltige Wirtschaft</a:t>
            </a:r>
          </a:p>
        </p:txBody>
      </p:sp>
      <p:pic>
        <p:nvPicPr>
          <p:cNvPr id="6" name="Picture 5">
            <a:extLst>
              <a:ext uri="{FF2B5EF4-FFF2-40B4-BE49-F238E27FC236}">
                <a16:creationId xmlns:a16="http://schemas.microsoft.com/office/drawing/2014/main" id="{5015E35C-7983-EAEB-0EE8-89BB17E92670}"/>
              </a:ext>
            </a:extLst>
          </p:cNvPr>
          <p:cNvPicPr>
            <a:picLocks noChangeAspect="1"/>
          </p:cNvPicPr>
          <p:nvPr/>
        </p:nvPicPr>
        <p:blipFill>
          <a:blip r:embed="rId5"/>
          <a:stretch>
            <a:fillRect/>
          </a:stretch>
        </p:blipFill>
        <p:spPr>
          <a:xfrm>
            <a:off x="2523279" y="1833317"/>
            <a:ext cx="6749930" cy="3677723"/>
          </a:xfrm>
          <a:prstGeom prst="rect">
            <a:avLst/>
          </a:prstGeom>
        </p:spPr>
      </p:pic>
      <p:sp>
        <p:nvSpPr>
          <p:cNvPr id="7" name="Content Placeholder 2">
            <a:extLst>
              <a:ext uri="{FF2B5EF4-FFF2-40B4-BE49-F238E27FC236}">
                <a16:creationId xmlns:a16="http://schemas.microsoft.com/office/drawing/2014/main" id="{C9D847F1-0D0F-2523-D72D-5BE45B96166B}"/>
              </a:ext>
            </a:extLst>
          </p:cNvPr>
          <p:cNvSpPr txBox="1">
            <a:spLocks/>
          </p:cNvSpPr>
          <p:nvPr/>
        </p:nvSpPr>
        <p:spPr>
          <a:xfrm>
            <a:off x="5200650" y="5886399"/>
            <a:ext cx="6511925" cy="488280"/>
          </a:xfrm>
          <a:prstGeom prst="rect">
            <a:avLst/>
          </a:prstGeom>
        </p:spPr>
        <p:txBody>
          <a:bodyPr>
            <a:norm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e-DE" sz="1200" noProof="0" dirty="0"/>
              <a:t>Umweltbelastungspunkte eines typischen Schweizer Haushaltes (Greenpeace Schweiz 2019)</a:t>
            </a:r>
          </a:p>
        </p:txBody>
      </p:sp>
      <p:sp>
        <p:nvSpPr>
          <p:cNvPr id="10" name="Rectangle 9">
            <a:extLst>
              <a:ext uri="{FF2B5EF4-FFF2-40B4-BE49-F238E27FC236}">
                <a16:creationId xmlns:a16="http://schemas.microsoft.com/office/drawing/2014/main" id="{3157FB96-EB37-D7C7-FD04-2A794949236C}"/>
              </a:ext>
            </a:extLst>
          </p:cNvPr>
          <p:cNvSpPr/>
          <p:nvPr/>
        </p:nvSpPr>
        <p:spPr>
          <a:xfrm>
            <a:off x="3039294" y="1833317"/>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CH" sz="1400" dirty="0">
                <a:solidFill>
                  <a:srgbClr val="4B4948"/>
                </a:solidFill>
              </a:rPr>
              <a:t>Sonstiges</a:t>
            </a:r>
          </a:p>
          <a:p>
            <a:pPr algn="r"/>
            <a:r>
              <a:rPr lang="de-CH" sz="1400" dirty="0">
                <a:solidFill>
                  <a:srgbClr val="4B4948"/>
                </a:solidFill>
              </a:rPr>
              <a:t>10%</a:t>
            </a:r>
          </a:p>
        </p:txBody>
      </p:sp>
      <p:sp>
        <p:nvSpPr>
          <p:cNvPr id="13" name="Rectangle 12">
            <a:extLst>
              <a:ext uri="{FF2B5EF4-FFF2-40B4-BE49-F238E27FC236}">
                <a16:creationId xmlns:a16="http://schemas.microsoft.com/office/drawing/2014/main" id="{D6F99CC2-502B-ABF1-92AB-9A6F29144E92}"/>
              </a:ext>
            </a:extLst>
          </p:cNvPr>
          <p:cNvSpPr/>
          <p:nvPr/>
        </p:nvSpPr>
        <p:spPr>
          <a:xfrm>
            <a:off x="3039294" y="4857487"/>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CH" sz="1400" dirty="0">
                <a:solidFill>
                  <a:srgbClr val="4B4948"/>
                </a:solidFill>
              </a:rPr>
              <a:t>Gesundheit</a:t>
            </a:r>
          </a:p>
          <a:p>
            <a:pPr algn="r"/>
            <a:r>
              <a:rPr lang="de-CH" sz="1400" dirty="0">
                <a:solidFill>
                  <a:srgbClr val="4B4948"/>
                </a:solidFill>
              </a:rPr>
              <a:t>10%</a:t>
            </a:r>
          </a:p>
        </p:txBody>
      </p:sp>
      <p:sp>
        <p:nvSpPr>
          <p:cNvPr id="15" name="Rectangle 14">
            <a:extLst>
              <a:ext uri="{FF2B5EF4-FFF2-40B4-BE49-F238E27FC236}">
                <a16:creationId xmlns:a16="http://schemas.microsoft.com/office/drawing/2014/main" id="{3699092D-A494-1FB1-7457-CC8C8651DE95}"/>
              </a:ext>
            </a:extLst>
          </p:cNvPr>
          <p:cNvSpPr/>
          <p:nvPr/>
        </p:nvSpPr>
        <p:spPr>
          <a:xfrm>
            <a:off x="7922091" y="2302376"/>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r>
              <a:rPr lang="de-CH" sz="1400" dirty="0">
                <a:solidFill>
                  <a:srgbClr val="4B4948"/>
                </a:solidFill>
              </a:rPr>
              <a:t>Ernährung</a:t>
            </a:r>
          </a:p>
          <a:p>
            <a:r>
              <a:rPr lang="de-CH" sz="1400" dirty="0">
                <a:solidFill>
                  <a:srgbClr val="4B4948"/>
                </a:solidFill>
              </a:rPr>
              <a:t>27%</a:t>
            </a:r>
          </a:p>
        </p:txBody>
      </p:sp>
      <p:sp>
        <p:nvSpPr>
          <p:cNvPr id="16" name="Rectangle 15">
            <a:extLst>
              <a:ext uri="{FF2B5EF4-FFF2-40B4-BE49-F238E27FC236}">
                <a16:creationId xmlns:a16="http://schemas.microsoft.com/office/drawing/2014/main" id="{19DFFA39-EF8B-8271-1EF0-178119D375C2}"/>
              </a:ext>
            </a:extLst>
          </p:cNvPr>
          <p:cNvSpPr/>
          <p:nvPr/>
        </p:nvSpPr>
        <p:spPr>
          <a:xfrm>
            <a:off x="7922091" y="4744081"/>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r>
              <a:rPr lang="de-CH" sz="1400" dirty="0">
                <a:solidFill>
                  <a:srgbClr val="4B4948"/>
                </a:solidFill>
              </a:rPr>
              <a:t>Wohnen</a:t>
            </a:r>
          </a:p>
          <a:p>
            <a:r>
              <a:rPr lang="de-CH" sz="1400" dirty="0">
                <a:solidFill>
                  <a:srgbClr val="4B4948"/>
                </a:solidFill>
              </a:rPr>
              <a:t>28%</a:t>
            </a:r>
          </a:p>
        </p:txBody>
      </p:sp>
      <p:sp>
        <p:nvSpPr>
          <p:cNvPr id="17" name="Rectangle 16">
            <a:extLst>
              <a:ext uri="{FF2B5EF4-FFF2-40B4-BE49-F238E27FC236}">
                <a16:creationId xmlns:a16="http://schemas.microsoft.com/office/drawing/2014/main" id="{6090CB93-B459-B9B5-1E05-09C929C68AD3}"/>
              </a:ext>
            </a:extLst>
          </p:cNvPr>
          <p:cNvSpPr/>
          <p:nvPr/>
        </p:nvSpPr>
        <p:spPr>
          <a:xfrm>
            <a:off x="2613466" y="2553348"/>
            <a:ext cx="1683026"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CH" sz="1400" dirty="0">
                <a:solidFill>
                  <a:srgbClr val="4B4948"/>
                </a:solidFill>
              </a:rPr>
              <a:t>Freizeit &amp; Bildung</a:t>
            </a:r>
          </a:p>
          <a:p>
            <a:pPr algn="r"/>
            <a:r>
              <a:rPr lang="de-CH" sz="1400" dirty="0">
                <a:solidFill>
                  <a:srgbClr val="4B4948"/>
                </a:solidFill>
              </a:rPr>
              <a:t>10%</a:t>
            </a:r>
          </a:p>
        </p:txBody>
      </p:sp>
      <p:sp>
        <p:nvSpPr>
          <p:cNvPr id="18" name="Rectangle 17">
            <a:extLst>
              <a:ext uri="{FF2B5EF4-FFF2-40B4-BE49-F238E27FC236}">
                <a16:creationId xmlns:a16="http://schemas.microsoft.com/office/drawing/2014/main" id="{61FECA47-5D97-67DB-74B5-5C15BA47E3F5}"/>
              </a:ext>
            </a:extLst>
          </p:cNvPr>
          <p:cNvSpPr/>
          <p:nvPr/>
        </p:nvSpPr>
        <p:spPr>
          <a:xfrm>
            <a:off x="3039294" y="3791730"/>
            <a:ext cx="1257198" cy="727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CH" sz="1400" dirty="0">
                <a:solidFill>
                  <a:srgbClr val="4B4948"/>
                </a:solidFill>
              </a:rPr>
              <a:t>Mobilität</a:t>
            </a:r>
          </a:p>
          <a:p>
            <a:pPr algn="r"/>
            <a:r>
              <a:rPr lang="de-CH" sz="1400" dirty="0">
                <a:solidFill>
                  <a:srgbClr val="4B4948"/>
                </a:solidFill>
              </a:rPr>
              <a:t>10%</a:t>
            </a:r>
          </a:p>
        </p:txBody>
      </p:sp>
      <p:sp>
        <p:nvSpPr>
          <p:cNvPr id="19" name="Rectangle 18">
            <a:extLst>
              <a:ext uri="{FF2B5EF4-FFF2-40B4-BE49-F238E27FC236}">
                <a16:creationId xmlns:a16="http://schemas.microsoft.com/office/drawing/2014/main" id="{9641EAE2-130C-4E10-9F25-531329F2A336}"/>
              </a:ext>
            </a:extLst>
          </p:cNvPr>
          <p:cNvSpPr/>
          <p:nvPr/>
        </p:nvSpPr>
        <p:spPr>
          <a:xfrm>
            <a:off x="5294445" y="3297911"/>
            <a:ext cx="1688166" cy="9876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600" b="1" dirty="0">
                <a:solidFill>
                  <a:srgbClr val="4B4948"/>
                </a:solidFill>
              </a:rPr>
              <a:t>Gesamte Umweltbelastung eines Haushaltes</a:t>
            </a:r>
          </a:p>
        </p:txBody>
      </p:sp>
    </p:spTree>
    <p:extLst>
      <p:ext uri="{BB962C8B-B14F-4D97-AF65-F5344CB8AC3E}">
        <p14:creationId xmlns:p14="http://schemas.microsoft.com/office/powerpoint/2010/main" val="452036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67F10EF-3DDB-FF09-719B-8989626226C1}"/>
              </a:ext>
            </a:extLst>
          </p:cNvPr>
          <p:cNvGraphicFramePr>
            <a:graphicFrameLocks noChangeAspect="1"/>
          </p:cNvGraphicFramePr>
          <p:nvPr>
            <p:custDataLst>
              <p:tags r:id="rId1"/>
            </p:custDataLst>
            <p:extLst>
              <p:ext uri="{D42A27DB-BD31-4B8C-83A1-F6EECF244321}">
                <p14:modId xmlns:p14="http://schemas.microsoft.com/office/powerpoint/2010/main" val="21480205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B1EEFE1-12DD-810D-6EC2-2674904B149A}"/>
              </a:ext>
            </a:extLst>
          </p:cNvPr>
          <p:cNvSpPr>
            <a:spLocks noGrp="1"/>
          </p:cNvSpPr>
          <p:nvPr>
            <p:ph type="title"/>
          </p:nvPr>
        </p:nvSpPr>
        <p:spPr>
          <a:xfrm>
            <a:off x="479425" y="476250"/>
            <a:ext cx="5235575" cy="2236470"/>
          </a:xfrm>
        </p:spPr>
        <p:txBody>
          <a:bodyPr vert="horz"/>
          <a:lstStyle/>
          <a:p>
            <a:r>
              <a:rPr lang="de-DE" noProof="0" dirty="0"/>
              <a:t>Treibhausgasemissionen und Flächennutzung verschiedener </a:t>
            </a:r>
            <a:br>
              <a:rPr lang="de-DE" noProof="0" dirty="0"/>
            </a:br>
            <a:r>
              <a:rPr lang="de-DE" noProof="0" dirty="0"/>
              <a:t>Haushalte </a:t>
            </a:r>
            <a:br>
              <a:rPr lang="de-DE" noProof="0" dirty="0"/>
            </a:br>
            <a:r>
              <a:rPr lang="de-DE" noProof="0" dirty="0"/>
              <a:t>im Jahr 2021</a:t>
            </a:r>
          </a:p>
        </p:txBody>
      </p:sp>
      <p:sp>
        <p:nvSpPr>
          <p:cNvPr id="4" name="Slide Number Placeholder 3">
            <a:extLst>
              <a:ext uri="{FF2B5EF4-FFF2-40B4-BE49-F238E27FC236}">
                <a16:creationId xmlns:a16="http://schemas.microsoft.com/office/drawing/2014/main" id="{C5F0FFC7-3E7D-9A17-EFA7-24A9F4BBD09A}"/>
              </a:ext>
            </a:extLst>
          </p:cNvPr>
          <p:cNvSpPr>
            <a:spLocks noGrp="1"/>
          </p:cNvSpPr>
          <p:nvPr>
            <p:ph type="sldNum" sz="quarter" idx="14"/>
          </p:nvPr>
        </p:nvSpPr>
        <p:spPr/>
        <p:txBody>
          <a:bodyPr/>
          <a:lstStyle/>
          <a:p>
            <a:fld id="{476BE59D-4918-439E-9CBF-5840B2847889}" type="slidenum">
              <a:rPr lang="de-DE" noProof="0" smtClean="0"/>
              <a:pPr/>
              <a:t>42</a:t>
            </a:fld>
            <a:endParaRPr lang="de-DE" noProof="0" dirty="0"/>
          </a:p>
        </p:txBody>
      </p:sp>
      <p:sp>
        <p:nvSpPr>
          <p:cNvPr id="5" name="Footer Placeholder 4">
            <a:extLst>
              <a:ext uri="{FF2B5EF4-FFF2-40B4-BE49-F238E27FC236}">
                <a16:creationId xmlns:a16="http://schemas.microsoft.com/office/drawing/2014/main" id="{B666F594-75EC-1BD7-C699-9A91C9D9B202}"/>
              </a:ext>
            </a:extLst>
          </p:cNvPr>
          <p:cNvSpPr>
            <a:spLocks noGrp="1"/>
          </p:cNvSpPr>
          <p:nvPr>
            <p:ph type="ftr" sz="quarter" idx="15"/>
          </p:nvPr>
        </p:nvSpPr>
        <p:spPr/>
        <p:txBody>
          <a:bodyPr/>
          <a:lstStyle/>
          <a:p>
            <a:r>
              <a:rPr lang="de-DE" noProof="0" dirty="0"/>
              <a:t>NFP 73 – Nachhaltige Wirtschaft</a:t>
            </a:r>
          </a:p>
        </p:txBody>
      </p:sp>
      <p:pic>
        <p:nvPicPr>
          <p:cNvPr id="6" name="Picture 5">
            <a:extLst>
              <a:ext uri="{FF2B5EF4-FFF2-40B4-BE49-F238E27FC236}">
                <a16:creationId xmlns:a16="http://schemas.microsoft.com/office/drawing/2014/main" id="{CFE0B1C1-AD2A-7FFD-9FBC-07FAE84EEB8D}"/>
              </a:ext>
            </a:extLst>
          </p:cNvPr>
          <p:cNvPicPr>
            <a:picLocks noChangeAspect="1"/>
          </p:cNvPicPr>
          <p:nvPr/>
        </p:nvPicPr>
        <p:blipFill>
          <a:blip r:embed="rId5"/>
          <a:stretch>
            <a:fillRect/>
          </a:stretch>
        </p:blipFill>
        <p:spPr>
          <a:xfrm>
            <a:off x="6172468" y="652462"/>
            <a:ext cx="4924290" cy="5553075"/>
          </a:xfrm>
          <a:prstGeom prst="rect">
            <a:avLst/>
          </a:prstGeom>
        </p:spPr>
      </p:pic>
      <p:sp>
        <p:nvSpPr>
          <p:cNvPr id="7" name="TextBox 6">
            <a:extLst>
              <a:ext uri="{FF2B5EF4-FFF2-40B4-BE49-F238E27FC236}">
                <a16:creationId xmlns:a16="http://schemas.microsoft.com/office/drawing/2014/main" id="{C830C5E8-E3BC-5962-BF1A-B5FFBDEEB857}"/>
              </a:ext>
            </a:extLst>
          </p:cNvPr>
          <p:cNvSpPr txBox="1"/>
          <p:nvPr/>
        </p:nvSpPr>
        <p:spPr>
          <a:xfrm>
            <a:off x="479425" y="5713611"/>
            <a:ext cx="3931920" cy="307777"/>
          </a:xfrm>
          <a:prstGeom prst="rect">
            <a:avLst/>
          </a:prstGeom>
          <a:noFill/>
        </p:spPr>
        <p:txBody>
          <a:bodyPr wrap="square" rtlCol="0">
            <a:spAutoFit/>
          </a:bodyPr>
          <a:lstStyle/>
          <a:p>
            <a:r>
              <a:rPr lang="de-DE" sz="1400" noProof="0" dirty="0">
                <a:hlinkClick r:id="rId6"/>
              </a:rPr>
              <a:t>NFP 73: Politikempfehlungen – White Paper</a:t>
            </a:r>
            <a:endParaRPr lang="de-DE" sz="1400" noProof="0" dirty="0"/>
          </a:p>
        </p:txBody>
      </p:sp>
    </p:spTree>
    <p:extLst>
      <p:ext uri="{BB962C8B-B14F-4D97-AF65-F5344CB8AC3E}">
        <p14:creationId xmlns:p14="http://schemas.microsoft.com/office/powerpoint/2010/main" val="3400213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4472F-663C-B0C7-99FC-2C0B151A3667}"/>
              </a:ext>
            </a:extLst>
          </p:cNvPr>
          <p:cNvPicPr>
            <a:picLocks noChangeAspect="1"/>
          </p:cNvPicPr>
          <p:nvPr/>
        </p:nvPicPr>
        <p:blipFill>
          <a:blip r:embed="rId2"/>
          <a:stretch>
            <a:fillRect/>
          </a:stretch>
        </p:blipFill>
        <p:spPr>
          <a:xfrm>
            <a:off x="1802642" y="413083"/>
            <a:ext cx="8181939" cy="5608305"/>
          </a:xfrm>
          <a:prstGeom prst="rect">
            <a:avLst/>
          </a:prstGeom>
        </p:spPr>
      </p:pic>
      <p:sp>
        <p:nvSpPr>
          <p:cNvPr id="4" name="Slide Number Placeholder 3">
            <a:extLst>
              <a:ext uri="{FF2B5EF4-FFF2-40B4-BE49-F238E27FC236}">
                <a16:creationId xmlns:a16="http://schemas.microsoft.com/office/drawing/2014/main" id="{237E640A-2ADD-B064-03F7-D84933A60B97}"/>
              </a:ext>
            </a:extLst>
          </p:cNvPr>
          <p:cNvSpPr>
            <a:spLocks noGrp="1"/>
          </p:cNvSpPr>
          <p:nvPr>
            <p:ph type="sldNum" sz="quarter" idx="10"/>
          </p:nvPr>
        </p:nvSpPr>
        <p:spPr/>
        <p:txBody>
          <a:bodyPr/>
          <a:lstStyle/>
          <a:p>
            <a:fld id="{476BE59D-4918-439E-9CBF-5840B2847889}" type="slidenum">
              <a:rPr lang="de-DE" noProof="0" smtClean="0"/>
              <a:pPr/>
              <a:t>43</a:t>
            </a:fld>
            <a:endParaRPr lang="de-DE" noProof="0" dirty="0"/>
          </a:p>
        </p:txBody>
      </p:sp>
      <p:sp>
        <p:nvSpPr>
          <p:cNvPr id="5" name="Footer Placeholder 4">
            <a:extLst>
              <a:ext uri="{FF2B5EF4-FFF2-40B4-BE49-F238E27FC236}">
                <a16:creationId xmlns:a16="http://schemas.microsoft.com/office/drawing/2014/main" id="{8EE91B1C-64F9-A0B1-18BA-ABC7AC229503}"/>
              </a:ext>
            </a:extLst>
          </p:cNvPr>
          <p:cNvSpPr>
            <a:spLocks noGrp="1"/>
          </p:cNvSpPr>
          <p:nvPr>
            <p:ph type="ftr" sz="quarter" idx="11"/>
          </p:nvPr>
        </p:nvSpPr>
        <p:spPr/>
        <p:txBody>
          <a:bodyPr/>
          <a:lstStyle/>
          <a:p>
            <a:r>
              <a:rPr lang="de-DE" noProof="0" dirty="0"/>
              <a:t>NFP 73 – Nachhaltige Wirtschaft</a:t>
            </a:r>
          </a:p>
        </p:txBody>
      </p:sp>
      <p:sp>
        <p:nvSpPr>
          <p:cNvPr id="7" name="TextBox 6">
            <a:extLst>
              <a:ext uri="{FF2B5EF4-FFF2-40B4-BE49-F238E27FC236}">
                <a16:creationId xmlns:a16="http://schemas.microsoft.com/office/drawing/2014/main" id="{ED8E6A4D-AD48-7A4F-9F65-95BC7D964865}"/>
              </a:ext>
            </a:extLst>
          </p:cNvPr>
          <p:cNvSpPr txBox="1"/>
          <p:nvPr/>
        </p:nvSpPr>
        <p:spPr>
          <a:xfrm>
            <a:off x="7998792" y="6043179"/>
            <a:ext cx="3971579" cy="246221"/>
          </a:xfrm>
          <a:prstGeom prst="rect">
            <a:avLst/>
          </a:prstGeom>
          <a:noFill/>
        </p:spPr>
        <p:txBody>
          <a:bodyPr wrap="square" rtlCol="0">
            <a:spAutoFit/>
          </a:bodyPr>
          <a:lstStyle/>
          <a:p>
            <a:r>
              <a:rPr lang="de-DE" sz="1000" dirty="0"/>
              <a:t>Atlas eines bedrohten Planeten. </a:t>
            </a:r>
            <a:r>
              <a:rPr lang="de-DE" sz="1000" dirty="0" err="1"/>
              <a:t>oekom</a:t>
            </a:r>
            <a:r>
              <a:rPr lang="de-DE" sz="1000" dirty="0"/>
              <a:t>, Esther </a:t>
            </a:r>
            <a:r>
              <a:rPr lang="de-DE" sz="1000" noProof="0" dirty="0" err="1"/>
              <a:t>Gonstalla</a:t>
            </a:r>
            <a:r>
              <a:rPr lang="de-DE" sz="1000" noProof="0" dirty="0"/>
              <a:t> (2023)</a:t>
            </a:r>
          </a:p>
        </p:txBody>
      </p:sp>
    </p:spTree>
    <p:extLst>
      <p:ext uri="{BB962C8B-B14F-4D97-AF65-F5344CB8AC3E}">
        <p14:creationId xmlns:p14="http://schemas.microsoft.com/office/powerpoint/2010/main" val="2474329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40033A-978C-3BBC-95C8-C0E9C832402D}"/>
              </a:ext>
            </a:extLst>
          </p:cNvPr>
          <p:cNvSpPr>
            <a:spLocks noGrp="1"/>
          </p:cNvSpPr>
          <p:nvPr>
            <p:ph type="sldNum" sz="quarter" idx="10"/>
          </p:nvPr>
        </p:nvSpPr>
        <p:spPr/>
        <p:txBody>
          <a:bodyPr/>
          <a:lstStyle/>
          <a:p>
            <a:fld id="{476BE59D-4918-439E-9CBF-5840B2847889}" type="slidenum">
              <a:rPr lang="de-DE" noProof="0" smtClean="0"/>
              <a:pPr/>
              <a:t>44</a:t>
            </a:fld>
            <a:endParaRPr lang="de-DE" noProof="0" dirty="0"/>
          </a:p>
        </p:txBody>
      </p:sp>
      <p:pic>
        <p:nvPicPr>
          <p:cNvPr id="6" name="Picture 5">
            <a:extLst>
              <a:ext uri="{FF2B5EF4-FFF2-40B4-BE49-F238E27FC236}">
                <a16:creationId xmlns:a16="http://schemas.microsoft.com/office/drawing/2014/main" id="{3AC18F04-1F96-27C5-138D-94124AF5057C}"/>
              </a:ext>
            </a:extLst>
          </p:cNvPr>
          <p:cNvPicPr>
            <a:picLocks noChangeAspect="1"/>
          </p:cNvPicPr>
          <p:nvPr/>
        </p:nvPicPr>
        <p:blipFill>
          <a:blip r:embed="rId2"/>
          <a:stretch>
            <a:fillRect/>
          </a:stretch>
        </p:blipFill>
        <p:spPr>
          <a:xfrm>
            <a:off x="1525555" y="443900"/>
            <a:ext cx="8601309" cy="5509254"/>
          </a:xfrm>
          <a:prstGeom prst="rect">
            <a:avLst/>
          </a:prstGeom>
        </p:spPr>
      </p:pic>
      <p:sp>
        <p:nvSpPr>
          <p:cNvPr id="5" name="Footer Placeholder 4">
            <a:extLst>
              <a:ext uri="{FF2B5EF4-FFF2-40B4-BE49-F238E27FC236}">
                <a16:creationId xmlns:a16="http://schemas.microsoft.com/office/drawing/2014/main" id="{36D564F9-0620-DD46-46C4-AA29F88BAFFE}"/>
              </a:ext>
            </a:extLst>
          </p:cNvPr>
          <p:cNvSpPr>
            <a:spLocks noGrp="1"/>
          </p:cNvSpPr>
          <p:nvPr>
            <p:ph type="ftr" sz="quarter" idx="11"/>
          </p:nvPr>
        </p:nvSpPr>
        <p:spPr/>
        <p:txBody>
          <a:bodyPr/>
          <a:lstStyle/>
          <a:p>
            <a:r>
              <a:rPr lang="de-DE" noProof="0" dirty="0"/>
              <a:t>NFP 73 – Nachhaltige Wirtschaft</a:t>
            </a:r>
          </a:p>
        </p:txBody>
      </p:sp>
      <p:sp>
        <p:nvSpPr>
          <p:cNvPr id="7" name="TextBox 6">
            <a:extLst>
              <a:ext uri="{FF2B5EF4-FFF2-40B4-BE49-F238E27FC236}">
                <a16:creationId xmlns:a16="http://schemas.microsoft.com/office/drawing/2014/main" id="{F8231C9C-3452-BD25-8317-5A2C4D4C5FDB}"/>
              </a:ext>
            </a:extLst>
          </p:cNvPr>
          <p:cNvSpPr txBox="1"/>
          <p:nvPr/>
        </p:nvSpPr>
        <p:spPr>
          <a:xfrm>
            <a:off x="8037351" y="5953154"/>
            <a:ext cx="3894461" cy="246221"/>
          </a:xfrm>
          <a:prstGeom prst="rect">
            <a:avLst/>
          </a:prstGeom>
          <a:noFill/>
        </p:spPr>
        <p:txBody>
          <a:bodyPr wrap="square" rtlCol="0">
            <a:spAutoFit/>
          </a:bodyPr>
          <a:lstStyle/>
          <a:p>
            <a:r>
              <a:rPr lang="de-DE" sz="1000" noProof="0" dirty="0"/>
              <a:t>Atlas eines bedrohten Planeten. </a:t>
            </a:r>
            <a:r>
              <a:rPr lang="de-DE" sz="1000" dirty="0"/>
              <a:t>o</a:t>
            </a:r>
            <a:r>
              <a:rPr lang="de-DE" sz="1000" noProof="0" dirty="0" err="1"/>
              <a:t>ekom</a:t>
            </a:r>
            <a:r>
              <a:rPr lang="de-DE" sz="1000" noProof="0" dirty="0"/>
              <a:t>, </a:t>
            </a:r>
            <a:r>
              <a:rPr lang="de-DE" sz="1000" dirty="0"/>
              <a:t>Esther </a:t>
            </a:r>
            <a:r>
              <a:rPr lang="de-DE" sz="1000" dirty="0" err="1"/>
              <a:t>Gonstalla</a:t>
            </a:r>
            <a:endParaRPr lang="de-DE" sz="1000" noProof="0" dirty="0"/>
          </a:p>
        </p:txBody>
      </p:sp>
    </p:spTree>
    <p:extLst>
      <p:ext uri="{BB962C8B-B14F-4D97-AF65-F5344CB8AC3E}">
        <p14:creationId xmlns:p14="http://schemas.microsoft.com/office/powerpoint/2010/main" val="3770742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8AB6DF9-F943-7C97-2F24-EE1B71489D3A}"/>
              </a:ext>
            </a:extLst>
          </p:cNvPr>
          <p:cNvGraphicFramePr>
            <a:graphicFrameLocks noChangeAspect="1"/>
          </p:cNvGraphicFramePr>
          <p:nvPr>
            <p:custDataLst>
              <p:tags r:id="rId1"/>
            </p:custDataLst>
            <p:extLst>
              <p:ext uri="{D42A27DB-BD31-4B8C-83A1-F6EECF244321}">
                <p14:modId xmlns:p14="http://schemas.microsoft.com/office/powerpoint/2010/main" val="36538957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vert="horz"/>
          <a:lstStyle/>
          <a:p>
            <a:r>
              <a:rPr lang="de-DE" noProof="0" dirty="0"/>
              <a:t>Einsatz des Lernmoduls</a:t>
            </a:r>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pPr>
            <a:r>
              <a:rPr lang="de-DE" noProof="0" dirty="0"/>
              <a:t>Geeignet für den Einsatz in Bachelorstudiengänge an Schweizer Hochschulen</a:t>
            </a:r>
          </a:p>
          <a:p>
            <a:pPr>
              <a:lnSpc>
                <a:spcPct val="100000"/>
              </a:lnSpc>
              <a:spcAft>
                <a:spcPts val="1200"/>
              </a:spcAft>
            </a:pPr>
            <a:r>
              <a:rPr lang="de-DE" noProof="0" dirty="0"/>
              <a:t>Als Einführung auch geeignet für Master- und Weiterbildungsstudiengänge an Schweizer Hochschulen</a:t>
            </a:r>
          </a:p>
          <a:p>
            <a:pPr>
              <a:lnSpc>
                <a:spcPct val="100000"/>
              </a:lnSpc>
              <a:spcAft>
                <a:spcPts val="1200"/>
              </a:spcAft>
            </a:pPr>
            <a:r>
              <a:rPr lang="de-DE" noProof="0" dirty="0"/>
              <a:t>Geeignet für das Selbststudium, kann auch im Präsenzunterricht eingesetzt werden</a:t>
            </a:r>
          </a:p>
          <a:p>
            <a:pPr>
              <a:lnSpc>
                <a:spcPct val="100000"/>
              </a:lnSpc>
              <a:spcAft>
                <a:spcPts val="1200"/>
              </a:spcAft>
            </a:pPr>
            <a:r>
              <a:rPr lang="de-DE" noProof="0" dirty="0"/>
              <a:t>Umfang: 3-4 Stunden Lernzeit, für Vertiefung weitere 3-4 Stunden Lernzeit</a:t>
            </a:r>
          </a:p>
          <a:p>
            <a:pPr marL="0" indent="0">
              <a:buNone/>
            </a:pPr>
            <a:endParaRPr lang="de-DE" noProof="0"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DE" noProof="0" smtClean="0"/>
              <a:pPr/>
              <a:t>45</a:t>
            </a:fld>
            <a:endParaRPr lang="de-DE" noProof="0"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806316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F71DC2-3D61-8D1B-848D-154873AC7098}"/>
              </a:ext>
            </a:extLst>
          </p:cNvPr>
          <p:cNvGraphicFramePr>
            <a:graphicFrameLocks noChangeAspect="1"/>
          </p:cNvGraphicFramePr>
          <p:nvPr>
            <p:custDataLst>
              <p:tags r:id="rId1"/>
            </p:custDataLst>
            <p:extLst>
              <p:ext uri="{D42A27DB-BD31-4B8C-83A1-F6EECF244321}">
                <p14:modId xmlns:p14="http://schemas.microsoft.com/office/powerpoint/2010/main" val="30452414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vert="horz"/>
          <a:lstStyle/>
          <a:p>
            <a:r>
              <a:rPr lang="de-DE" noProof="0" dirty="0"/>
              <a:t>Das NFP 73 Nachhaltige Wirtschaft: </a:t>
            </a:r>
            <a:br>
              <a:rPr lang="de-DE" noProof="0" dirty="0"/>
            </a:br>
            <a:r>
              <a:rPr lang="de-DE" noProof="0"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DE" sz="1800" b="0" i="0" noProof="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DE" sz="1800" b="0" i="0" noProof="0" dirty="0">
              <a:solidFill>
                <a:srgbClr val="1B2422"/>
              </a:solidFill>
              <a:effectLst/>
            </a:endParaRPr>
          </a:p>
          <a:p>
            <a:pPr marL="0" indent="0">
              <a:buNone/>
            </a:pPr>
            <a:r>
              <a:rPr lang="de-DE" sz="1800" noProof="0" dirty="0">
                <a:solidFill>
                  <a:srgbClr val="1B2422"/>
                </a:solidFill>
              </a:rPr>
              <a:t>Rahmen:</a:t>
            </a:r>
            <a:endParaRPr lang="de-DE" sz="1800" b="0" i="0" noProof="0" dirty="0">
              <a:solidFill>
                <a:srgbClr val="1B2422"/>
              </a:solidFill>
              <a:effectLst/>
            </a:endParaRPr>
          </a:p>
          <a:p>
            <a:pPr>
              <a:lnSpc>
                <a:spcPct val="100000"/>
              </a:lnSpc>
              <a:spcAft>
                <a:spcPts val="600"/>
              </a:spcAft>
            </a:pPr>
            <a:r>
              <a:rPr lang="de-DE" sz="1800" noProof="0" dirty="0"/>
              <a:t>29 Forschungsprojekte in 9 Schwerpunkten</a:t>
            </a:r>
          </a:p>
          <a:p>
            <a:pPr>
              <a:lnSpc>
                <a:spcPct val="100000"/>
              </a:lnSpc>
              <a:spcAft>
                <a:spcPts val="600"/>
              </a:spcAft>
            </a:pPr>
            <a:r>
              <a:rPr lang="de-DE" sz="1800" noProof="0" dirty="0"/>
              <a:t>Laufzeit: 2016-2023</a:t>
            </a:r>
          </a:p>
          <a:p>
            <a:pPr>
              <a:lnSpc>
                <a:spcPct val="100000"/>
              </a:lnSpc>
              <a:spcAft>
                <a:spcPts val="600"/>
              </a:spcAft>
            </a:pPr>
            <a:r>
              <a:rPr lang="de-DE" sz="1800" noProof="0" dirty="0"/>
              <a:t>Forschungsdauer: 5 Jahre</a:t>
            </a:r>
          </a:p>
          <a:p>
            <a:pPr>
              <a:lnSpc>
                <a:spcPct val="100000"/>
              </a:lnSpc>
              <a:spcAft>
                <a:spcPts val="600"/>
              </a:spcAft>
            </a:pPr>
            <a:r>
              <a:rPr lang="de-DE" sz="1800" noProof="0" dirty="0"/>
              <a:t>Finanzrahmen: </a:t>
            </a:r>
            <a:r>
              <a:rPr lang="de-DE" sz="1800" b="0" i="0" noProof="0" dirty="0">
                <a:effectLst/>
              </a:rPr>
              <a:t>CHF 20'000’000</a:t>
            </a:r>
            <a:endParaRPr lang="de-DE" sz="1800" noProof="0" dirty="0"/>
          </a:p>
          <a:p>
            <a:endParaRPr lang="de-DE" noProof="0" dirty="0"/>
          </a:p>
          <a:p>
            <a:pPr marL="0" indent="0">
              <a:buNone/>
            </a:pPr>
            <a:r>
              <a:rPr lang="de-DE" sz="1800" noProof="0" dirty="0"/>
              <a:t>Danksagung: Die Entwicklung dieses Lernmoduls wurde durch SNF/NFP 73 ermöglicht.</a:t>
            </a:r>
          </a:p>
          <a:p>
            <a:pPr marL="0" indent="0">
              <a:buNone/>
            </a:pPr>
            <a:endParaRPr lang="de-DE" noProof="0"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DE" noProof="0" smtClean="0"/>
              <a:pPr/>
              <a:t>46</a:t>
            </a:fld>
            <a:endParaRPr lang="de-DE" noProof="0"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75DAF541-D8D2-0FC0-476D-6238E8F76727}"/>
              </a:ext>
            </a:extLst>
          </p:cNvPr>
          <p:cNvGraphicFramePr>
            <a:graphicFrameLocks noChangeAspect="1"/>
          </p:cNvGraphicFramePr>
          <p:nvPr>
            <p:custDataLst>
              <p:tags r:id="rId1"/>
            </p:custDataLst>
            <p:extLst>
              <p:ext uri="{D42A27DB-BD31-4B8C-83A1-F6EECF244321}">
                <p14:modId xmlns:p14="http://schemas.microsoft.com/office/powerpoint/2010/main" val="26797253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vert="horz"/>
          <a:lstStyle/>
          <a:p>
            <a:r>
              <a:rPr lang="de-DE" noProof="0"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DE" noProof="0" smtClean="0"/>
              <a:pPr/>
              <a:t>5</a:t>
            </a:fld>
            <a:endParaRPr lang="de-DE" noProof="0"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DE" noProof="0" dirty="0"/>
              <a:t>NFP 73 – Nachhaltige Wirtschaft</a:t>
            </a:r>
          </a:p>
        </p:txBody>
      </p:sp>
      <p:sp>
        <p:nvSpPr>
          <p:cNvPr id="6" name="Oval 5">
            <a:extLst>
              <a:ext uri="{FF2B5EF4-FFF2-40B4-BE49-F238E27FC236}">
                <a16:creationId xmlns:a16="http://schemas.microsoft.com/office/drawing/2014/main" id="{2D119413-D792-D22E-9B20-6D351679F6A2}"/>
              </a:ext>
            </a:extLst>
          </p:cNvPr>
          <p:cNvSpPr/>
          <p:nvPr/>
        </p:nvSpPr>
        <p:spPr>
          <a:xfrm>
            <a:off x="5270557" y="3261771"/>
            <a:ext cx="1650886" cy="1059732"/>
          </a:xfrm>
          <a:prstGeom prst="ellipse">
            <a:avLst/>
          </a:prstGeom>
          <a:solidFill>
            <a:srgbClr val="FFC000"/>
          </a:solid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TextBox 6">
            <a:extLst>
              <a:ext uri="{FF2B5EF4-FFF2-40B4-BE49-F238E27FC236}">
                <a16:creationId xmlns:a16="http://schemas.microsoft.com/office/drawing/2014/main" id="{60B7567D-3D21-F2B5-A262-C68B78E9E9E1}"/>
              </a:ext>
            </a:extLst>
          </p:cNvPr>
          <p:cNvSpPr txBox="1"/>
          <p:nvPr/>
        </p:nvSpPr>
        <p:spPr>
          <a:xfrm>
            <a:off x="5407212" y="3509765"/>
            <a:ext cx="1377576" cy="563744"/>
          </a:xfrm>
          <a:prstGeom prst="rect">
            <a:avLst/>
          </a:prstGeom>
          <a:noFill/>
        </p:spPr>
        <p:txBody>
          <a:bodyPr wrap="square" lIns="0" tIns="0" rIns="0" bIns="0" rtlCol="0">
            <a:spAutoFit/>
          </a:bodyPr>
          <a:lstStyle/>
          <a:p>
            <a:pPr algn="ctr">
              <a:lnSpc>
                <a:spcPct val="120000"/>
              </a:lnSpc>
            </a:pPr>
            <a:r>
              <a:rPr lang="de-DE" sz="1600" noProof="0" dirty="0"/>
              <a:t>Nachhaltiges Verhalten</a:t>
            </a:r>
          </a:p>
        </p:txBody>
      </p:sp>
      <p:pic>
        <p:nvPicPr>
          <p:cNvPr id="3" name="Picture 2">
            <a:extLst>
              <a:ext uri="{FF2B5EF4-FFF2-40B4-BE49-F238E27FC236}">
                <a16:creationId xmlns:a16="http://schemas.microsoft.com/office/drawing/2014/main" id="{DE182D4B-DACD-29D0-CCB0-A5FF376C95D0}"/>
              </a:ext>
            </a:extLst>
          </p:cNvPr>
          <p:cNvPicPr>
            <a:picLocks noChangeAspect="1"/>
          </p:cNvPicPr>
          <p:nvPr/>
        </p:nvPicPr>
        <p:blipFill>
          <a:blip r:embed="rId5"/>
          <a:stretch>
            <a:fillRect/>
          </a:stretch>
        </p:blipFill>
        <p:spPr>
          <a:xfrm>
            <a:off x="7751213" y="1484171"/>
            <a:ext cx="1080000" cy="1080000"/>
          </a:xfrm>
          <a:prstGeom prst="rect">
            <a:avLst/>
          </a:prstGeom>
        </p:spPr>
      </p:pic>
      <p:pic>
        <p:nvPicPr>
          <p:cNvPr id="8" name="Picture 7">
            <a:extLst>
              <a:ext uri="{FF2B5EF4-FFF2-40B4-BE49-F238E27FC236}">
                <a16:creationId xmlns:a16="http://schemas.microsoft.com/office/drawing/2014/main" id="{EE77F2F9-8DDC-C7F0-1662-4A3F6B8A18C4}"/>
              </a:ext>
            </a:extLst>
          </p:cNvPr>
          <p:cNvPicPr>
            <a:picLocks noChangeAspect="1"/>
          </p:cNvPicPr>
          <p:nvPr/>
        </p:nvPicPr>
        <p:blipFill>
          <a:blip r:embed="rId6"/>
          <a:stretch>
            <a:fillRect/>
          </a:stretch>
        </p:blipFill>
        <p:spPr>
          <a:xfrm>
            <a:off x="7751213" y="4960611"/>
            <a:ext cx="1094145" cy="1080000"/>
          </a:xfrm>
          <a:prstGeom prst="rect">
            <a:avLst/>
          </a:prstGeom>
        </p:spPr>
      </p:pic>
      <p:pic>
        <p:nvPicPr>
          <p:cNvPr id="9" name="Picture 8">
            <a:extLst>
              <a:ext uri="{FF2B5EF4-FFF2-40B4-BE49-F238E27FC236}">
                <a16:creationId xmlns:a16="http://schemas.microsoft.com/office/drawing/2014/main" id="{A8B194AD-E285-25DD-3533-B9F97081AD25}"/>
              </a:ext>
            </a:extLst>
          </p:cNvPr>
          <p:cNvPicPr>
            <a:picLocks noChangeAspect="1"/>
          </p:cNvPicPr>
          <p:nvPr/>
        </p:nvPicPr>
        <p:blipFill>
          <a:blip r:embed="rId7"/>
          <a:stretch>
            <a:fillRect/>
          </a:stretch>
        </p:blipFill>
        <p:spPr>
          <a:xfrm>
            <a:off x="8305178" y="3170967"/>
            <a:ext cx="1052069" cy="1080000"/>
          </a:xfrm>
          <a:prstGeom prst="rect">
            <a:avLst/>
          </a:prstGeom>
        </p:spPr>
      </p:pic>
      <p:pic>
        <p:nvPicPr>
          <p:cNvPr id="10" name="Picture 9">
            <a:extLst>
              <a:ext uri="{FF2B5EF4-FFF2-40B4-BE49-F238E27FC236}">
                <a16:creationId xmlns:a16="http://schemas.microsoft.com/office/drawing/2014/main" id="{D046034A-35F5-EE69-9AE6-69A44EF17BEC}"/>
              </a:ext>
            </a:extLst>
          </p:cNvPr>
          <p:cNvPicPr>
            <a:picLocks noChangeAspect="1"/>
          </p:cNvPicPr>
          <p:nvPr/>
        </p:nvPicPr>
        <p:blipFill>
          <a:blip r:embed="rId8"/>
          <a:stretch>
            <a:fillRect/>
          </a:stretch>
        </p:blipFill>
        <p:spPr>
          <a:xfrm>
            <a:off x="5562983" y="1168165"/>
            <a:ext cx="1066035" cy="1080000"/>
          </a:xfrm>
          <a:prstGeom prst="rect">
            <a:avLst/>
          </a:prstGeom>
        </p:spPr>
      </p:pic>
      <p:pic>
        <p:nvPicPr>
          <p:cNvPr id="11" name="Picture 10">
            <a:extLst>
              <a:ext uri="{FF2B5EF4-FFF2-40B4-BE49-F238E27FC236}">
                <a16:creationId xmlns:a16="http://schemas.microsoft.com/office/drawing/2014/main" id="{AD05C32F-0B0C-2EE2-610B-50A22EBF6982}"/>
              </a:ext>
            </a:extLst>
          </p:cNvPr>
          <p:cNvPicPr>
            <a:picLocks noChangeAspect="1"/>
          </p:cNvPicPr>
          <p:nvPr/>
        </p:nvPicPr>
        <p:blipFill>
          <a:blip r:embed="rId9"/>
          <a:stretch>
            <a:fillRect/>
          </a:stretch>
        </p:blipFill>
        <p:spPr>
          <a:xfrm>
            <a:off x="3463417" y="5076904"/>
            <a:ext cx="1069240" cy="1080000"/>
          </a:xfrm>
          <a:prstGeom prst="rect">
            <a:avLst/>
          </a:prstGeom>
        </p:spPr>
      </p:pic>
      <p:pic>
        <p:nvPicPr>
          <p:cNvPr id="12" name="Picture 11">
            <a:extLst>
              <a:ext uri="{FF2B5EF4-FFF2-40B4-BE49-F238E27FC236}">
                <a16:creationId xmlns:a16="http://schemas.microsoft.com/office/drawing/2014/main" id="{BC81F9A5-5A4F-4958-739F-D3B7F8598EEF}"/>
              </a:ext>
            </a:extLst>
          </p:cNvPr>
          <p:cNvPicPr>
            <a:picLocks noChangeAspect="1"/>
          </p:cNvPicPr>
          <p:nvPr/>
        </p:nvPicPr>
        <p:blipFill>
          <a:blip r:embed="rId10"/>
          <a:stretch>
            <a:fillRect/>
          </a:stretch>
        </p:blipFill>
        <p:spPr>
          <a:xfrm>
            <a:off x="3426737" y="1516808"/>
            <a:ext cx="1105920" cy="1080000"/>
          </a:xfrm>
          <a:prstGeom prst="rect">
            <a:avLst/>
          </a:prstGeom>
        </p:spPr>
      </p:pic>
      <p:pic>
        <p:nvPicPr>
          <p:cNvPr id="13" name="Picture 12">
            <a:extLst>
              <a:ext uri="{FF2B5EF4-FFF2-40B4-BE49-F238E27FC236}">
                <a16:creationId xmlns:a16="http://schemas.microsoft.com/office/drawing/2014/main" id="{D6292F00-2C27-67A8-6FF8-9B63E0BA74D6}"/>
              </a:ext>
            </a:extLst>
          </p:cNvPr>
          <p:cNvPicPr>
            <a:picLocks noChangeAspect="1"/>
          </p:cNvPicPr>
          <p:nvPr/>
        </p:nvPicPr>
        <p:blipFill>
          <a:blip r:embed="rId11"/>
          <a:stretch>
            <a:fillRect/>
          </a:stretch>
        </p:blipFill>
        <p:spPr>
          <a:xfrm>
            <a:off x="5549520" y="5342476"/>
            <a:ext cx="1092960" cy="1080000"/>
          </a:xfrm>
          <a:prstGeom prst="rect">
            <a:avLst/>
          </a:prstGeom>
        </p:spPr>
      </p:pic>
      <p:cxnSp>
        <p:nvCxnSpPr>
          <p:cNvPr id="14" name="Straight Connector 13">
            <a:extLst>
              <a:ext uri="{FF2B5EF4-FFF2-40B4-BE49-F238E27FC236}">
                <a16:creationId xmlns:a16="http://schemas.microsoft.com/office/drawing/2014/main" id="{74C75642-134F-34BC-6530-69F4638C9342}"/>
              </a:ext>
            </a:extLst>
          </p:cNvPr>
          <p:cNvCxnSpPr>
            <a:cxnSpLocks/>
          </p:cNvCxnSpPr>
          <p:nvPr/>
        </p:nvCxnSpPr>
        <p:spPr>
          <a:xfrm flipV="1">
            <a:off x="6739801" y="2534431"/>
            <a:ext cx="913661" cy="72734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A7D59D4-6871-3FED-E918-61E635180814}"/>
              </a:ext>
            </a:extLst>
          </p:cNvPr>
          <p:cNvCxnSpPr>
            <a:cxnSpLocks/>
          </p:cNvCxnSpPr>
          <p:nvPr/>
        </p:nvCxnSpPr>
        <p:spPr>
          <a:xfrm>
            <a:off x="7034645" y="3791637"/>
            <a:ext cx="1191797"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ADD1F6E-FF1D-92C4-8B1D-712F1645A822}"/>
              </a:ext>
            </a:extLst>
          </p:cNvPr>
          <p:cNvCxnSpPr>
            <a:cxnSpLocks/>
          </p:cNvCxnSpPr>
          <p:nvPr/>
        </p:nvCxnSpPr>
        <p:spPr>
          <a:xfrm>
            <a:off x="6848144" y="4250967"/>
            <a:ext cx="815477" cy="73393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0645C4B-3DB3-BC95-192C-0632263F3F5C}"/>
              </a:ext>
            </a:extLst>
          </p:cNvPr>
          <p:cNvCxnSpPr>
            <a:cxnSpLocks/>
          </p:cNvCxnSpPr>
          <p:nvPr/>
        </p:nvCxnSpPr>
        <p:spPr>
          <a:xfrm>
            <a:off x="3896591" y="3791637"/>
            <a:ext cx="1259390"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DE35004-86E9-BCF5-E380-33C43D93A80C}"/>
              </a:ext>
            </a:extLst>
          </p:cNvPr>
          <p:cNvCxnSpPr>
            <a:cxnSpLocks/>
          </p:cNvCxnSpPr>
          <p:nvPr/>
        </p:nvCxnSpPr>
        <p:spPr>
          <a:xfrm>
            <a:off x="4594942" y="2607134"/>
            <a:ext cx="857259" cy="72806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18613C8-2A2F-94F4-F194-7BF6E1BF9B58}"/>
              </a:ext>
            </a:extLst>
          </p:cNvPr>
          <p:cNvCxnSpPr>
            <a:cxnSpLocks/>
          </p:cNvCxnSpPr>
          <p:nvPr/>
        </p:nvCxnSpPr>
        <p:spPr>
          <a:xfrm flipV="1">
            <a:off x="4594942" y="4321503"/>
            <a:ext cx="910333" cy="884342"/>
          </a:xfrm>
          <a:prstGeom prst="line">
            <a:avLst/>
          </a:prstGeom>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4A75C6CC-D807-D0E9-7049-32E1C889E32C}"/>
              </a:ext>
            </a:extLst>
          </p:cNvPr>
          <p:cNvPicPr>
            <a:picLocks noChangeAspect="1"/>
          </p:cNvPicPr>
          <p:nvPr/>
        </p:nvPicPr>
        <p:blipFill>
          <a:blip r:embed="rId12"/>
          <a:stretch>
            <a:fillRect/>
          </a:stretch>
        </p:blipFill>
        <p:spPr>
          <a:xfrm>
            <a:off x="2730452" y="3224040"/>
            <a:ext cx="969238" cy="973853"/>
          </a:xfrm>
          <a:prstGeom prst="rect">
            <a:avLst/>
          </a:prstGeom>
        </p:spPr>
      </p:pic>
      <p:cxnSp>
        <p:nvCxnSpPr>
          <p:cNvPr id="27" name="Straight Connector 26">
            <a:extLst>
              <a:ext uri="{FF2B5EF4-FFF2-40B4-BE49-F238E27FC236}">
                <a16:creationId xmlns:a16="http://schemas.microsoft.com/office/drawing/2014/main" id="{63AA1094-F351-3EE4-56EF-0CF5EFC5BC5A}"/>
              </a:ext>
            </a:extLst>
          </p:cNvPr>
          <p:cNvCxnSpPr>
            <a:cxnSpLocks/>
          </p:cNvCxnSpPr>
          <p:nvPr/>
        </p:nvCxnSpPr>
        <p:spPr>
          <a:xfrm>
            <a:off x="6096000" y="4439920"/>
            <a:ext cx="0" cy="88267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C670222-1169-6410-A077-337FAFA171FE}"/>
              </a:ext>
            </a:extLst>
          </p:cNvPr>
          <p:cNvCxnSpPr>
            <a:cxnSpLocks/>
          </p:cNvCxnSpPr>
          <p:nvPr/>
        </p:nvCxnSpPr>
        <p:spPr>
          <a:xfrm>
            <a:off x="6096000" y="2288295"/>
            <a:ext cx="0" cy="88267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B188F2D-AD5C-D73B-6329-DDB69D2AC448}"/>
              </a:ext>
            </a:extLst>
          </p:cNvPr>
          <p:cNvGraphicFramePr>
            <a:graphicFrameLocks noChangeAspect="1"/>
          </p:cNvGraphicFramePr>
          <p:nvPr>
            <p:custDataLst>
              <p:tags r:id="rId1"/>
            </p:custDataLst>
            <p:extLst>
              <p:ext uri="{D42A27DB-BD31-4B8C-83A1-F6EECF244321}">
                <p14:modId xmlns:p14="http://schemas.microsoft.com/office/powerpoint/2010/main" val="40748346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vert="horz"/>
          <a:lstStyle/>
          <a:p>
            <a:r>
              <a:rPr lang="de-DE" noProof="0"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de-DE" sz="1800" noProof="0" dirty="0"/>
              <a:t>Welche </a:t>
            </a:r>
            <a:r>
              <a:rPr lang="de-DE" sz="1800" b="1" noProof="0" dirty="0"/>
              <a:t>Faktoren</a:t>
            </a:r>
            <a:r>
              <a:rPr lang="de-DE" sz="1800" noProof="0" dirty="0"/>
              <a:t> </a:t>
            </a:r>
            <a:r>
              <a:rPr lang="de-DE" sz="1800" b="1" noProof="0" dirty="0"/>
              <a:t>beeinflussen</a:t>
            </a:r>
            <a:r>
              <a:rPr lang="de-DE" sz="1800" noProof="0" dirty="0"/>
              <a:t> unser Konsumverhalten in den Bereichen </a:t>
            </a:r>
            <a:r>
              <a:rPr lang="de-DE" sz="1800" b="1" noProof="0" dirty="0"/>
              <a:t>Nahrung</a:t>
            </a:r>
            <a:r>
              <a:rPr lang="de-DE" sz="1800" noProof="0" dirty="0"/>
              <a:t>, </a:t>
            </a:r>
            <a:r>
              <a:rPr lang="de-DE" sz="1800" b="1" noProof="0" dirty="0"/>
              <a:t>Unterhaltungselektronik</a:t>
            </a:r>
            <a:r>
              <a:rPr lang="de-DE" sz="1800" noProof="0" dirty="0"/>
              <a:t> und </a:t>
            </a:r>
            <a:r>
              <a:rPr lang="de-DE" sz="1800" b="1" noProof="0" dirty="0"/>
              <a:t>Kleidung</a:t>
            </a:r>
            <a:r>
              <a:rPr lang="de-DE" sz="1800" noProof="0" dirty="0"/>
              <a:t>?</a:t>
            </a:r>
          </a:p>
          <a:p>
            <a:pPr marL="342900" indent="-342900">
              <a:lnSpc>
                <a:spcPct val="107000"/>
              </a:lnSpc>
              <a:spcAft>
                <a:spcPts val="400"/>
              </a:spcAft>
              <a:buFont typeface="+mj-lt"/>
              <a:buAutoNum type="arabicPeriod"/>
            </a:pPr>
            <a:r>
              <a:rPr lang="de-DE" noProof="0" dirty="0"/>
              <a:t>In welchem Bereich ist das </a:t>
            </a:r>
            <a:r>
              <a:rPr lang="de-DE" b="1" noProof="0" dirty="0"/>
              <a:t>Bewusstsein</a:t>
            </a:r>
            <a:r>
              <a:rPr lang="de-DE" noProof="0" dirty="0"/>
              <a:t> und das </a:t>
            </a:r>
            <a:r>
              <a:rPr lang="de-DE" b="1" noProof="0" dirty="0"/>
              <a:t>Engagement</a:t>
            </a:r>
            <a:r>
              <a:rPr lang="de-DE" noProof="0" dirty="0"/>
              <a:t> für umweltfreundlicheren Konsum </a:t>
            </a:r>
            <a:r>
              <a:rPr lang="de-DE" b="1" noProof="0" dirty="0"/>
              <a:t>am</a:t>
            </a:r>
            <a:r>
              <a:rPr lang="de-DE" noProof="0" dirty="0"/>
              <a:t> </a:t>
            </a:r>
            <a:r>
              <a:rPr lang="de-DE" b="1" noProof="0" dirty="0" err="1"/>
              <a:t>grössten</a:t>
            </a:r>
            <a:r>
              <a:rPr lang="de-DE" noProof="0" dirty="0"/>
              <a:t> und in welchen Bereichen ist es weniger </a:t>
            </a:r>
            <a:r>
              <a:rPr lang="de-DE" noProof="0" dirty="0" err="1"/>
              <a:t>gross</a:t>
            </a:r>
            <a:r>
              <a:rPr lang="de-DE" noProof="0" dirty="0"/>
              <a:t>?</a:t>
            </a:r>
            <a:endParaRPr lang="de-DE" sz="1800" noProof="0" dirty="0"/>
          </a:p>
          <a:p>
            <a:pPr marL="342900" indent="-342900">
              <a:lnSpc>
                <a:spcPct val="107000"/>
              </a:lnSpc>
              <a:spcAft>
                <a:spcPts val="400"/>
              </a:spcAft>
              <a:buFont typeface="+mj-lt"/>
              <a:buAutoNum type="arabicPeriod"/>
            </a:pPr>
            <a:r>
              <a:rPr lang="de-DE" sz="1800" noProof="0" dirty="0"/>
              <a:t>Welche </a:t>
            </a:r>
            <a:r>
              <a:rPr lang="de-DE" sz="1800" b="1" noProof="0" dirty="0"/>
              <a:t>Argumente</a:t>
            </a:r>
            <a:r>
              <a:rPr lang="de-DE" sz="1800" noProof="0" dirty="0"/>
              <a:t> und </a:t>
            </a:r>
            <a:r>
              <a:rPr lang="de-DE" sz="1800" b="1" noProof="0" dirty="0"/>
              <a:t>Barrieren</a:t>
            </a:r>
            <a:r>
              <a:rPr lang="de-DE" sz="1800" noProof="0" dirty="0"/>
              <a:t> spielen eine Rolle?</a:t>
            </a:r>
          </a:p>
          <a:p>
            <a:pPr marL="342900" indent="-342900">
              <a:lnSpc>
                <a:spcPct val="107000"/>
              </a:lnSpc>
              <a:spcAft>
                <a:spcPts val="400"/>
              </a:spcAft>
              <a:buFont typeface="+mj-lt"/>
              <a:buAutoNum type="arabicPeriod"/>
            </a:pPr>
            <a:r>
              <a:rPr lang="de-DE" noProof="0" dirty="0"/>
              <a:t>Welche Wirkung hat der </a:t>
            </a:r>
            <a:r>
              <a:rPr lang="de-DE" b="1" noProof="0" dirty="0"/>
              <a:t>online-Konsum</a:t>
            </a:r>
            <a:r>
              <a:rPr lang="de-DE" noProof="0" dirty="0"/>
              <a:t>?</a:t>
            </a:r>
            <a:endParaRPr lang="de-DE" sz="1800" noProof="0" dirty="0"/>
          </a:p>
          <a:p>
            <a:pPr marL="342900" indent="-342900">
              <a:lnSpc>
                <a:spcPct val="107000"/>
              </a:lnSpc>
              <a:spcAft>
                <a:spcPts val="400"/>
              </a:spcAft>
              <a:buFont typeface="+mj-lt"/>
              <a:buAutoNum type="arabicPeriod"/>
            </a:pPr>
            <a:r>
              <a:rPr lang="de-DE" sz="1800" noProof="0" dirty="0"/>
              <a:t>Wie könnte das </a:t>
            </a:r>
            <a:r>
              <a:rPr lang="de-DE" sz="1800" b="1" noProof="0" dirty="0"/>
              <a:t>Konsumverhalten</a:t>
            </a:r>
            <a:r>
              <a:rPr lang="de-DE" sz="1800" noProof="0" dirty="0"/>
              <a:t> </a:t>
            </a:r>
            <a:r>
              <a:rPr lang="de-DE" sz="1800" b="1" noProof="0" dirty="0"/>
              <a:t>umweltfreundlicher</a:t>
            </a:r>
            <a:r>
              <a:rPr lang="de-DE" sz="1800" noProof="0" dirty="0"/>
              <a:t> gestaltet werden?</a:t>
            </a:r>
          </a:p>
          <a:p>
            <a:pPr>
              <a:lnSpc>
                <a:spcPct val="107000"/>
              </a:lnSpc>
              <a:spcAft>
                <a:spcPts val="400"/>
              </a:spcAft>
            </a:pPr>
            <a:endParaRPr lang="de-DE" sz="1800" noProof="0" dirty="0"/>
          </a:p>
          <a:p>
            <a:pPr>
              <a:lnSpc>
                <a:spcPct val="107000"/>
              </a:lnSpc>
              <a:spcAft>
                <a:spcPts val="400"/>
              </a:spcAft>
            </a:pPr>
            <a:endParaRPr lang="de-DE" noProof="0" dirty="0"/>
          </a:p>
          <a:p>
            <a:pPr>
              <a:lnSpc>
                <a:spcPct val="107000"/>
              </a:lnSpc>
              <a:spcAft>
                <a:spcPts val="400"/>
              </a:spcAft>
            </a:pPr>
            <a:endParaRPr lang="de-DE" sz="1800" noProof="0" dirty="0"/>
          </a:p>
          <a:p>
            <a:pPr marL="0" indent="0">
              <a:lnSpc>
                <a:spcPct val="107000"/>
              </a:lnSpc>
              <a:spcAft>
                <a:spcPts val="400"/>
              </a:spcAft>
              <a:buNone/>
            </a:pPr>
            <a:r>
              <a:rPr lang="de-DE" sz="1800" b="1" noProof="0" dirty="0"/>
              <a:t>Wissensquelle</a:t>
            </a:r>
            <a:endParaRPr lang="de-DE" sz="1800" kern="100" noProof="0" dirty="0">
              <a:effectLst/>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de-DE" kern="100" noProof="0" dirty="0">
                <a:effectLst/>
                <a:ea typeface="Calibri" panose="020F0502020204030204" pitchFamily="34" charset="0"/>
                <a:cs typeface="Times New Roman" panose="02020603050405020304" pitchFamily="18" charset="0"/>
                <a:hlinkClick r:id="rId6"/>
              </a:rPr>
              <a:t>Swiss Sustainable Consumption Observatory (SSCO) 2021-2023. Key Insights From the First Three Waves</a:t>
            </a:r>
            <a:endParaRPr lang="de-DE" noProof="0"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DE" noProof="0" smtClean="0"/>
              <a:pPr/>
              <a:t>6</a:t>
            </a:fld>
            <a:endParaRPr lang="de-DE" noProof="0"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DE" noProof="0" dirty="0"/>
              <a:t>NFP 73 – Nachhaltige Wirtschaft</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3406C-41EF-6CFD-E6A6-39B2E2E39BA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6E575F-6745-D316-C114-6335403A4662}"/>
              </a:ext>
            </a:extLst>
          </p:cNvPr>
          <p:cNvGraphicFramePr>
            <a:graphicFrameLocks noChangeAspect="1"/>
          </p:cNvGraphicFramePr>
          <p:nvPr>
            <p:custDataLst>
              <p:tags r:id="rId1"/>
            </p:custDataLst>
            <p:extLst>
              <p:ext uri="{D42A27DB-BD31-4B8C-83A1-F6EECF244321}">
                <p14:modId xmlns:p14="http://schemas.microsoft.com/office/powerpoint/2010/main" val="10654405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739188-02F9-F201-5DDD-D73913DA804E}"/>
              </a:ext>
            </a:extLst>
          </p:cNvPr>
          <p:cNvSpPr>
            <a:spLocks noGrp="1"/>
          </p:cNvSpPr>
          <p:nvPr>
            <p:ph type="title"/>
          </p:nvPr>
        </p:nvSpPr>
        <p:spPr/>
        <p:txBody>
          <a:bodyPr vert="horz"/>
          <a:lstStyle/>
          <a:p>
            <a:r>
              <a:rPr lang="de-DE" dirty="0"/>
              <a:t>Nachhaltiges Verhalten – Hintergrund </a:t>
            </a:r>
            <a:r>
              <a:rPr lang="de-DE" noProof="0" dirty="0"/>
              <a:t>und Ziel</a:t>
            </a:r>
          </a:p>
        </p:txBody>
      </p:sp>
      <p:sp>
        <p:nvSpPr>
          <p:cNvPr id="4" name="Slide Number Placeholder 3">
            <a:extLst>
              <a:ext uri="{FF2B5EF4-FFF2-40B4-BE49-F238E27FC236}">
                <a16:creationId xmlns:a16="http://schemas.microsoft.com/office/drawing/2014/main" id="{2D3070C1-359E-866E-7F00-4B76408F25B4}"/>
              </a:ext>
            </a:extLst>
          </p:cNvPr>
          <p:cNvSpPr>
            <a:spLocks noGrp="1"/>
          </p:cNvSpPr>
          <p:nvPr>
            <p:ph type="sldNum" sz="quarter" idx="14"/>
          </p:nvPr>
        </p:nvSpPr>
        <p:spPr/>
        <p:txBody>
          <a:bodyPr/>
          <a:lstStyle/>
          <a:p>
            <a:fld id="{476BE59D-4918-439E-9CBF-5840B2847889}" type="slidenum">
              <a:rPr lang="de-DE" noProof="0" smtClean="0"/>
              <a:pPr/>
              <a:t>7</a:t>
            </a:fld>
            <a:endParaRPr lang="de-DE" noProof="0" dirty="0"/>
          </a:p>
        </p:txBody>
      </p:sp>
      <p:sp>
        <p:nvSpPr>
          <p:cNvPr id="11" name="Textplatzhalter 10">
            <a:extLst>
              <a:ext uri="{FF2B5EF4-FFF2-40B4-BE49-F238E27FC236}">
                <a16:creationId xmlns:a16="http://schemas.microsoft.com/office/drawing/2014/main" id="{C3754AC1-7B0D-66BC-84C2-1E2A7067DBBF}"/>
              </a:ext>
            </a:extLst>
          </p:cNvPr>
          <p:cNvSpPr>
            <a:spLocks noGrp="1"/>
          </p:cNvSpPr>
          <p:nvPr>
            <p:ph type="body" sz="quarter" idx="13"/>
          </p:nvPr>
        </p:nvSpPr>
        <p:spPr>
          <a:xfrm>
            <a:off x="479426" y="2384425"/>
            <a:ext cx="3455988" cy="3636963"/>
          </a:xfrm>
        </p:spPr>
        <p:txBody>
          <a:bodyPr lIns="36000"/>
          <a:lstStyle/>
          <a:p>
            <a:pPr marL="0" indent="0">
              <a:buNone/>
            </a:pPr>
            <a:r>
              <a:rPr lang="de-DE" sz="1700" noProof="0" dirty="0"/>
              <a:t>Die SSCO-Querschnittsbefragung vereint </a:t>
            </a:r>
            <a:r>
              <a:rPr lang="de-DE" sz="1700" b="1" noProof="0" dirty="0"/>
              <a:t>Forschende</a:t>
            </a:r>
            <a:r>
              <a:rPr lang="de-DE" sz="1700" noProof="0" dirty="0"/>
              <a:t> verschiedener Projekte zum nachhaltigen Konsum und erweitert das </a:t>
            </a:r>
            <a:r>
              <a:rPr lang="de-DE" sz="1700" b="1" noProof="0" dirty="0"/>
              <a:t>Wissen</a:t>
            </a:r>
            <a:r>
              <a:rPr lang="de-DE" sz="1700" noProof="0" dirty="0"/>
              <a:t> über das Konsumverhalten der Schweizer Bevölkerung. Im Zentrum stehen </a:t>
            </a:r>
            <a:r>
              <a:rPr lang="de-DE" sz="1700" noProof="0" dirty="0" err="1"/>
              <a:t>regelmässige</a:t>
            </a:r>
            <a:r>
              <a:rPr lang="de-DE" sz="1700" noProof="0" dirty="0"/>
              <a:t>, repräsentative </a:t>
            </a:r>
            <a:r>
              <a:rPr lang="de-DE" sz="1700" b="1" noProof="0" dirty="0"/>
              <a:t>Umfragen</a:t>
            </a:r>
            <a:r>
              <a:rPr lang="de-DE" sz="1700" noProof="0" dirty="0"/>
              <a:t> zu </a:t>
            </a:r>
            <a:r>
              <a:rPr lang="de-DE" sz="1700" b="1" noProof="0" dirty="0"/>
              <a:t>Ernährung</a:t>
            </a:r>
            <a:r>
              <a:rPr lang="de-DE" sz="1700" noProof="0" dirty="0"/>
              <a:t>, </a:t>
            </a:r>
            <a:r>
              <a:rPr lang="de-DE" sz="1700" b="1" noProof="0" dirty="0"/>
              <a:t>Bekleidung</a:t>
            </a:r>
            <a:r>
              <a:rPr lang="de-DE" sz="1700" noProof="0" dirty="0"/>
              <a:t> und </a:t>
            </a:r>
            <a:r>
              <a:rPr lang="de-DE" sz="1700" b="1" noProof="0" dirty="0"/>
              <a:t>Elektronik</a:t>
            </a:r>
            <a:r>
              <a:rPr lang="de-DE" sz="1700" noProof="0" dirty="0"/>
              <a:t>.</a:t>
            </a:r>
          </a:p>
        </p:txBody>
      </p:sp>
      <p:sp>
        <p:nvSpPr>
          <p:cNvPr id="3" name="Text Placeholder 2">
            <a:extLst>
              <a:ext uri="{FF2B5EF4-FFF2-40B4-BE49-F238E27FC236}">
                <a16:creationId xmlns:a16="http://schemas.microsoft.com/office/drawing/2014/main" id="{F97360A3-C700-1EFD-9E73-EB61FACB0D04}"/>
              </a:ext>
            </a:extLst>
          </p:cNvPr>
          <p:cNvSpPr>
            <a:spLocks noGrp="1"/>
          </p:cNvSpPr>
          <p:nvPr>
            <p:ph type="body" sz="quarter" idx="12"/>
          </p:nvPr>
        </p:nvSpPr>
        <p:spPr>
          <a:xfrm>
            <a:off x="479426" y="1808163"/>
            <a:ext cx="3455990" cy="392844"/>
          </a:xfrm>
        </p:spPr>
        <p:txBody>
          <a:bodyPr/>
          <a:lstStyle/>
          <a:p>
            <a:pPr marL="0" indent="0">
              <a:lnSpc>
                <a:spcPct val="100000"/>
              </a:lnSpc>
              <a:buNone/>
            </a:pPr>
            <a:r>
              <a:rPr lang="de-DE" sz="1800" noProof="0" dirty="0"/>
              <a:t>Hintergrund</a:t>
            </a:r>
          </a:p>
        </p:txBody>
      </p:sp>
      <p:sp>
        <p:nvSpPr>
          <p:cNvPr id="5" name="Footer Placeholder 4">
            <a:extLst>
              <a:ext uri="{FF2B5EF4-FFF2-40B4-BE49-F238E27FC236}">
                <a16:creationId xmlns:a16="http://schemas.microsoft.com/office/drawing/2014/main" id="{385AE2D3-0390-B5D1-2434-B8197A3C3F14}"/>
              </a:ext>
            </a:extLst>
          </p:cNvPr>
          <p:cNvSpPr>
            <a:spLocks noGrp="1"/>
          </p:cNvSpPr>
          <p:nvPr>
            <p:ph type="ftr" sz="quarter" idx="17"/>
          </p:nvPr>
        </p:nvSpPr>
        <p:spPr/>
        <p:txBody>
          <a:bodyPr/>
          <a:lstStyle/>
          <a:p>
            <a:r>
              <a:rPr lang="de-DE" noProof="0" dirty="0"/>
              <a:t>NFP 73 – Nachhaltige Wirtschaft</a:t>
            </a:r>
          </a:p>
        </p:txBody>
      </p:sp>
      <p:sp>
        <p:nvSpPr>
          <p:cNvPr id="14" name="Textplatzhalter 13">
            <a:extLst>
              <a:ext uri="{FF2B5EF4-FFF2-40B4-BE49-F238E27FC236}">
                <a16:creationId xmlns:a16="http://schemas.microsoft.com/office/drawing/2014/main" id="{43B44798-3205-37B0-D263-095A5DFBC610}"/>
              </a:ext>
            </a:extLst>
          </p:cNvPr>
          <p:cNvSpPr>
            <a:spLocks noGrp="1"/>
          </p:cNvSpPr>
          <p:nvPr>
            <p:ph type="body" sz="quarter" idx="18"/>
          </p:nvPr>
        </p:nvSpPr>
        <p:spPr>
          <a:xfrm>
            <a:off x="4367212" y="2384425"/>
            <a:ext cx="3571443" cy="3636963"/>
          </a:xfrm>
        </p:spPr>
        <p:txBody>
          <a:bodyPr lIns="36000"/>
          <a:lstStyle/>
          <a:p>
            <a:pPr marL="0" indent="0">
              <a:buNone/>
            </a:pPr>
            <a:r>
              <a:rPr lang="de-DE" sz="1700" noProof="0" dirty="0"/>
              <a:t>Ziel der SSCO ist es, die </a:t>
            </a:r>
            <a:r>
              <a:rPr lang="de-DE" sz="1700" b="1" noProof="0" dirty="0"/>
              <a:t>Einstellungen</a:t>
            </a:r>
            <a:r>
              <a:rPr lang="de-DE" sz="1700" noProof="0" dirty="0"/>
              <a:t>, </a:t>
            </a:r>
            <a:r>
              <a:rPr lang="de-DE" sz="1700" b="1" noProof="0" dirty="0"/>
              <a:t>Motivationen</a:t>
            </a:r>
            <a:r>
              <a:rPr lang="de-DE" sz="1700" noProof="0" dirty="0"/>
              <a:t> und </a:t>
            </a:r>
            <a:r>
              <a:rPr lang="de-DE" sz="1700" b="1" noProof="0" dirty="0"/>
              <a:t>Verhaltensweisen</a:t>
            </a:r>
            <a:r>
              <a:rPr lang="de-DE" sz="1700" noProof="0" dirty="0"/>
              <a:t> der </a:t>
            </a:r>
            <a:r>
              <a:rPr lang="de-DE" sz="1700" b="1" noProof="0" dirty="0"/>
              <a:t>Schweizer</a:t>
            </a:r>
            <a:r>
              <a:rPr lang="de-DE" sz="1700" noProof="0" dirty="0"/>
              <a:t> </a:t>
            </a:r>
            <a:r>
              <a:rPr lang="de-DE" sz="1700" b="1" noProof="0" dirty="0"/>
              <a:t>Bevölkerung</a:t>
            </a:r>
            <a:r>
              <a:rPr lang="de-DE" sz="1700" noProof="0" dirty="0"/>
              <a:t> zum nachhaltigen Konsum </a:t>
            </a:r>
            <a:r>
              <a:rPr lang="de-DE" sz="1700" b="1" noProof="0" dirty="0"/>
              <a:t>langfristig</a:t>
            </a:r>
            <a:r>
              <a:rPr lang="de-DE" sz="1700" noProof="0" dirty="0"/>
              <a:t> zu erfassen. Die Befragung soll Entscheidungsträgern in Industrie, Politik und zivilgesellschaftlichen Organisationen als Informationsquelle dienen, um den Wandel zu nachhaltigem Konsum zu fördern.</a:t>
            </a:r>
          </a:p>
        </p:txBody>
      </p:sp>
      <p:sp>
        <p:nvSpPr>
          <p:cNvPr id="15" name="Textplatzhalter 14">
            <a:extLst>
              <a:ext uri="{FF2B5EF4-FFF2-40B4-BE49-F238E27FC236}">
                <a16:creationId xmlns:a16="http://schemas.microsoft.com/office/drawing/2014/main" id="{084085C3-CFBB-C8A6-4460-0B883FA2E775}"/>
              </a:ext>
            </a:extLst>
          </p:cNvPr>
          <p:cNvSpPr>
            <a:spLocks noGrp="1"/>
          </p:cNvSpPr>
          <p:nvPr>
            <p:ph type="body" sz="quarter" idx="19"/>
          </p:nvPr>
        </p:nvSpPr>
        <p:spPr>
          <a:xfrm>
            <a:off x="4367212" y="1808163"/>
            <a:ext cx="3455990" cy="392844"/>
          </a:xfrm>
        </p:spPr>
        <p:txBody>
          <a:bodyPr/>
          <a:lstStyle/>
          <a:p>
            <a:r>
              <a:rPr lang="de-DE" sz="1800" noProof="0" dirty="0"/>
              <a:t>Ziel</a:t>
            </a:r>
          </a:p>
        </p:txBody>
      </p:sp>
      <p:pic>
        <p:nvPicPr>
          <p:cNvPr id="16" name="Picture Placeholder 5" descr="A person holding a bottle and a phone&#10;&#10;AI-generated content may be incorrect.">
            <a:extLst>
              <a:ext uri="{FF2B5EF4-FFF2-40B4-BE49-F238E27FC236}">
                <a16:creationId xmlns:a16="http://schemas.microsoft.com/office/drawing/2014/main" id="{9E55F06F-74D4-95C0-AD0B-7969EFCDE0B5}"/>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2716" r="22716"/>
          <a:stretch>
            <a:fillRect/>
          </a:stretch>
        </p:blipFill>
        <p:spPr/>
      </p:pic>
    </p:spTree>
    <p:extLst>
      <p:ext uri="{BB962C8B-B14F-4D97-AF65-F5344CB8AC3E}">
        <p14:creationId xmlns:p14="http://schemas.microsoft.com/office/powerpoint/2010/main" val="425873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DE98-E89F-0DC9-81F8-198CED227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BC7CA-E98F-5001-6F92-88F10B0CB42F}"/>
              </a:ext>
            </a:extLst>
          </p:cNvPr>
          <p:cNvSpPr>
            <a:spLocks noGrp="1"/>
          </p:cNvSpPr>
          <p:nvPr>
            <p:ph type="title"/>
          </p:nvPr>
        </p:nvSpPr>
        <p:spPr/>
        <p:txBody>
          <a:bodyPr/>
          <a:lstStyle/>
          <a:p>
            <a:r>
              <a:rPr lang="de-DE" noProof="0" dirty="0"/>
              <a:t>Resultate I</a:t>
            </a:r>
          </a:p>
        </p:txBody>
      </p:sp>
      <p:sp>
        <p:nvSpPr>
          <p:cNvPr id="3" name="Text Placeholder 2">
            <a:extLst>
              <a:ext uri="{FF2B5EF4-FFF2-40B4-BE49-F238E27FC236}">
                <a16:creationId xmlns:a16="http://schemas.microsoft.com/office/drawing/2014/main" id="{2C2671E0-8529-21B6-9A52-EEFD802E8425}"/>
              </a:ext>
            </a:extLst>
          </p:cNvPr>
          <p:cNvSpPr>
            <a:spLocks noGrp="1"/>
          </p:cNvSpPr>
          <p:nvPr>
            <p:ph type="body" sz="quarter" idx="13"/>
          </p:nvPr>
        </p:nvSpPr>
        <p:spPr>
          <a:xfrm>
            <a:off x="479425" y="2977164"/>
            <a:ext cx="3455988" cy="3238431"/>
          </a:xfrm>
        </p:spPr>
        <p:txBody>
          <a:bodyPr/>
          <a:lstStyle/>
          <a:p>
            <a:pPr>
              <a:lnSpc>
                <a:spcPct val="100000"/>
              </a:lnSpc>
              <a:spcAft>
                <a:spcPts val="600"/>
              </a:spcAft>
            </a:pPr>
            <a:r>
              <a:rPr lang="de-DE" noProof="0" dirty="0">
                <a:solidFill>
                  <a:srgbClr val="83D0F5"/>
                </a:solidFill>
              </a:rPr>
              <a:t>Bewusstsein</a:t>
            </a:r>
            <a:r>
              <a:rPr lang="de-DE" noProof="0" dirty="0"/>
              <a:t> und </a:t>
            </a:r>
            <a:r>
              <a:rPr lang="de-DE" noProof="0" dirty="0">
                <a:solidFill>
                  <a:srgbClr val="83D0F5"/>
                </a:solidFill>
              </a:rPr>
              <a:t>Engagement</a:t>
            </a:r>
            <a:r>
              <a:rPr lang="de-DE" noProof="0" dirty="0"/>
              <a:t> für nachhaltiges Verhalten scheinen bei der </a:t>
            </a:r>
            <a:r>
              <a:rPr lang="de-DE" noProof="0" dirty="0">
                <a:solidFill>
                  <a:srgbClr val="83D0F5"/>
                </a:solidFill>
              </a:rPr>
              <a:t>Ernährung</a:t>
            </a:r>
            <a:r>
              <a:rPr lang="de-DE" noProof="0" dirty="0"/>
              <a:t> am </a:t>
            </a:r>
            <a:r>
              <a:rPr lang="de-DE" noProof="0" dirty="0">
                <a:solidFill>
                  <a:srgbClr val="83D0F5"/>
                </a:solidFill>
              </a:rPr>
              <a:t>weitesten entwickelt</a:t>
            </a:r>
            <a:r>
              <a:rPr lang="de-DE" noProof="0" dirty="0"/>
              <a:t>, gefolgt vom </a:t>
            </a:r>
            <a:r>
              <a:rPr lang="de-DE" noProof="0" dirty="0">
                <a:solidFill>
                  <a:srgbClr val="83D0F5"/>
                </a:solidFill>
              </a:rPr>
              <a:t>Bekleidungsbereich</a:t>
            </a:r>
            <a:r>
              <a:rPr lang="de-DE" noProof="0" dirty="0"/>
              <a:t>. Bei der Unterhaltungselektronik sind umweltfreundliche Einstellungen und Verhaltensweisen deutlich weniger ausgeprägt.</a:t>
            </a:r>
          </a:p>
          <a:p>
            <a:endParaRPr lang="de-DE" noProof="0" dirty="0"/>
          </a:p>
        </p:txBody>
      </p:sp>
      <p:sp>
        <p:nvSpPr>
          <p:cNvPr id="4" name="Slide Number Placeholder 3">
            <a:extLst>
              <a:ext uri="{FF2B5EF4-FFF2-40B4-BE49-F238E27FC236}">
                <a16:creationId xmlns:a16="http://schemas.microsoft.com/office/drawing/2014/main" id="{0A92BC4D-E009-EA60-5693-410F2F60FC46}"/>
              </a:ext>
            </a:extLst>
          </p:cNvPr>
          <p:cNvSpPr>
            <a:spLocks noGrp="1"/>
          </p:cNvSpPr>
          <p:nvPr>
            <p:ph type="sldNum" sz="quarter" idx="14"/>
          </p:nvPr>
        </p:nvSpPr>
        <p:spPr/>
        <p:txBody>
          <a:bodyPr/>
          <a:lstStyle/>
          <a:p>
            <a:fld id="{476BE59D-4918-439E-9CBF-5840B2847889}" type="slidenum">
              <a:rPr lang="de-DE" noProof="0" smtClean="0"/>
              <a:pPr/>
              <a:t>8</a:t>
            </a:fld>
            <a:endParaRPr lang="de-DE" noProof="0" dirty="0"/>
          </a:p>
        </p:txBody>
      </p:sp>
      <p:sp>
        <p:nvSpPr>
          <p:cNvPr id="6" name="Textplatzhalter 5">
            <a:extLst>
              <a:ext uri="{FF2B5EF4-FFF2-40B4-BE49-F238E27FC236}">
                <a16:creationId xmlns:a16="http://schemas.microsoft.com/office/drawing/2014/main" id="{D43CCAD9-2233-D290-9AE1-218984CB1E2F}"/>
              </a:ext>
            </a:extLst>
          </p:cNvPr>
          <p:cNvSpPr>
            <a:spLocks noGrp="1"/>
          </p:cNvSpPr>
          <p:nvPr>
            <p:ph type="body" sz="quarter" idx="15"/>
          </p:nvPr>
        </p:nvSpPr>
        <p:spPr>
          <a:xfrm>
            <a:off x="4367213" y="2977164"/>
            <a:ext cx="3455988" cy="3238432"/>
          </a:xfrm>
        </p:spPr>
        <p:txBody>
          <a:bodyPr/>
          <a:lstStyle/>
          <a:p>
            <a:r>
              <a:rPr lang="de-DE" noProof="0" dirty="0"/>
              <a:t>Beeinflusst werden diese </a:t>
            </a:r>
            <a:r>
              <a:rPr lang="de-DE" noProof="0" dirty="0">
                <a:solidFill>
                  <a:schemeClr val="tx2"/>
                </a:solidFill>
              </a:rPr>
              <a:t>Verhaltensmuster</a:t>
            </a:r>
            <a:r>
              <a:rPr lang="de-DE" noProof="0" dirty="0"/>
              <a:t> durch das Anliegen, die Umwelt zu schützen: Beim </a:t>
            </a:r>
            <a:r>
              <a:rPr lang="de-DE" noProof="0" dirty="0">
                <a:solidFill>
                  <a:srgbClr val="83D0F5"/>
                </a:solidFill>
              </a:rPr>
              <a:t>Kauf</a:t>
            </a:r>
            <a:r>
              <a:rPr lang="de-DE" noProof="0" dirty="0"/>
              <a:t> </a:t>
            </a:r>
            <a:r>
              <a:rPr lang="de-DE" noProof="0" dirty="0">
                <a:solidFill>
                  <a:srgbClr val="83D0F5"/>
                </a:solidFill>
              </a:rPr>
              <a:t>von</a:t>
            </a:r>
            <a:r>
              <a:rPr lang="de-DE" noProof="0" dirty="0"/>
              <a:t> </a:t>
            </a:r>
            <a:r>
              <a:rPr lang="de-DE" noProof="0" dirty="0">
                <a:solidFill>
                  <a:srgbClr val="83D0F5"/>
                </a:solidFill>
              </a:rPr>
              <a:t>Lebensmitteln</a:t>
            </a:r>
            <a:r>
              <a:rPr lang="de-DE" noProof="0" dirty="0"/>
              <a:t> denken die Konsumentinnen und Konsumenten häufiger über ihre </a:t>
            </a:r>
            <a:r>
              <a:rPr lang="de-DE" noProof="0" dirty="0">
                <a:solidFill>
                  <a:srgbClr val="83D0F5"/>
                </a:solidFill>
              </a:rPr>
              <a:t>Beziehung </a:t>
            </a:r>
            <a:r>
              <a:rPr lang="de-DE" noProof="0" dirty="0">
                <a:solidFill>
                  <a:schemeClr val="tx2"/>
                </a:solidFill>
              </a:rPr>
              <a:t>zur</a:t>
            </a:r>
            <a:r>
              <a:rPr lang="de-DE" noProof="0" dirty="0">
                <a:solidFill>
                  <a:srgbClr val="83D0F5"/>
                </a:solidFill>
              </a:rPr>
              <a:t> Natur </a:t>
            </a:r>
            <a:r>
              <a:rPr lang="de-DE" noProof="0" dirty="0"/>
              <a:t>und </a:t>
            </a:r>
            <a:r>
              <a:rPr lang="de-DE" noProof="0" dirty="0">
                <a:solidFill>
                  <a:schemeClr val="tx2"/>
                </a:solidFill>
              </a:rPr>
              <a:t>zur</a:t>
            </a:r>
            <a:r>
              <a:rPr lang="de-DE" noProof="0" dirty="0"/>
              <a:t> </a:t>
            </a:r>
            <a:r>
              <a:rPr lang="de-DE" noProof="0" dirty="0">
                <a:solidFill>
                  <a:srgbClr val="83D0F5"/>
                </a:solidFill>
              </a:rPr>
              <a:t>Umwelt</a:t>
            </a:r>
            <a:r>
              <a:rPr lang="de-DE" noProof="0" dirty="0"/>
              <a:t> nach </a:t>
            </a:r>
            <a:r>
              <a:rPr lang="de-DE" noProof="0" dirty="0">
                <a:solidFill>
                  <a:srgbClr val="83D0F5"/>
                </a:solidFill>
              </a:rPr>
              <a:t>als</a:t>
            </a:r>
            <a:r>
              <a:rPr lang="de-DE" noProof="0" dirty="0"/>
              <a:t> beim </a:t>
            </a:r>
            <a:r>
              <a:rPr lang="de-DE" noProof="0" dirty="0">
                <a:solidFill>
                  <a:srgbClr val="83D0F5"/>
                </a:solidFill>
              </a:rPr>
              <a:t>Kauf von Kleidung </a:t>
            </a:r>
            <a:r>
              <a:rPr lang="de-DE" noProof="0" dirty="0">
                <a:solidFill>
                  <a:schemeClr val="bg1"/>
                </a:solidFill>
              </a:rPr>
              <a:t>oder</a:t>
            </a:r>
            <a:r>
              <a:rPr lang="de-DE" noProof="0" dirty="0">
                <a:solidFill>
                  <a:srgbClr val="83D0F5"/>
                </a:solidFill>
              </a:rPr>
              <a:t> Elektronik</a:t>
            </a:r>
            <a:r>
              <a:rPr lang="de-DE" noProof="0" dirty="0"/>
              <a:t>.</a:t>
            </a:r>
          </a:p>
          <a:p>
            <a:endParaRPr lang="de-DE" noProof="0" dirty="0"/>
          </a:p>
        </p:txBody>
      </p:sp>
      <p:sp>
        <p:nvSpPr>
          <p:cNvPr id="7" name="Textplatzhalter 6">
            <a:extLst>
              <a:ext uri="{FF2B5EF4-FFF2-40B4-BE49-F238E27FC236}">
                <a16:creationId xmlns:a16="http://schemas.microsoft.com/office/drawing/2014/main" id="{677D329B-4661-FC4C-0AE4-1927B8CC754B}"/>
              </a:ext>
            </a:extLst>
          </p:cNvPr>
          <p:cNvSpPr>
            <a:spLocks noGrp="1"/>
          </p:cNvSpPr>
          <p:nvPr>
            <p:ph type="body" sz="quarter" idx="16"/>
          </p:nvPr>
        </p:nvSpPr>
        <p:spPr>
          <a:xfrm>
            <a:off x="8255001" y="2977164"/>
            <a:ext cx="3455988" cy="3238432"/>
          </a:xfrm>
        </p:spPr>
        <p:txBody>
          <a:bodyPr/>
          <a:lstStyle/>
          <a:p>
            <a:r>
              <a:rPr lang="de-DE" noProof="0" dirty="0"/>
              <a:t>Die Hälfte der Befragten isst alles, </a:t>
            </a:r>
            <a:r>
              <a:rPr lang="de-DE" noProof="0" dirty="0">
                <a:solidFill>
                  <a:schemeClr val="tx2"/>
                </a:solidFill>
              </a:rPr>
              <a:t>ein Drittel </a:t>
            </a:r>
            <a:r>
              <a:rPr lang="de-DE" noProof="0" dirty="0"/>
              <a:t>lebt </a:t>
            </a:r>
            <a:r>
              <a:rPr lang="de-DE" noProof="0" dirty="0" err="1">
                <a:solidFill>
                  <a:schemeClr val="tx2"/>
                </a:solidFill>
              </a:rPr>
              <a:t>flexitarisch</a:t>
            </a:r>
            <a:r>
              <a:rPr lang="de-DE" noProof="0" dirty="0"/>
              <a:t>, rund </a:t>
            </a:r>
            <a:r>
              <a:rPr lang="de-DE" noProof="0" dirty="0">
                <a:solidFill>
                  <a:schemeClr val="tx2"/>
                </a:solidFill>
              </a:rPr>
              <a:t>10% vegetarisch </a:t>
            </a:r>
            <a:r>
              <a:rPr lang="de-DE" noProof="0" dirty="0"/>
              <a:t>oder </a:t>
            </a:r>
            <a:r>
              <a:rPr lang="de-DE" noProof="0" dirty="0">
                <a:solidFill>
                  <a:schemeClr val="tx2"/>
                </a:solidFill>
              </a:rPr>
              <a:t>vegan</a:t>
            </a:r>
            <a:r>
              <a:rPr lang="de-DE" noProof="0" dirty="0"/>
              <a:t>. Die Mehrheit möchte weniger Fleisch und Milchprodukte konsumieren. Bis zu </a:t>
            </a:r>
            <a:r>
              <a:rPr lang="de-DE" noProof="0" dirty="0">
                <a:solidFill>
                  <a:schemeClr val="tx2"/>
                </a:solidFill>
              </a:rPr>
              <a:t>10% </a:t>
            </a:r>
            <a:r>
              <a:rPr lang="de-DE" noProof="0" dirty="0"/>
              <a:t>der </a:t>
            </a:r>
            <a:r>
              <a:rPr lang="de-DE" noProof="0" dirty="0">
                <a:solidFill>
                  <a:schemeClr val="tx2"/>
                </a:solidFill>
              </a:rPr>
              <a:t>Lebensmittel</a:t>
            </a:r>
            <a:r>
              <a:rPr lang="de-DE" noProof="0" dirty="0"/>
              <a:t> </a:t>
            </a:r>
            <a:r>
              <a:rPr lang="de-DE" noProof="0" dirty="0">
                <a:solidFill>
                  <a:schemeClr val="tx2"/>
                </a:solidFill>
              </a:rPr>
              <a:t>werden verschwendet</a:t>
            </a:r>
            <a:r>
              <a:rPr lang="de-DE" noProof="0" dirty="0"/>
              <a:t>, viele wollen jedoch häufiger Produkte nach Ablauf des Verfalldatums nutzen.</a:t>
            </a:r>
          </a:p>
        </p:txBody>
      </p:sp>
      <p:sp>
        <p:nvSpPr>
          <p:cNvPr id="5" name="Footer Placeholder 4">
            <a:extLst>
              <a:ext uri="{FF2B5EF4-FFF2-40B4-BE49-F238E27FC236}">
                <a16:creationId xmlns:a16="http://schemas.microsoft.com/office/drawing/2014/main" id="{73177D8C-CB53-0984-FE87-30AA7BA32681}"/>
              </a:ext>
            </a:extLst>
          </p:cNvPr>
          <p:cNvSpPr>
            <a:spLocks noGrp="1"/>
          </p:cNvSpPr>
          <p:nvPr>
            <p:ph type="ftr" sz="quarter" idx="17"/>
          </p:nvPr>
        </p:nvSpPr>
        <p:spPr/>
        <p:txBody>
          <a:bodyPr/>
          <a:lstStyle/>
          <a:p>
            <a:r>
              <a:rPr lang="de-DE" noProof="0" dirty="0"/>
              <a:t>NFP 73 – Nachhaltige Wirtschaft</a:t>
            </a:r>
          </a:p>
        </p:txBody>
      </p:sp>
      <p:sp>
        <p:nvSpPr>
          <p:cNvPr id="8" name="Text Placeholder 2">
            <a:extLst>
              <a:ext uri="{FF2B5EF4-FFF2-40B4-BE49-F238E27FC236}">
                <a16:creationId xmlns:a16="http://schemas.microsoft.com/office/drawing/2014/main" id="{BE4FC1FC-DAFC-4D30-6ABD-84DB7C43F56B}"/>
              </a:ext>
            </a:extLst>
          </p:cNvPr>
          <p:cNvSpPr txBox="1">
            <a:spLocks/>
          </p:cNvSpPr>
          <p:nvPr/>
        </p:nvSpPr>
        <p:spPr>
          <a:xfrm>
            <a:off x="477839" y="1295497"/>
            <a:ext cx="11233150" cy="1364407"/>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noProof="0" dirty="0"/>
              <a:t>Bisher wurden zwei Erhebungswellen durchgeführt, die dritte begann im Herbst 2023. Die erste Befragung (</a:t>
            </a:r>
            <a:r>
              <a:rPr lang="de-DE" noProof="0" dirty="0" err="1"/>
              <a:t>n</a:t>
            </a:r>
            <a:r>
              <a:rPr lang="de-DE" noProof="0" dirty="0"/>
              <a:t>=1264) fand im Januar 2022 statt, die zweite (</a:t>
            </a:r>
            <a:r>
              <a:rPr lang="de-DE" noProof="0" dirty="0" err="1"/>
              <a:t>n</a:t>
            </a:r>
            <a:r>
              <a:rPr lang="de-DE" noProof="0" dirty="0"/>
              <a:t>=1167) im November 2022. Sie geben Einblicke in </a:t>
            </a:r>
            <a:r>
              <a:rPr lang="de-DE" b="1" noProof="0" dirty="0"/>
              <a:t>Verhaltensweisen</a:t>
            </a:r>
            <a:r>
              <a:rPr lang="de-DE" noProof="0" dirty="0"/>
              <a:t> und </a:t>
            </a:r>
            <a:r>
              <a:rPr lang="de-DE" b="1" noProof="0" dirty="0"/>
              <a:t>Einstellungen</a:t>
            </a:r>
            <a:r>
              <a:rPr lang="de-DE" noProof="0" dirty="0"/>
              <a:t> zum </a:t>
            </a:r>
            <a:r>
              <a:rPr lang="de-DE" b="1" noProof="0" dirty="0"/>
              <a:t>nachhaltigen</a:t>
            </a:r>
            <a:r>
              <a:rPr lang="de-DE" noProof="0" dirty="0"/>
              <a:t> </a:t>
            </a:r>
            <a:r>
              <a:rPr lang="de-DE" b="1" noProof="0" dirty="0"/>
              <a:t>Konsum</a:t>
            </a:r>
            <a:r>
              <a:rPr lang="de-DE" noProof="0" dirty="0"/>
              <a:t> auf der Grundlage einer </a:t>
            </a:r>
            <a:r>
              <a:rPr lang="de-DE" b="1" noProof="0" dirty="0"/>
              <a:t>repräsentativen</a:t>
            </a:r>
            <a:r>
              <a:rPr lang="de-DE" noProof="0" dirty="0"/>
              <a:t> </a:t>
            </a:r>
            <a:r>
              <a:rPr lang="de-DE" b="1" noProof="0" dirty="0"/>
              <a:t>Stichprobe</a:t>
            </a:r>
            <a:r>
              <a:rPr lang="de-DE" noProof="0" dirty="0"/>
              <a:t> der </a:t>
            </a:r>
            <a:r>
              <a:rPr lang="de-DE" b="1" noProof="0" dirty="0"/>
              <a:t>Schweizer</a:t>
            </a:r>
            <a:r>
              <a:rPr lang="de-DE" noProof="0" dirty="0"/>
              <a:t> </a:t>
            </a:r>
            <a:r>
              <a:rPr lang="de-DE" b="1" noProof="0" dirty="0"/>
              <a:t>Bevölkerung</a:t>
            </a:r>
            <a:r>
              <a:rPr lang="de-DE" noProof="0" dirty="0"/>
              <a:t> in der deutschen, französischen und italienischen Sprachregion. Aus den ersten beiden Befragungen resultieren </a:t>
            </a:r>
            <a:r>
              <a:rPr lang="de-DE" u="sng" noProof="0" dirty="0"/>
              <a:t>folgende Hauptergebnisse</a:t>
            </a:r>
            <a:r>
              <a:rPr lang="de-DE" noProof="0" dirty="0"/>
              <a:t>:</a:t>
            </a:r>
          </a:p>
          <a:p>
            <a:pPr marL="0" indent="0">
              <a:lnSpc>
                <a:spcPct val="100000"/>
              </a:lnSpc>
              <a:buFont typeface="Arial" panose="020B0604020202020204" pitchFamily="34" charset="0"/>
              <a:buNone/>
            </a:pPr>
            <a:endParaRPr lang="de-DE" noProof="0" dirty="0"/>
          </a:p>
        </p:txBody>
      </p:sp>
    </p:spTree>
    <p:extLst>
      <p:ext uri="{BB962C8B-B14F-4D97-AF65-F5344CB8AC3E}">
        <p14:creationId xmlns:p14="http://schemas.microsoft.com/office/powerpoint/2010/main" val="423362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A219425-2374-EE46-A837-CF4781DA4EA0}"/>
              </a:ext>
            </a:extLst>
          </p:cNvPr>
          <p:cNvGraphicFramePr>
            <a:graphicFrameLocks noChangeAspect="1"/>
          </p:cNvGraphicFramePr>
          <p:nvPr>
            <p:custDataLst>
              <p:tags r:id="rId1"/>
            </p:custDataLst>
            <p:extLst>
              <p:ext uri="{D42A27DB-BD31-4B8C-83A1-F6EECF244321}">
                <p14:modId xmlns:p14="http://schemas.microsoft.com/office/powerpoint/2010/main" val="12720982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A21859-D467-F212-F18A-D0614A7BCE30}"/>
              </a:ext>
            </a:extLst>
          </p:cNvPr>
          <p:cNvSpPr>
            <a:spLocks noGrp="1"/>
          </p:cNvSpPr>
          <p:nvPr>
            <p:ph type="title"/>
          </p:nvPr>
        </p:nvSpPr>
        <p:spPr/>
        <p:txBody>
          <a:bodyPr vert="horz"/>
          <a:lstStyle/>
          <a:p>
            <a:r>
              <a:rPr lang="de-DE" noProof="0" dirty="0"/>
              <a:t>Resultate II</a:t>
            </a:r>
          </a:p>
        </p:txBody>
      </p:sp>
      <p:sp>
        <p:nvSpPr>
          <p:cNvPr id="3" name="Text Placeholder 2">
            <a:extLst>
              <a:ext uri="{FF2B5EF4-FFF2-40B4-BE49-F238E27FC236}">
                <a16:creationId xmlns:a16="http://schemas.microsoft.com/office/drawing/2014/main" id="{48A46158-1F91-2B2B-615F-5D0A125F7C66}"/>
              </a:ext>
            </a:extLst>
          </p:cNvPr>
          <p:cNvSpPr>
            <a:spLocks noGrp="1"/>
          </p:cNvSpPr>
          <p:nvPr>
            <p:ph type="body" sz="quarter" idx="13"/>
          </p:nvPr>
        </p:nvSpPr>
        <p:spPr>
          <a:xfrm>
            <a:off x="479425" y="1520825"/>
            <a:ext cx="3455988" cy="4213225"/>
          </a:xfrm>
        </p:spPr>
        <p:txBody>
          <a:bodyPr/>
          <a:lstStyle/>
          <a:p>
            <a:pPr>
              <a:lnSpc>
                <a:spcPct val="100000"/>
              </a:lnSpc>
              <a:spcAft>
                <a:spcPts val="600"/>
              </a:spcAft>
            </a:pPr>
            <a:r>
              <a:rPr lang="de-DE" noProof="0" dirty="0">
                <a:solidFill>
                  <a:schemeClr val="tx2"/>
                </a:solidFill>
              </a:rPr>
              <a:t>Schweizer Konsumentinnen </a:t>
            </a:r>
            <a:r>
              <a:rPr lang="de-DE" noProof="0" dirty="0"/>
              <a:t>und </a:t>
            </a:r>
            <a:r>
              <a:rPr lang="de-DE" noProof="0" dirty="0">
                <a:solidFill>
                  <a:schemeClr val="tx2"/>
                </a:solidFill>
              </a:rPr>
              <a:t>Konsumenten</a:t>
            </a:r>
            <a:r>
              <a:rPr lang="de-DE" noProof="0" dirty="0"/>
              <a:t> </a:t>
            </a:r>
            <a:r>
              <a:rPr lang="de-DE" noProof="0" dirty="0">
                <a:solidFill>
                  <a:schemeClr val="tx2"/>
                </a:solidFill>
              </a:rPr>
              <a:t>kaufen</a:t>
            </a:r>
            <a:r>
              <a:rPr lang="de-DE" noProof="0" dirty="0"/>
              <a:t> über </a:t>
            </a:r>
            <a:r>
              <a:rPr lang="de-DE" noProof="0" dirty="0">
                <a:solidFill>
                  <a:schemeClr val="tx2"/>
                </a:solidFill>
              </a:rPr>
              <a:t>40%</a:t>
            </a:r>
            <a:r>
              <a:rPr lang="de-DE" noProof="0" dirty="0"/>
              <a:t> ihrer </a:t>
            </a:r>
            <a:r>
              <a:rPr lang="de-DE" noProof="0" dirty="0">
                <a:solidFill>
                  <a:schemeClr val="tx2"/>
                </a:solidFill>
              </a:rPr>
              <a:t>Kleidung</a:t>
            </a:r>
            <a:r>
              <a:rPr lang="de-DE" noProof="0" dirty="0"/>
              <a:t> </a:t>
            </a:r>
            <a:r>
              <a:rPr lang="de-DE" noProof="0" dirty="0">
                <a:solidFill>
                  <a:schemeClr val="tx2"/>
                </a:solidFill>
              </a:rPr>
              <a:t>online</a:t>
            </a:r>
            <a:r>
              <a:rPr lang="de-DE" noProof="0" dirty="0"/>
              <a:t>, vor allem als Ersatz oder aus dem Wunsch nach etwas Neuem. Nur eine </a:t>
            </a:r>
            <a:r>
              <a:rPr lang="de-DE" noProof="0" dirty="0">
                <a:solidFill>
                  <a:schemeClr val="tx2"/>
                </a:solidFill>
              </a:rPr>
              <a:t>Minderheit</a:t>
            </a:r>
            <a:r>
              <a:rPr lang="de-DE" noProof="0" dirty="0"/>
              <a:t> ziehen </a:t>
            </a:r>
            <a:r>
              <a:rPr lang="de-DE" noProof="0" dirty="0">
                <a:solidFill>
                  <a:schemeClr val="tx2"/>
                </a:solidFill>
              </a:rPr>
              <a:t>Reparaturen</a:t>
            </a:r>
            <a:r>
              <a:rPr lang="de-DE" noProof="0" dirty="0"/>
              <a:t> oder </a:t>
            </a:r>
            <a:r>
              <a:rPr lang="de-DE" noProof="0" dirty="0">
                <a:solidFill>
                  <a:schemeClr val="tx2"/>
                </a:solidFill>
              </a:rPr>
              <a:t>Secondhand</a:t>
            </a:r>
            <a:r>
              <a:rPr lang="de-DE" noProof="0" dirty="0"/>
              <a:t> als Alternative in Betracht. Zu den obersten Prioritäten der befragten Personen gehört es, </a:t>
            </a:r>
            <a:r>
              <a:rPr lang="de-DE" noProof="0" dirty="0">
                <a:solidFill>
                  <a:schemeClr val="tx2"/>
                </a:solidFill>
              </a:rPr>
              <a:t>weniger Kleidungsstücke </a:t>
            </a:r>
            <a:r>
              <a:rPr lang="de-DE" noProof="0" dirty="0"/>
              <a:t>zu </a:t>
            </a:r>
            <a:r>
              <a:rPr lang="de-DE" noProof="0" dirty="0">
                <a:solidFill>
                  <a:schemeClr val="tx2"/>
                </a:solidFill>
              </a:rPr>
              <a:t>kaufen</a:t>
            </a:r>
            <a:r>
              <a:rPr lang="de-DE" noProof="0" dirty="0"/>
              <a:t>, insbesondere </a:t>
            </a:r>
            <a:r>
              <a:rPr lang="de-DE" noProof="0" dirty="0">
                <a:solidFill>
                  <a:schemeClr val="tx2"/>
                </a:solidFill>
              </a:rPr>
              <a:t>weniger</a:t>
            </a:r>
            <a:r>
              <a:rPr lang="de-DE" noProof="0" dirty="0"/>
              <a:t> </a:t>
            </a:r>
            <a:r>
              <a:rPr lang="de-DE" noProof="0" dirty="0">
                <a:solidFill>
                  <a:schemeClr val="tx2"/>
                </a:solidFill>
              </a:rPr>
              <a:t>Fast-Fashion</a:t>
            </a:r>
            <a:r>
              <a:rPr lang="de-DE" noProof="0" dirty="0"/>
              <a:t>.</a:t>
            </a:r>
          </a:p>
        </p:txBody>
      </p:sp>
      <p:sp>
        <p:nvSpPr>
          <p:cNvPr id="4" name="Slide Number Placeholder 3">
            <a:extLst>
              <a:ext uri="{FF2B5EF4-FFF2-40B4-BE49-F238E27FC236}">
                <a16:creationId xmlns:a16="http://schemas.microsoft.com/office/drawing/2014/main" id="{B7D5A65C-A347-927C-01FE-7707FDAD3215}"/>
              </a:ext>
            </a:extLst>
          </p:cNvPr>
          <p:cNvSpPr>
            <a:spLocks noGrp="1"/>
          </p:cNvSpPr>
          <p:nvPr>
            <p:ph type="sldNum" sz="quarter" idx="14"/>
          </p:nvPr>
        </p:nvSpPr>
        <p:spPr/>
        <p:txBody>
          <a:bodyPr/>
          <a:lstStyle/>
          <a:p>
            <a:fld id="{476BE59D-4918-439E-9CBF-5840B2847889}" type="slidenum">
              <a:rPr lang="de-DE" noProof="0" smtClean="0"/>
              <a:pPr/>
              <a:t>9</a:t>
            </a:fld>
            <a:endParaRPr lang="de-DE" noProof="0" dirty="0"/>
          </a:p>
        </p:txBody>
      </p:sp>
      <p:sp>
        <p:nvSpPr>
          <p:cNvPr id="8" name="Textplatzhalter 7">
            <a:extLst>
              <a:ext uri="{FF2B5EF4-FFF2-40B4-BE49-F238E27FC236}">
                <a16:creationId xmlns:a16="http://schemas.microsoft.com/office/drawing/2014/main" id="{8FE8460A-5A27-4A1C-B560-7E30F602DA7C}"/>
              </a:ext>
            </a:extLst>
          </p:cNvPr>
          <p:cNvSpPr>
            <a:spLocks noGrp="1"/>
          </p:cNvSpPr>
          <p:nvPr>
            <p:ph type="body" sz="quarter" idx="15"/>
          </p:nvPr>
        </p:nvSpPr>
        <p:spPr>
          <a:xfrm>
            <a:off x="4367213" y="1520825"/>
            <a:ext cx="3455988" cy="4213225"/>
          </a:xfrm>
        </p:spPr>
        <p:txBody>
          <a:bodyPr/>
          <a:lstStyle/>
          <a:p>
            <a:r>
              <a:rPr lang="de-DE" noProof="0" dirty="0"/>
              <a:t>Von den </a:t>
            </a:r>
            <a:r>
              <a:rPr lang="de-DE" noProof="0" dirty="0">
                <a:solidFill>
                  <a:schemeClr val="tx2"/>
                </a:solidFill>
              </a:rPr>
              <a:t>elektronischen Geräten</a:t>
            </a:r>
            <a:r>
              <a:rPr lang="de-DE" noProof="0" dirty="0"/>
              <a:t> wird </a:t>
            </a:r>
            <a:r>
              <a:rPr lang="de-DE" noProof="0" dirty="0">
                <a:solidFill>
                  <a:schemeClr val="tx2"/>
                </a:solidFill>
              </a:rPr>
              <a:t>mehr </a:t>
            </a:r>
            <a:r>
              <a:rPr lang="de-DE" noProof="0" dirty="0"/>
              <a:t>als die </a:t>
            </a:r>
            <a:r>
              <a:rPr lang="de-DE" noProof="0" dirty="0">
                <a:solidFill>
                  <a:schemeClr val="tx2"/>
                </a:solidFill>
              </a:rPr>
              <a:t>Hälfte online</a:t>
            </a:r>
            <a:r>
              <a:rPr lang="de-DE" noProof="0" dirty="0"/>
              <a:t> gekauft. Der häufigste Grund für die Anschaffung eines neuen Geräts (75%) ist der Ersatz eines teilweise oder ganz defekten Geräts. In Bezug auf die wahrgenommenen </a:t>
            </a:r>
            <a:r>
              <a:rPr lang="de-DE" noProof="0" dirty="0">
                <a:solidFill>
                  <a:schemeClr val="tx2"/>
                </a:solidFill>
              </a:rPr>
              <a:t>Umweltauswirkungen</a:t>
            </a:r>
            <a:r>
              <a:rPr lang="de-DE" noProof="0" dirty="0"/>
              <a:t> sind die wichtigsten Prioritäten, </a:t>
            </a:r>
            <a:r>
              <a:rPr lang="de-DE" noProof="0" dirty="0">
                <a:solidFill>
                  <a:schemeClr val="tx2"/>
                </a:solidFill>
              </a:rPr>
              <a:t>elektronische Geräte länger </a:t>
            </a:r>
            <a:r>
              <a:rPr lang="de-DE" noProof="0" dirty="0"/>
              <a:t>zu </a:t>
            </a:r>
            <a:r>
              <a:rPr lang="de-DE" noProof="0" dirty="0">
                <a:solidFill>
                  <a:schemeClr val="tx2"/>
                </a:solidFill>
              </a:rPr>
              <a:t>nutzen</a:t>
            </a:r>
            <a:r>
              <a:rPr lang="de-DE" noProof="0" dirty="0"/>
              <a:t> und </a:t>
            </a:r>
            <a:r>
              <a:rPr lang="de-DE" noProof="0" dirty="0">
                <a:solidFill>
                  <a:schemeClr val="tx2"/>
                </a:solidFill>
              </a:rPr>
              <a:t>defekte Geräte </a:t>
            </a:r>
            <a:r>
              <a:rPr lang="de-DE" noProof="0" dirty="0"/>
              <a:t>zu </a:t>
            </a:r>
            <a:r>
              <a:rPr lang="de-DE" noProof="0" dirty="0">
                <a:solidFill>
                  <a:schemeClr val="tx2"/>
                </a:solidFill>
              </a:rPr>
              <a:t>reparieren</a:t>
            </a:r>
            <a:r>
              <a:rPr lang="de-DE" noProof="0" dirty="0"/>
              <a:t>, </a:t>
            </a:r>
            <a:r>
              <a:rPr lang="de-DE" noProof="0" dirty="0">
                <a:solidFill>
                  <a:schemeClr val="tx2"/>
                </a:solidFill>
              </a:rPr>
              <a:t>statt</a:t>
            </a:r>
            <a:r>
              <a:rPr lang="de-DE" noProof="0" dirty="0"/>
              <a:t> zu </a:t>
            </a:r>
            <a:r>
              <a:rPr lang="de-DE" noProof="0" dirty="0">
                <a:solidFill>
                  <a:schemeClr val="tx2"/>
                </a:solidFill>
              </a:rPr>
              <a:t>ersetzen</a:t>
            </a:r>
            <a:r>
              <a:rPr lang="de-DE" noProof="0" dirty="0"/>
              <a:t>.</a:t>
            </a:r>
          </a:p>
          <a:p>
            <a:endParaRPr lang="de-DE" noProof="0" dirty="0"/>
          </a:p>
        </p:txBody>
      </p:sp>
      <p:sp>
        <p:nvSpPr>
          <p:cNvPr id="9" name="Textplatzhalter 8">
            <a:extLst>
              <a:ext uri="{FF2B5EF4-FFF2-40B4-BE49-F238E27FC236}">
                <a16:creationId xmlns:a16="http://schemas.microsoft.com/office/drawing/2014/main" id="{C840ECCA-BDF9-6CED-D86E-2419E3ABDE2F}"/>
              </a:ext>
            </a:extLst>
          </p:cNvPr>
          <p:cNvSpPr>
            <a:spLocks noGrp="1"/>
          </p:cNvSpPr>
          <p:nvPr>
            <p:ph type="body" sz="quarter" idx="16"/>
          </p:nvPr>
        </p:nvSpPr>
        <p:spPr>
          <a:xfrm>
            <a:off x="8255001" y="1520825"/>
            <a:ext cx="3455988" cy="4213225"/>
          </a:xfrm>
        </p:spPr>
        <p:txBody>
          <a:bodyPr/>
          <a:lstStyle/>
          <a:p>
            <a:r>
              <a:rPr lang="de-DE" noProof="0" dirty="0"/>
              <a:t>Unsere Ergebnisse zeigen, dass </a:t>
            </a:r>
            <a:r>
              <a:rPr lang="de-DE" noProof="0" dirty="0">
                <a:solidFill>
                  <a:schemeClr val="tx2"/>
                </a:solidFill>
              </a:rPr>
              <a:t>nachhaltige Alternativen </a:t>
            </a:r>
            <a:r>
              <a:rPr lang="de-DE" noProof="0" dirty="0"/>
              <a:t>im </a:t>
            </a:r>
            <a:r>
              <a:rPr lang="de-DE" noProof="0" dirty="0">
                <a:solidFill>
                  <a:schemeClr val="tx2"/>
                </a:solidFill>
              </a:rPr>
              <a:t>Ernährungs-</a:t>
            </a:r>
            <a:r>
              <a:rPr lang="de-DE" noProof="0" dirty="0"/>
              <a:t> und </a:t>
            </a:r>
            <a:r>
              <a:rPr lang="de-DE" noProof="0" dirty="0">
                <a:solidFill>
                  <a:schemeClr val="tx2"/>
                </a:solidFill>
              </a:rPr>
              <a:t>Bekleidungssektor </a:t>
            </a:r>
            <a:r>
              <a:rPr lang="de-DE" noProof="0" dirty="0"/>
              <a:t>von den meisten Konsumentinnen und Konsumenten </a:t>
            </a:r>
            <a:r>
              <a:rPr lang="de-DE" noProof="0" dirty="0">
                <a:solidFill>
                  <a:schemeClr val="tx2"/>
                </a:solidFill>
              </a:rPr>
              <a:t>nicht</a:t>
            </a:r>
            <a:r>
              <a:rPr lang="de-DE" noProof="0" dirty="0"/>
              <a:t> als </a:t>
            </a:r>
            <a:r>
              <a:rPr lang="de-DE" noProof="0" dirty="0">
                <a:solidFill>
                  <a:schemeClr val="tx2"/>
                </a:solidFill>
              </a:rPr>
              <a:t>qualitativ schlechter wahrgenommen </a:t>
            </a:r>
            <a:r>
              <a:rPr lang="de-DE" noProof="0" dirty="0"/>
              <a:t>werden als </a:t>
            </a:r>
            <a:r>
              <a:rPr lang="de-DE" noProof="0" dirty="0">
                <a:solidFill>
                  <a:schemeClr val="tx2"/>
                </a:solidFill>
              </a:rPr>
              <a:t>konventionelle</a:t>
            </a:r>
            <a:r>
              <a:rPr lang="de-DE" noProof="0" dirty="0"/>
              <a:t>. Im </a:t>
            </a:r>
            <a:r>
              <a:rPr lang="de-DE" noProof="0" dirty="0">
                <a:solidFill>
                  <a:schemeClr val="tx2"/>
                </a:solidFill>
              </a:rPr>
              <a:t>Elektronikbereich</a:t>
            </a:r>
            <a:r>
              <a:rPr lang="de-DE" noProof="0" dirty="0"/>
              <a:t> werden </a:t>
            </a:r>
            <a:r>
              <a:rPr lang="de-DE" noProof="0" dirty="0">
                <a:solidFill>
                  <a:schemeClr val="tx2"/>
                </a:solidFill>
              </a:rPr>
              <a:t>nachhaltige</a:t>
            </a:r>
            <a:r>
              <a:rPr lang="de-DE" noProof="0" dirty="0"/>
              <a:t> </a:t>
            </a:r>
            <a:r>
              <a:rPr lang="de-DE" noProof="0" dirty="0">
                <a:solidFill>
                  <a:schemeClr val="tx2"/>
                </a:solidFill>
              </a:rPr>
              <a:t>Geräte</a:t>
            </a:r>
            <a:r>
              <a:rPr lang="de-DE" noProof="0" dirty="0"/>
              <a:t> überwiegend </a:t>
            </a:r>
            <a:r>
              <a:rPr lang="de-DE" noProof="0" dirty="0">
                <a:solidFill>
                  <a:schemeClr val="tx2"/>
                </a:solidFill>
              </a:rPr>
              <a:t>nicht</a:t>
            </a:r>
            <a:r>
              <a:rPr lang="de-DE" noProof="0" dirty="0"/>
              <a:t> als </a:t>
            </a:r>
            <a:r>
              <a:rPr lang="de-DE" noProof="0" dirty="0">
                <a:solidFill>
                  <a:schemeClr val="tx2"/>
                </a:solidFill>
              </a:rPr>
              <a:t>weniger</a:t>
            </a:r>
            <a:r>
              <a:rPr lang="de-DE" noProof="0" dirty="0"/>
              <a:t> </a:t>
            </a:r>
            <a:r>
              <a:rPr lang="de-DE" noProof="0" dirty="0">
                <a:solidFill>
                  <a:schemeClr val="tx2"/>
                </a:solidFill>
              </a:rPr>
              <a:t>modisch</a:t>
            </a:r>
            <a:r>
              <a:rPr lang="de-DE" noProof="0" dirty="0"/>
              <a:t> oder </a:t>
            </a:r>
            <a:r>
              <a:rPr lang="de-DE" noProof="0" dirty="0">
                <a:solidFill>
                  <a:schemeClr val="tx2"/>
                </a:solidFill>
              </a:rPr>
              <a:t>trendy</a:t>
            </a:r>
            <a:r>
              <a:rPr lang="de-DE" noProof="0" dirty="0"/>
              <a:t> </a:t>
            </a:r>
            <a:r>
              <a:rPr lang="de-DE" noProof="0" dirty="0">
                <a:solidFill>
                  <a:schemeClr val="tx2"/>
                </a:solidFill>
              </a:rPr>
              <a:t>angesehen</a:t>
            </a:r>
            <a:r>
              <a:rPr lang="de-DE" noProof="0" dirty="0"/>
              <a:t> als Mainstream-Produkte.</a:t>
            </a:r>
          </a:p>
          <a:p>
            <a:endParaRPr lang="de-DE" noProof="0" dirty="0"/>
          </a:p>
        </p:txBody>
      </p:sp>
      <p:sp>
        <p:nvSpPr>
          <p:cNvPr id="5" name="Footer Placeholder 4">
            <a:extLst>
              <a:ext uri="{FF2B5EF4-FFF2-40B4-BE49-F238E27FC236}">
                <a16:creationId xmlns:a16="http://schemas.microsoft.com/office/drawing/2014/main" id="{88DA39B6-32FB-2390-FD7D-7991438B8007}"/>
              </a:ext>
            </a:extLst>
          </p:cNvPr>
          <p:cNvSpPr>
            <a:spLocks noGrp="1"/>
          </p:cNvSpPr>
          <p:nvPr>
            <p:ph type="ftr" sz="quarter" idx="17"/>
          </p:nvPr>
        </p:nvSpPr>
        <p:spPr/>
        <p:txBody>
          <a:bodyPr/>
          <a:lstStyle/>
          <a:p>
            <a:r>
              <a:rPr lang="de-DE" noProof="0" dirty="0"/>
              <a:t>NFP 73 – Nachhaltige Wirtschaft</a:t>
            </a:r>
          </a:p>
        </p:txBody>
      </p:sp>
    </p:spTree>
    <p:extLst>
      <p:ext uri="{BB962C8B-B14F-4D97-AF65-F5344CB8AC3E}">
        <p14:creationId xmlns:p14="http://schemas.microsoft.com/office/powerpoint/2010/main" val="1778472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4.xml><?xml version="1.0" encoding="utf-8"?>
<ds:datastoreItem xmlns:ds="http://schemas.openxmlformats.org/officeDocument/2006/customXml" ds:itemID="{519C1BB8-243C-4CA7-95D4-9119225620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9447</TotalTime>
  <Words>5023</Words>
  <Application>Microsoft Macintosh PowerPoint</Application>
  <PresentationFormat>Widescreen</PresentationFormat>
  <Paragraphs>377</Paragraphs>
  <Slides>46</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2" baseType="lpstr">
      <vt:lpstr>Arial</vt:lpstr>
      <vt:lpstr>Calibri</vt:lpstr>
      <vt:lpstr>Times</vt:lpstr>
      <vt:lpstr>Wingdings</vt:lpstr>
      <vt:lpstr>SNF</vt:lpstr>
      <vt:lpstr>think-cell Slide</vt:lpstr>
      <vt:lpstr>Nachhaltiges Verhalten</vt:lpstr>
      <vt:lpstr>Schwerpunkt Nachhaltiges Verhalten </vt:lpstr>
      <vt:lpstr>Lernziele</vt:lpstr>
      <vt:lpstr>Einstiegsfragen</vt:lpstr>
      <vt:lpstr>Bezüge zu den Nachhaltigkeitszielen der UNO</vt:lpstr>
      <vt:lpstr>Einstiegsaufgaben</vt:lpstr>
      <vt:lpstr>Nachhaltiges Verhalten – Hintergrund und Ziel</vt:lpstr>
      <vt:lpstr>Resultate I</vt:lpstr>
      <vt:lpstr>Resultate II</vt:lpstr>
      <vt:lpstr>Übersicht Forschungsprojekte</vt:lpstr>
      <vt:lpstr>Lebensdauerverlängerung für Mobilgeräte</vt:lpstr>
      <vt:lpstr>Lebensdauerverlängerung für Mobilgeräte - Aufgaben</vt:lpstr>
      <vt:lpstr>Lebensdauerverlängerung für Mobilgeräte - Hintergrund und Ziel</vt:lpstr>
      <vt:lpstr>Lebensdauerverlängerung für Mobilgeräte – Resultate I</vt:lpstr>
      <vt:lpstr>Lebensdauerverlängerung für Mobilgeräte –  Resultate II</vt:lpstr>
      <vt:lpstr>Nachhaltiges Konsumverhalten am Beispiel Warmwasserverbrauch</vt:lpstr>
      <vt:lpstr>Nachhaltiges Konsumverhalten am Beispiel Warmwasserverbrauch - Aufgaben</vt:lpstr>
      <vt:lpstr>Nachhaltiges Konsumverhalten am Beispiel Warmwasserverbrauch - Hintergrund und Ziel</vt:lpstr>
      <vt:lpstr>Nachhaltiges Konsumverhalten am Beispiel Warmwasserverbrauch – Resultate I</vt:lpstr>
      <vt:lpstr>Nachhaltiges Konsumverhalten am Beispiel Warmwasserverbrauch – Resultate II</vt:lpstr>
      <vt:lpstr>Rebound Effekte der Sharing Economy</vt:lpstr>
      <vt:lpstr>Rebound Effekte der Sharing Economy - Aufgaben</vt:lpstr>
      <vt:lpstr>Rebound Effekte der Sharing Economy –  Hintergrund und Ziel</vt:lpstr>
      <vt:lpstr>Rebound Effekte der Sharing Economy – Resultate I</vt:lpstr>
      <vt:lpstr>Rebound Effekte der Sharing Economy – Resultate II</vt:lpstr>
      <vt:lpstr>Haupthindernisse für das Mainstreaming des Lebenszykluskonzepts in der Wirtschaft </vt:lpstr>
      <vt:lpstr>Rebound Effekte der Sharing Economy</vt:lpstr>
      <vt:lpstr>Der Einfluss von Umweltidentitäten</vt:lpstr>
      <vt:lpstr>Der Einfluss von Umweltidentitäten - Aufgaben</vt:lpstr>
      <vt:lpstr>Der Einfluss von Umweltidentitäten – Hintergrund und Ziel</vt:lpstr>
      <vt:lpstr>Der Einfluss von Umweltidentitäten – Resultate I</vt:lpstr>
      <vt:lpstr>Der Einfluss von Umweltidentitäten – Resultate II</vt:lpstr>
      <vt:lpstr>Sanfte Schubser für KMUs</vt:lpstr>
      <vt:lpstr>Sanfte Schubser für KMUs - Aufgaben</vt:lpstr>
      <vt:lpstr>Sanfte Schubser für KMUs - Hintergrund und Ziel</vt:lpstr>
      <vt:lpstr>Sanfte Schubser für KMUs – Resultate I</vt:lpstr>
      <vt:lpstr>Sanfte Schubser für KMUs – Resultate II</vt:lpstr>
      <vt:lpstr>Abschlussdiskussion</vt:lpstr>
      <vt:lpstr>Tools für den persönlichen Konsum</vt:lpstr>
      <vt:lpstr>PowerPoint Presentation</vt:lpstr>
      <vt:lpstr>Welche Konsumbereiche sind wie relevant?</vt:lpstr>
      <vt:lpstr>Treibhausgasemissionen und Flächennutzung verschiedener  Haushalte  im Jahr 2021</vt:lpstr>
      <vt:lpstr>PowerPoint Presentation</vt:lpstr>
      <vt:lpstr>PowerPoint Presentation</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65</cp:revision>
  <dcterms:created xsi:type="dcterms:W3CDTF">2022-05-16T14:25:03Z</dcterms:created>
  <dcterms:modified xsi:type="dcterms:W3CDTF">2025-09-25T08:42:36Z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