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media/image11.jpg" ContentType="image/jpg"/>
  <Override PartName="/ppt/tags/tag2.xml" ContentType="application/vnd.openxmlformats-officedocument.presentationml.tags+xml"/>
  <Override PartName="/ppt/media/image20.jpg" ContentType="image/jpg"/>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media/image25.jpg" ContentType="image/jpg"/>
  <Override PartName="/ppt/tags/tag6.xml" ContentType="application/vnd.openxmlformats-officedocument.presentationml.tags+xml"/>
  <Override PartName="/ppt/media/image27.jpg" ContentType="image/jpg"/>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2"/>
  </p:notesMasterIdLst>
  <p:handoutMasterIdLst>
    <p:handoutMasterId r:id="rId43"/>
  </p:handoutMasterIdLst>
  <p:sldIdLst>
    <p:sldId id="141169004" r:id="rId6"/>
    <p:sldId id="141169013" r:id="rId7"/>
    <p:sldId id="141169018" r:id="rId8"/>
    <p:sldId id="141169016" r:id="rId9"/>
    <p:sldId id="141169015" r:id="rId10"/>
    <p:sldId id="141169014" r:id="rId11"/>
    <p:sldId id="141169057" r:id="rId12"/>
    <p:sldId id="141169061" r:id="rId13"/>
    <p:sldId id="141169012" r:id="rId14"/>
    <p:sldId id="141169011" r:id="rId15"/>
    <p:sldId id="141169034" r:id="rId16"/>
    <p:sldId id="141169063" r:id="rId17"/>
    <p:sldId id="141169064" r:id="rId18"/>
    <p:sldId id="141169065" r:id="rId19"/>
    <p:sldId id="141169066" r:id="rId20"/>
    <p:sldId id="141169067" r:id="rId21"/>
    <p:sldId id="141169068" r:id="rId22"/>
    <p:sldId id="141169026" r:id="rId23"/>
    <p:sldId id="141169025" r:id="rId24"/>
    <p:sldId id="141169071" r:id="rId25"/>
    <p:sldId id="141169073" r:id="rId26"/>
    <p:sldId id="141169074" r:id="rId27"/>
    <p:sldId id="141169075" r:id="rId28"/>
    <p:sldId id="141169023" r:id="rId29"/>
    <p:sldId id="141169022" r:id="rId30"/>
    <p:sldId id="141169076" r:id="rId31"/>
    <p:sldId id="141169077" r:id="rId32"/>
    <p:sldId id="141169078" r:id="rId33"/>
    <p:sldId id="141169079" r:id="rId34"/>
    <p:sldId id="141169080" r:id="rId35"/>
    <p:sldId id="141169009" r:id="rId36"/>
    <p:sldId id="141169008" r:id="rId37"/>
    <p:sldId id="141169036" r:id="rId38"/>
    <p:sldId id="141169035" r:id="rId39"/>
    <p:sldId id="141169005" r:id="rId40"/>
    <p:sldId id="141169007" r:id="rId4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6"/>
            <p14:sldId id="141169015"/>
            <p14:sldId id="141169014"/>
            <p14:sldId id="141169057"/>
            <p14:sldId id="141169061"/>
            <p14:sldId id="141169012"/>
            <p14:sldId id="141169011"/>
            <p14:sldId id="141169034"/>
            <p14:sldId id="141169063"/>
            <p14:sldId id="141169064"/>
            <p14:sldId id="141169065"/>
            <p14:sldId id="141169066"/>
            <p14:sldId id="141169067"/>
            <p14:sldId id="141169068"/>
            <p14:sldId id="141169026"/>
            <p14:sldId id="141169025"/>
            <p14:sldId id="141169071"/>
            <p14:sldId id="141169073"/>
            <p14:sldId id="141169074"/>
            <p14:sldId id="141169075"/>
            <p14:sldId id="141169023"/>
            <p14:sldId id="141169022"/>
            <p14:sldId id="141169076"/>
            <p14:sldId id="141169077"/>
            <p14:sldId id="141169078"/>
            <p14:sldId id="141169079"/>
            <p14:sldId id="141169080"/>
            <p14:sldId id="141169009"/>
            <p14:sldId id="141169008"/>
            <p14:sldId id="141169036"/>
            <p14:sldId id="141169035"/>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182" userDrawn="1">
          <p15:clr>
            <a:srgbClr val="A4A3A4"/>
          </p15:clr>
        </p15:guide>
        <p15:guide id="3" orient="horz" pos="981" userDrawn="1">
          <p15:clr>
            <a:srgbClr val="A4A3A4"/>
          </p15:clr>
        </p15:guide>
        <p15:guide id="4" orient="horz" pos="2260"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E49900-1780-49D7-ABFA-79BD2A4B7421}" v="18" dt="2025-06-04T21:33:20.432"/>
  </p1510:revLst>
</p1510:revInfo>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60" autoAdjust="0"/>
    <p:restoredTop sz="97020" autoAdjust="0"/>
  </p:normalViewPr>
  <p:slideViewPr>
    <p:cSldViewPr snapToGrid="0" snapToObjects="1" showGuides="1">
      <p:cViewPr varScale="1">
        <p:scale>
          <a:sx n="155" d="100"/>
          <a:sy n="155" d="100"/>
        </p:scale>
        <p:origin x="992" y="192"/>
      </p:cViewPr>
      <p:guideLst>
        <p:guide pos="1708"/>
        <p:guide pos="3182"/>
        <p:guide orient="horz" pos="981"/>
        <p:guide orient="horz" pos="2260"/>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25.09.25</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25.09.25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14E11B0-EDAD-3DF2-95BE-EF1D1F79300E}"/>
              </a:ext>
            </a:extLst>
          </p:cNvPr>
          <p:cNvGraphicFramePr>
            <a:graphicFrameLocks noChangeAspect="1"/>
          </p:cNvGraphicFramePr>
          <p:nvPr userDrawn="1">
            <p:custDataLst>
              <p:tags r:id="rId30"/>
            </p:custDataLst>
            <p:extLst>
              <p:ext uri="{D42A27DB-BD31-4B8C-83A1-F6EECF244321}">
                <p14:modId xmlns:p14="http://schemas.microsoft.com/office/powerpoint/2010/main" val="41976452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0" name=""/>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h0gq5R33GzY" TargetMode="External"/><Relationship Id="rId3" Type="http://schemas.openxmlformats.org/officeDocument/2006/relationships/oleObject" Target="../embeddings/oleObject4.bin"/><Relationship Id="rId7" Type="http://schemas.openxmlformats.org/officeDocument/2006/relationships/hyperlink" Target="https://www.nature.com/articles/s41467-018-03308-7" TargetMode="Externa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hyperlink" Target="https://sfp.ethz.ch/research/multi-indicator-sustainability-assessment.html" TargetMode="External"/><Relationship Id="rId5" Type="http://schemas.openxmlformats.org/officeDocument/2006/relationships/hyperlink" Target="https://nfp73.ch/de/projekte/ernaehrungs-und-umweltauswirkungen-des-schweizerischen-lebensmittelverzehrs" TargetMode="Externa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6.xml"/><Relationship Id="rId1" Type="http://schemas.openxmlformats.org/officeDocument/2006/relationships/tags" Target="../tags/tag5.xml"/><Relationship Id="rId5" Type="http://schemas.openxmlformats.org/officeDocument/2006/relationships/image" Target="../media/image25.jpg"/><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4.xml"/><Relationship Id="rId1" Type="http://schemas.openxmlformats.org/officeDocument/2006/relationships/tags" Target="../tags/tag6.xml"/><Relationship Id="rId5" Type="http://schemas.openxmlformats.org/officeDocument/2006/relationships/image" Target="../media/image27.jpg"/><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9.xml"/><Relationship Id="rId1" Type="http://schemas.openxmlformats.org/officeDocument/2006/relationships/tags" Target="../tags/tag8.xml"/><Relationship Id="rId5" Type="http://schemas.openxmlformats.org/officeDocument/2006/relationships/hyperlink" Target="https://www.sge-ssn.ch/" TargetMode="External"/><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hyperlink" Target="https://sfp.ethz.ch/research/multi-indicator-sustainability-assessment.html" TargetMode="External"/><Relationship Id="rId5" Type="http://schemas.openxmlformats.org/officeDocument/2006/relationships/image" Target="../media/image31.png"/><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de.wikipedia.org/wiki/%C3%96kologischer_Leistungsnachweis" TargetMode="External"/><Relationship Id="rId2" Type="http://schemas.openxmlformats.org/officeDocument/2006/relationships/hyperlink" Target="https://nfp73.ch/de/projekte/zusammenspiel-von-oekonomie-und-oekologie-in-schweizer-landwirtschaftsbetrieben"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7.xml"/><Relationship Id="rId1" Type="http://schemas.openxmlformats.org/officeDocument/2006/relationships/tags" Target="../tags/tag11.xml"/><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nfp73.ch/download/71/230330_SNF_NFP73_PB_Finger_DE.pdf?inline=true" TargetMode="External"/><Relationship Id="rId2" Type="http://schemas.openxmlformats.org/officeDocument/2006/relationships/hyperlink" Target="https://nfp73.ch/de/projekte/digitale-innovationen-fuer-eine-nachhaltige-landwirtschaft" TargetMode="External"/><Relationship Id="rId1" Type="http://schemas.openxmlformats.org/officeDocument/2006/relationships/slideLayout" Target="../slideLayouts/slideLayout4.xml"/><Relationship Id="rId6" Type="http://schemas.openxmlformats.org/officeDocument/2006/relationships/hyperlink" Target="https://www.youtube.com/watch?v=BOYXxtQuje4" TargetMode="External"/><Relationship Id="rId5" Type="http://schemas.openxmlformats.org/officeDocument/2006/relationships/hyperlink" Target="https://open.spotify.com/episode/2OblQ4CtlgYU6VGc69K4C5?si=b5f4efddac394efa&amp;nd=1&amp;dlsi=2547456561314ba9" TargetMode="External"/><Relationship Id="rId4" Type="http://schemas.openxmlformats.org/officeDocument/2006/relationships/hyperlink" Target="https://www.youtube.com/watch?v=A0Zybfwcoog" TargetMode="Externa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6.xml"/><Relationship Id="rId1" Type="http://schemas.openxmlformats.org/officeDocument/2006/relationships/tags" Target="../tags/tag15.xml"/><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6.xml"/><Relationship Id="rId1" Type="http://schemas.openxmlformats.org/officeDocument/2006/relationships/tags" Target="../tags/tag16.x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3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0dhW78eoe8M" TargetMode="External"/><Relationship Id="rId2" Type="http://schemas.openxmlformats.org/officeDocument/2006/relationships/hyperlink" Target="https://nfp73.ch/de/schwerpunkte/landwirtschaft-und-ernaehrung"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20.jp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vegetables on a white surface&#10;&#10;AI-generated content may be incorrect.">
            <a:extLst>
              <a:ext uri="{FF2B5EF4-FFF2-40B4-BE49-F238E27FC236}">
                <a16:creationId xmlns:a16="http://schemas.microsoft.com/office/drawing/2014/main" id="{B06F363F-CBF5-60A0-6233-C3963A588F1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76" b="9676"/>
          <a:stretch>
            <a:fillRect/>
          </a:stretch>
        </p:blipFill>
        <p:spPr/>
      </p:pic>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a:lstStyle/>
          <a:p>
            <a:r>
              <a:rPr lang="de-CH" dirty="0"/>
              <a:t>Landwirtschaft</a:t>
            </a:r>
            <a:r>
              <a:rPr lang="de-CH" dirty="0">
                <a:ea typeface="Open Sans" panose="020B0606030504020204" pitchFamily="34" charset="0"/>
                <a:cs typeface="Open Sans" panose="020B0606030504020204" pitchFamily="34" charset="0"/>
              </a:rPr>
              <a:t> </a:t>
            </a:r>
            <a:r>
              <a:rPr lang="de-CH" dirty="0"/>
              <a:t>und Ernährung</a:t>
            </a:r>
            <a:endParaRPr lang="en-GB" dirty="0"/>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GB" sz="2000" dirty="0"/>
              <a:t>Ein </a:t>
            </a:r>
            <a:r>
              <a:rPr lang="en-GB" sz="2000" dirty="0" err="1"/>
              <a:t>Lernmodul</a:t>
            </a:r>
            <a:r>
              <a:rPr lang="en-GB" sz="2000" dirty="0"/>
              <a:t> für die </a:t>
            </a:r>
            <a:r>
              <a:rPr lang="en-GB" sz="2000" dirty="0" err="1"/>
              <a:t>Tertiärstufe</a:t>
            </a:r>
            <a:endParaRPr lang="en-GB" sz="2000" dirty="0"/>
          </a:p>
          <a:p>
            <a:endParaRPr lang="en-GB" dirty="0"/>
          </a:p>
        </p:txBody>
      </p:sp>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0F9A-EF92-E67A-7DE9-06859EB206C7}"/>
              </a:ext>
            </a:extLst>
          </p:cNvPr>
          <p:cNvSpPr>
            <a:spLocks noGrp="1"/>
          </p:cNvSpPr>
          <p:nvPr>
            <p:ph type="title"/>
          </p:nvPr>
        </p:nvSpPr>
        <p:spPr/>
        <p:txBody>
          <a:bodyPr/>
          <a:lstStyle/>
          <a:p>
            <a:r>
              <a:rPr lang="de-CH" dirty="0"/>
              <a:t>Ernährungs- und Umweltauswirkungen unseres Lebensmittelverzehrs</a:t>
            </a:r>
          </a:p>
        </p:txBody>
      </p:sp>
      <p:sp>
        <p:nvSpPr>
          <p:cNvPr id="3" name="Text Placeholder 2">
            <a:extLst>
              <a:ext uri="{FF2B5EF4-FFF2-40B4-BE49-F238E27FC236}">
                <a16:creationId xmlns:a16="http://schemas.microsoft.com/office/drawing/2014/main" id="{FBEC2812-1438-09C8-B7AC-452C8E3708F5}"/>
              </a:ext>
            </a:extLst>
          </p:cNvPr>
          <p:cNvSpPr>
            <a:spLocks noGrp="1"/>
          </p:cNvSpPr>
          <p:nvPr>
            <p:ph type="body" sz="quarter" idx="13"/>
          </p:nvPr>
        </p:nvSpPr>
        <p:spPr>
          <a:xfrm>
            <a:off x="479425" y="1808163"/>
            <a:ext cx="5701567" cy="4213225"/>
          </a:xfrm>
        </p:spPr>
        <p:txBody>
          <a:bodyPr/>
          <a:lstStyle/>
          <a:p>
            <a:pPr marL="0" indent="0">
              <a:buNone/>
            </a:pPr>
            <a:r>
              <a:rPr lang="de-CH" dirty="0"/>
              <a:t>«Angesichts </a:t>
            </a:r>
            <a:r>
              <a:rPr lang="de-CH" b="1" dirty="0"/>
              <a:t>begrenzter Ressourcen </a:t>
            </a:r>
            <a:r>
              <a:rPr lang="de-CH" dirty="0"/>
              <a:t>und einer </a:t>
            </a:r>
            <a:r>
              <a:rPr lang="de-CH" b="1" dirty="0"/>
              <a:t>wachsenden Weltbevölkerung </a:t>
            </a:r>
            <a:r>
              <a:rPr lang="de-CH" dirty="0"/>
              <a:t>brauchte es nachhaltigere Ernährungsmuster und eine </a:t>
            </a:r>
            <a:r>
              <a:rPr lang="de-CH" b="1" dirty="0"/>
              <a:t>Reduzierung</a:t>
            </a:r>
            <a:r>
              <a:rPr lang="de-CH" dirty="0"/>
              <a:t> der </a:t>
            </a:r>
            <a:r>
              <a:rPr lang="de-CH" b="1" dirty="0"/>
              <a:t>Lebensmittelverschwendung</a:t>
            </a:r>
            <a:r>
              <a:rPr lang="de-CH" dirty="0"/>
              <a:t>. Globale und nationale Anstrengungen zur </a:t>
            </a:r>
            <a:r>
              <a:rPr lang="de-CH" b="1" dirty="0"/>
              <a:t>Optimierung</a:t>
            </a:r>
            <a:r>
              <a:rPr lang="de-CH" dirty="0"/>
              <a:t> von </a:t>
            </a:r>
            <a:r>
              <a:rPr lang="de-CH" b="1" dirty="0"/>
              <a:t>Ernährungssystemen</a:t>
            </a:r>
            <a:r>
              <a:rPr lang="de-CH" dirty="0"/>
              <a:t> können wesentlich zur Erreichung der Ziele für nachhaltige Entwicklung der </a:t>
            </a:r>
            <a:r>
              <a:rPr lang="de-CH" b="1" dirty="0"/>
              <a:t>Agenda 2030 </a:t>
            </a:r>
            <a:r>
              <a:rPr lang="de-CH" dirty="0"/>
              <a:t>beitragen.»</a:t>
            </a:r>
          </a:p>
          <a:p>
            <a:pPr marL="0" indent="0">
              <a:buNone/>
            </a:pPr>
            <a:endParaRPr lang="de-CH" dirty="0"/>
          </a:p>
          <a:p>
            <a:pPr marL="0" indent="0" algn="r">
              <a:buNone/>
            </a:pPr>
            <a:r>
              <a:rPr lang="de-DE" dirty="0"/>
              <a:t>Prof. Dr.-Ing. Alexander Mathys, Projektverantwortlicher </a:t>
            </a:r>
          </a:p>
          <a:p>
            <a:pPr marL="0" indent="0" algn="r">
              <a:buNone/>
            </a:pPr>
            <a:r>
              <a:rPr lang="de-DE" dirty="0"/>
              <a:t>Ernährungs- und Umweltauswirkungen des schweizerischen Lebensmittelverzehrs</a:t>
            </a:r>
          </a:p>
          <a:p>
            <a:pPr marL="0" indent="0" algn="r">
              <a:buNone/>
            </a:pPr>
            <a:br>
              <a:rPr lang="de-DE" dirty="0"/>
            </a:br>
            <a:endParaRPr lang="de-DE" dirty="0"/>
          </a:p>
          <a:p>
            <a:pPr marL="0" indent="0" algn="r">
              <a:buNone/>
            </a:pPr>
            <a:endParaRPr lang="de-DE" dirty="0"/>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4984F962-2DAE-FFAB-07BC-21D71441F63C}"/>
              </a:ext>
            </a:extLst>
          </p:cNvPr>
          <p:cNvSpPr>
            <a:spLocks noGrp="1"/>
          </p:cNvSpPr>
          <p:nvPr>
            <p:ph type="sldNum" sz="quarter" idx="14"/>
          </p:nvPr>
        </p:nvSpPr>
        <p:spPr/>
        <p:txBody>
          <a:bodyPr/>
          <a:lstStyle/>
          <a:p>
            <a:fld id="{476BE59D-4918-439E-9CBF-5840B2847889}" type="slidenum">
              <a:rPr lang="de-CH" smtClean="0"/>
              <a:pPr/>
              <a:t>10</a:t>
            </a:fld>
            <a:endParaRPr lang="de-CH" dirty="0"/>
          </a:p>
        </p:txBody>
      </p:sp>
      <p:sp>
        <p:nvSpPr>
          <p:cNvPr id="5" name="Footer Placeholder 4">
            <a:extLst>
              <a:ext uri="{FF2B5EF4-FFF2-40B4-BE49-F238E27FC236}">
                <a16:creationId xmlns:a16="http://schemas.microsoft.com/office/drawing/2014/main" id="{3E04C794-D213-7E6E-3E65-83C8D4C8722C}"/>
              </a:ext>
            </a:extLst>
          </p:cNvPr>
          <p:cNvSpPr>
            <a:spLocks noGrp="1"/>
          </p:cNvSpPr>
          <p:nvPr>
            <p:ph type="ftr" sz="quarter" idx="15"/>
          </p:nvPr>
        </p:nvSpPr>
        <p:spPr/>
        <p:txBody>
          <a:bodyPr/>
          <a:lstStyle/>
          <a:p>
            <a:r>
              <a:rPr lang="de-CH"/>
              <a:t>NFP 73 – Nachhaltige Wirtschaft</a:t>
            </a:r>
            <a:endParaRPr lang="de-CH" dirty="0"/>
          </a:p>
        </p:txBody>
      </p:sp>
      <p:pic>
        <p:nvPicPr>
          <p:cNvPr id="7" name="Picture 6" descr="A person holding a box of vegetables&#10;&#10;AI-generated content may be incorrect.">
            <a:extLst>
              <a:ext uri="{FF2B5EF4-FFF2-40B4-BE49-F238E27FC236}">
                <a16:creationId xmlns:a16="http://schemas.microsoft.com/office/drawing/2014/main" id="{136DDBB6-8577-5C9E-CAB6-FBDDAC0849CD}"/>
              </a:ext>
            </a:extLst>
          </p:cNvPr>
          <p:cNvPicPr>
            <a:picLocks noChangeAspect="1"/>
          </p:cNvPicPr>
          <p:nvPr/>
        </p:nvPicPr>
        <p:blipFill>
          <a:blip r:embed="rId2">
            <a:extLst>
              <a:ext uri="{28A0092B-C50C-407E-A947-70E740481C1C}">
                <a14:useLocalDpi xmlns:a14="http://schemas.microsoft.com/office/drawing/2010/main" val="0"/>
              </a:ext>
            </a:extLst>
          </a:blip>
          <a:srcRect l="8260"/>
          <a:stretch>
            <a:fillRect/>
          </a:stretch>
        </p:blipFill>
        <p:spPr>
          <a:xfrm>
            <a:off x="6330462" y="1624117"/>
            <a:ext cx="5861538" cy="4257365"/>
          </a:xfrm>
          <a:prstGeom prst="rect">
            <a:avLst/>
          </a:prstGeom>
        </p:spPr>
      </p:pic>
    </p:spTree>
    <p:extLst>
      <p:ext uri="{BB962C8B-B14F-4D97-AF65-F5344CB8AC3E}">
        <p14:creationId xmlns:p14="http://schemas.microsoft.com/office/powerpoint/2010/main" val="1744592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85423BB-5355-8EDE-1725-FD29CAC12A1B}"/>
              </a:ext>
            </a:extLst>
          </p:cNvPr>
          <p:cNvGraphicFramePr>
            <a:graphicFrameLocks noChangeAspect="1"/>
          </p:cNvGraphicFramePr>
          <p:nvPr>
            <p:custDataLst>
              <p:tags r:id="rId1"/>
            </p:custDataLst>
            <p:extLst>
              <p:ext uri="{D42A27DB-BD31-4B8C-83A1-F6EECF244321}">
                <p14:modId xmlns:p14="http://schemas.microsoft.com/office/powerpoint/2010/main" val="40982717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5AEDD10-FFA0-DA57-5119-8A6061617419}"/>
              </a:ext>
            </a:extLst>
          </p:cNvPr>
          <p:cNvSpPr>
            <a:spLocks noGrp="1"/>
          </p:cNvSpPr>
          <p:nvPr>
            <p:ph type="title"/>
          </p:nvPr>
        </p:nvSpPr>
        <p:spPr/>
        <p:txBody>
          <a:bodyPr vert="horz"/>
          <a:lstStyle/>
          <a:p>
            <a:r>
              <a:rPr lang="de-CH" dirty="0"/>
              <a:t>Ernährungs- und Umweltauswirkungen unseres Lebensmittelverzehrs – Aufgaben</a:t>
            </a:r>
          </a:p>
        </p:txBody>
      </p:sp>
      <p:sp>
        <p:nvSpPr>
          <p:cNvPr id="3" name="Text Placeholder 2">
            <a:extLst>
              <a:ext uri="{FF2B5EF4-FFF2-40B4-BE49-F238E27FC236}">
                <a16:creationId xmlns:a16="http://schemas.microsoft.com/office/drawing/2014/main" id="{6F113DC4-8EBF-1DC6-2E2B-F96F41DFD205}"/>
              </a:ext>
            </a:extLst>
          </p:cNvPr>
          <p:cNvSpPr>
            <a:spLocks noGrp="1"/>
          </p:cNvSpPr>
          <p:nvPr>
            <p:ph type="body" sz="quarter" idx="13"/>
          </p:nvPr>
        </p:nvSpPr>
        <p:spPr/>
        <p:txBody>
          <a:bodyPr/>
          <a:lstStyle/>
          <a:p>
            <a:pPr marL="457200" indent="-457200">
              <a:lnSpc>
                <a:spcPct val="107000"/>
              </a:lnSpc>
              <a:spcAft>
                <a:spcPts val="400"/>
              </a:spcAft>
              <a:buFont typeface="+mj-lt"/>
              <a:buAutoNum type="arabicPeriod"/>
            </a:pPr>
            <a:r>
              <a:rPr lang="de-CH" sz="1800" dirty="0"/>
              <a:t>Vergleiche die </a:t>
            </a:r>
            <a:r>
              <a:rPr lang="de-CH" sz="1800" b="1" dirty="0"/>
              <a:t>Nährstoffversorgung</a:t>
            </a:r>
            <a:r>
              <a:rPr lang="de-CH" sz="1800" dirty="0"/>
              <a:t> mit der </a:t>
            </a:r>
            <a:r>
              <a:rPr lang="de-CH" sz="1800" b="1" dirty="0"/>
              <a:t>Ökosystemstabilität</a:t>
            </a:r>
            <a:r>
              <a:rPr lang="de-CH" sz="1800" dirty="0"/>
              <a:t> verschiedener Länder: Was fällt auf?</a:t>
            </a:r>
          </a:p>
          <a:p>
            <a:pPr marL="457200" indent="-457200">
              <a:lnSpc>
                <a:spcPct val="107000"/>
              </a:lnSpc>
              <a:spcAft>
                <a:spcPts val="400"/>
              </a:spcAft>
              <a:buFont typeface="+mj-lt"/>
              <a:buAutoNum type="arabicPeriod"/>
            </a:pPr>
            <a:r>
              <a:rPr lang="de-CH" sz="1800" dirty="0"/>
              <a:t>Welche positiven Folgen für die nachhaltige Entwicklung hätte es, wenn die </a:t>
            </a:r>
            <a:r>
              <a:rPr lang="de-CH" sz="1800" b="1" dirty="0"/>
              <a:t>Empfehlungen</a:t>
            </a:r>
            <a:r>
              <a:rPr lang="de-CH" sz="1800" dirty="0"/>
              <a:t> der </a:t>
            </a:r>
            <a:r>
              <a:rPr lang="de-CH" sz="1800" b="1" dirty="0"/>
              <a:t>Schweizerischen Gesellschaft </a:t>
            </a:r>
            <a:r>
              <a:rPr lang="de-CH" sz="1800" dirty="0"/>
              <a:t>für </a:t>
            </a:r>
            <a:r>
              <a:rPr lang="de-CH" sz="1800" b="1" dirty="0"/>
              <a:t>Ernährung</a:t>
            </a:r>
            <a:r>
              <a:rPr lang="de-CH" sz="1800" dirty="0"/>
              <a:t> befolgt würden?</a:t>
            </a:r>
          </a:p>
          <a:p>
            <a:pPr marL="457200" indent="-457200">
              <a:lnSpc>
                <a:spcPct val="107000"/>
              </a:lnSpc>
              <a:spcAft>
                <a:spcPts val="400"/>
              </a:spcAft>
              <a:buFont typeface="+mj-lt"/>
              <a:buAutoNum type="arabicPeriod"/>
            </a:pPr>
            <a:r>
              <a:rPr lang="de-CH" sz="1800" dirty="0"/>
              <a:t>Wie viele </a:t>
            </a:r>
            <a:r>
              <a:rPr lang="de-CH" sz="1800" b="1" dirty="0"/>
              <a:t>Lebensmittel</a:t>
            </a:r>
            <a:r>
              <a:rPr lang="de-CH" sz="1800" dirty="0"/>
              <a:t> werden </a:t>
            </a:r>
            <a:r>
              <a:rPr lang="de-CH" sz="1800" b="1" dirty="0"/>
              <a:t>jährlich pro Person </a:t>
            </a:r>
            <a:r>
              <a:rPr lang="de-CH" sz="1800" dirty="0"/>
              <a:t>im globalen Durchschnitt </a:t>
            </a:r>
            <a:r>
              <a:rPr lang="de-CH" sz="1800" b="1" dirty="0"/>
              <a:t>weggeworfen</a:t>
            </a:r>
            <a:r>
              <a:rPr lang="de-CH" sz="1800" dirty="0"/>
              <a:t>? Welche positiven Folgen hätte eine </a:t>
            </a:r>
            <a:r>
              <a:rPr lang="de-CH" sz="1800" b="1" dirty="0"/>
              <a:t>Verringerung</a:t>
            </a:r>
            <a:r>
              <a:rPr lang="de-CH" sz="1800" dirty="0"/>
              <a:t> der </a:t>
            </a:r>
            <a:r>
              <a:rPr lang="de-CH" sz="1800" b="1" dirty="0"/>
              <a:t>Lebensmittelverschwendung</a:t>
            </a:r>
            <a:r>
              <a:rPr lang="de-CH" sz="1800" dirty="0"/>
              <a:t>?</a:t>
            </a:r>
          </a:p>
          <a:p>
            <a:pPr marL="0" indent="0">
              <a:lnSpc>
                <a:spcPct val="107000"/>
              </a:lnSpc>
              <a:spcAft>
                <a:spcPts val="400"/>
              </a:spcAft>
              <a:buNone/>
            </a:pPr>
            <a:endParaRPr lang="de-CH" dirty="0"/>
          </a:p>
          <a:p>
            <a:pPr marL="0" indent="0">
              <a:lnSpc>
                <a:spcPct val="107000"/>
              </a:lnSpc>
              <a:spcAft>
                <a:spcPts val="400"/>
              </a:spcAft>
              <a:buNone/>
            </a:pPr>
            <a:endParaRPr lang="de-CH" dirty="0"/>
          </a:p>
          <a:p>
            <a:pPr marL="0" indent="0">
              <a:lnSpc>
                <a:spcPct val="107000"/>
              </a:lnSpc>
              <a:spcAft>
                <a:spcPts val="400"/>
              </a:spcAft>
              <a:buNone/>
            </a:pPr>
            <a:endParaRPr lang="de-CH" sz="1800" b="1" dirty="0"/>
          </a:p>
          <a:p>
            <a:pPr marL="0" indent="0">
              <a:lnSpc>
                <a:spcPct val="107000"/>
              </a:lnSpc>
              <a:spcAft>
                <a:spcPts val="400"/>
              </a:spcAft>
              <a:buNone/>
            </a:pPr>
            <a:r>
              <a:rPr lang="de-CH" sz="1600" b="1" dirty="0"/>
              <a:t>Wissensquellen</a:t>
            </a:r>
          </a:p>
          <a:p>
            <a:pPr marL="0" indent="0">
              <a:lnSpc>
                <a:spcPct val="107000"/>
              </a:lnSpc>
              <a:spcAft>
                <a:spcPts val="400"/>
              </a:spcAft>
              <a:buNone/>
            </a:pPr>
            <a:r>
              <a:rPr lang="de-CH" sz="1600" dirty="0">
                <a:hlinkClick r:id="rId5"/>
              </a:rPr>
              <a:t>Ernährungs- und Umweltauswirkungen unseres Lebensmittelverzehrs</a:t>
            </a:r>
            <a:r>
              <a:rPr lang="de-CH" sz="1600" dirty="0"/>
              <a:t> (Website NFP 73)</a:t>
            </a:r>
          </a:p>
          <a:p>
            <a:pPr marL="0" indent="0">
              <a:lnSpc>
                <a:spcPct val="107000"/>
              </a:lnSpc>
              <a:spcAft>
                <a:spcPts val="400"/>
              </a:spcAft>
              <a:buNone/>
            </a:pPr>
            <a:r>
              <a:rPr lang="de-CH" sz="1600" dirty="0">
                <a:hlinkClick r:id="rId6"/>
              </a:rPr>
              <a:t>Multi-</a:t>
            </a:r>
            <a:r>
              <a:rPr lang="de-CH" sz="1600" dirty="0" err="1">
                <a:hlinkClick r:id="rId6"/>
              </a:rPr>
              <a:t>indicator</a:t>
            </a:r>
            <a:r>
              <a:rPr lang="de-CH" sz="1600" dirty="0">
                <a:hlinkClick r:id="rId6"/>
              </a:rPr>
              <a:t> </a:t>
            </a:r>
            <a:r>
              <a:rPr lang="de-CH" sz="1600" dirty="0" err="1">
                <a:hlinkClick r:id="rId6"/>
              </a:rPr>
              <a:t>sustainability</a:t>
            </a:r>
            <a:r>
              <a:rPr lang="de-CH" sz="1600" dirty="0">
                <a:hlinkClick r:id="rId6"/>
              </a:rPr>
              <a:t> </a:t>
            </a:r>
            <a:r>
              <a:rPr lang="de-CH" sz="1600" dirty="0" err="1">
                <a:hlinkClick r:id="rId6"/>
              </a:rPr>
              <a:t>assessment</a:t>
            </a:r>
            <a:r>
              <a:rPr lang="de-CH" sz="1600" dirty="0">
                <a:hlinkClick r:id="rId6"/>
              </a:rPr>
              <a:t> </a:t>
            </a:r>
            <a:r>
              <a:rPr lang="de-CH" sz="1600" dirty="0"/>
              <a:t>(Projektwebsite ETHZ)</a:t>
            </a:r>
          </a:p>
          <a:p>
            <a:pPr marL="0" indent="0">
              <a:lnSpc>
                <a:spcPct val="107000"/>
              </a:lnSpc>
              <a:spcAft>
                <a:spcPts val="400"/>
              </a:spcAft>
              <a:buNone/>
            </a:pPr>
            <a:r>
              <a:rPr lang="en-US" sz="1600" dirty="0">
                <a:hlinkClick r:id="rId7"/>
              </a:rPr>
              <a:t>Multi-indicator sustainability assessment of global food systems</a:t>
            </a:r>
            <a:r>
              <a:rPr lang="en-US" sz="1600" dirty="0"/>
              <a:t> (</a:t>
            </a:r>
            <a:r>
              <a:rPr lang="en-US" sz="1600" dirty="0" err="1"/>
              <a:t>Wissenschaftlicher</a:t>
            </a:r>
            <a:r>
              <a:rPr lang="en-US" sz="1600" dirty="0"/>
              <a:t> Artikel)</a:t>
            </a:r>
          </a:p>
          <a:p>
            <a:pPr marL="0" indent="0">
              <a:lnSpc>
                <a:spcPct val="107000"/>
              </a:lnSpc>
              <a:spcAft>
                <a:spcPts val="400"/>
              </a:spcAft>
              <a:buNone/>
            </a:pPr>
            <a:r>
              <a:rPr lang="en-US" sz="1600" dirty="0">
                <a:hlinkClick r:id="rId8"/>
              </a:rPr>
              <a:t>Impacts of Swiss food consumption and trade</a:t>
            </a:r>
            <a:r>
              <a:rPr lang="en-US" sz="1600" dirty="0"/>
              <a:t> (</a:t>
            </a:r>
            <a:r>
              <a:rPr lang="en-US" sz="1600" dirty="0" err="1"/>
              <a:t>Wissenschaftlicher</a:t>
            </a:r>
            <a:r>
              <a:rPr lang="en-US" sz="1600" dirty="0"/>
              <a:t> </a:t>
            </a:r>
            <a:r>
              <a:rPr lang="en-US" sz="1600" dirty="0" err="1"/>
              <a:t>Vortrag</a:t>
            </a:r>
            <a:r>
              <a:rPr lang="en-US" sz="1600" dirty="0"/>
              <a:t>)</a:t>
            </a:r>
          </a:p>
          <a:p>
            <a:endParaRPr lang="de-CH" dirty="0"/>
          </a:p>
        </p:txBody>
      </p:sp>
      <p:sp>
        <p:nvSpPr>
          <p:cNvPr id="4" name="Slide Number Placeholder 3">
            <a:extLst>
              <a:ext uri="{FF2B5EF4-FFF2-40B4-BE49-F238E27FC236}">
                <a16:creationId xmlns:a16="http://schemas.microsoft.com/office/drawing/2014/main" id="{C3617880-648B-A617-CC21-24FDD37DEEAE}"/>
              </a:ext>
            </a:extLst>
          </p:cNvPr>
          <p:cNvSpPr>
            <a:spLocks noGrp="1"/>
          </p:cNvSpPr>
          <p:nvPr>
            <p:ph type="sldNum" sz="quarter" idx="14"/>
          </p:nvPr>
        </p:nvSpPr>
        <p:spPr/>
        <p:txBody>
          <a:bodyPr/>
          <a:lstStyle/>
          <a:p>
            <a:fld id="{476BE59D-4918-439E-9CBF-5840B2847889}" type="slidenum">
              <a:rPr lang="de-CH" smtClean="0"/>
              <a:pPr/>
              <a:t>11</a:t>
            </a:fld>
            <a:endParaRPr lang="de-CH" dirty="0"/>
          </a:p>
        </p:txBody>
      </p:sp>
      <p:sp>
        <p:nvSpPr>
          <p:cNvPr id="5" name="Footer Placeholder 4">
            <a:extLst>
              <a:ext uri="{FF2B5EF4-FFF2-40B4-BE49-F238E27FC236}">
                <a16:creationId xmlns:a16="http://schemas.microsoft.com/office/drawing/2014/main" id="{D70553F8-BBA9-859A-5D49-9F1089D74AB8}"/>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16051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2E5106CA-AAA5-9B4D-2D2D-08812EFE3D86}"/>
              </a:ext>
            </a:extLst>
          </p:cNvPr>
          <p:cNvGraphicFramePr>
            <a:graphicFrameLocks noChangeAspect="1"/>
          </p:cNvGraphicFramePr>
          <p:nvPr>
            <p:custDataLst>
              <p:tags r:id="rId1"/>
            </p:custDataLst>
            <p:extLst>
              <p:ext uri="{D42A27DB-BD31-4B8C-83A1-F6EECF244321}">
                <p14:modId xmlns:p14="http://schemas.microsoft.com/office/powerpoint/2010/main" val="19658049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BB308ED-5543-275D-DC3D-8C5D77A38B49}"/>
              </a:ext>
            </a:extLst>
          </p:cNvPr>
          <p:cNvSpPr>
            <a:spLocks noGrp="1"/>
          </p:cNvSpPr>
          <p:nvPr>
            <p:ph type="title"/>
          </p:nvPr>
        </p:nvSpPr>
        <p:spPr/>
        <p:txBody>
          <a:bodyPr vert="horz"/>
          <a:lstStyle/>
          <a:p>
            <a:r>
              <a:rPr lang="de-CH" dirty="0"/>
              <a:t>Ernährungs- und Umweltauswirkungen unseres Lebensmittelverzehrs – Hintergrund</a:t>
            </a:r>
            <a:endParaRPr lang="de-CH" b="1" dirty="0"/>
          </a:p>
        </p:txBody>
      </p:sp>
      <p:sp>
        <p:nvSpPr>
          <p:cNvPr id="3" name="Slide Number Placeholder 2">
            <a:extLst>
              <a:ext uri="{FF2B5EF4-FFF2-40B4-BE49-F238E27FC236}">
                <a16:creationId xmlns:a16="http://schemas.microsoft.com/office/drawing/2014/main" id="{59E1BCD4-2C5A-F0C6-52B3-35B87F7FC73D}"/>
              </a:ext>
            </a:extLst>
          </p:cNvPr>
          <p:cNvSpPr>
            <a:spLocks noGrp="1"/>
          </p:cNvSpPr>
          <p:nvPr>
            <p:ph type="sldNum" sz="quarter" idx="14"/>
          </p:nvPr>
        </p:nvSpPr>
        <p:spPr/>
        <p:txBody>
          <a:bodyPr/>
          <a:lstStyle/>
          <a:p>
            <a:fld id="{476BE59D-4918-439E-9CBF-5840B2847889}" type="slidenum">
              <a:rPr lang="de-CH" smtClean="0"/>
              <a:pPr/>
              <a:t>12</a:t>
            </a:fld>
            <a:endParaRPr lang="de-CH" dirty="0"/>
          </a:p>
        </p:txBody>
      </p:sp>
      <p:sp>
        <p:nvSpPr>
          <p:cNvPr id="4" name="Text Placeholder 3">
            <a:extLst>
              <a:ext uri="{FF2B5EF4-FFF2-40B4-BE49-F238E27FC236}">
                <a16:creationId xmlns:a16="http://schemas.microsoft.com/office/drawing/2014/main" id="{2AC33669-ABBA-4287-1B0F-5237EAF799CE}"/>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914D594E-95A3-1C70-1E04-1D40785F1437}"/>
              </a:ext>
            </a:extLst>
          </p:cNvPr>
          <p:cNvSpPr>
            <a:spLocks noGrp="1"/>
          </p:cNvSpPr>
          <p:nvPr>
            <p:ph type="body" sz="quarter" idx="13"/>
          </p:nvPr>
        </p:nvSpPr>
        <p:spPr/>
        <p:txBody>
          <a:bodyPr/>
          <a:lstStyle/>
          <a:p>
            <a:r>
              <a:rPr lang="de-CH" dirty="0"/>
              <a:t>Die globale </a:t>
            </a:r>
            <a:r>
              <a:rPr lang="de-CH" b="1" dirty="0"/>
              <a:t>Nahrungsmittelnachfrage</a:t>
            </a:r>
            <a:r>
              <a:rPr lang="de-CH" dirty="0"/>
              <a:t> wird bis zum </a:t>
            </a:r>
            <a:r>
              <a:rPr lang="de-CH" b="1" dirty="0"/>
              <a:t>Jahr</a:t>
            </a:r>
            <a:r>
              <a:rPr lang="de-CH" dirty="0"/>
              <a:t> </a:t>
            </a:r>
            <a:r>
              <a:rPr lang="de-CH" b="1" dirty="0"/>
              <a:t>2050</a:t>
            </a:r>
            <a:r>
              <a:rPr lang="de-CH" dirty="0"/>
              <a:t> um etwa </a:t>
            </a:r>
            <a:r>
              <a:rPr lang="de-CH" b="1" dirty="0"/>
              <a:t>70%</a:t>
            </a:r>
            <a:r>
              <a:rPr lang="de-CH" dirty="0"/>
              <a:t> </a:t>
            </a:r>
            <a:r>
              <a:rPr lang="de-CH" b="1" dirty="0"/>
              <a:t>ansteigen</a:t>
            </a:r>
            <a:r>
              <a:rPr lang="de-CH" dirty="0"/>
              <a:t>. Landwirtschaft und Nahrungsmittelproduktion haben den </a:t>
            </a:r>
            <a:r>
              <a:rPr lang="de-CH" b="1" dirty="0"/>
              <a:t>grössten Einfluss </a:t>
            </a:r>
            <a:r>
              <a:rPr lang="de-CH" dirty="0"/>
              <a:t>auf die </a:t>
            </a:r>
            <a:r>
              <a:rPr lang="de-CH" b="1" dirty="0"/>
              <a:t>Ressourcennutzung</a:t>
            </a:r>
            <a:r>
              <a:rPr lang="de-CH" dirty="0"/>
              <a:t> und die </a:t>
            </a:r>
            <a:r>
              <a:rPr lang="de-CH" b="1" dirty="0"/>
              <a:t>ökologische Nachhaltigkeit</a:t>
            </a:r>
            <a:r>
              <a:rPr lang="de-CH" dirty="0"/>
              <a:t>. Zudem sind </a:t>
            </a:r>
            <a:r>
              <a:rPr lang="de-CH" b="1" dirty="0"/>
              <a:t>ernährungsbedingte</a:t>
            </a:r>
            <a:r>
              <a:rPr lang="de-CH" dirty="0"/>
              <a:t> </a:t>
            </a:r>
            <a:r>
              <a:rPr lang="de-CH" b="1" dirty="0"/>
              <a:t>Erkrankungen</a:t>
            </a:r>
            <a:r>
              <a:rPr lang="de-CH" dirty="0"/>
              <a:t> die häufigste </a:t>
            </a:r>
            <a:r>
              <a:rPr lang="de-CH" b="1" dirty="0"/>
              <a:t>Todesursache</a:t>
            </a:r>
            <a:r>
              <a:rPr lang="de-CH" dirty="0"/>
              <a:t> und führen zu gesundheitlichen Beeinträchtigungen. Eine </a:t>
            </a:r>
            <a:r>
              <a:rPr lang="de-CH" b="1" dirty="0"/>
              <a:t>angemessene</a:t>
            </a:r>
            <a:r>
              <a:rPr lang="de-CH" dirty="0"/>
              <a:t> </a:t>
            </a:r>
            <a:r>
              <a:rPr lang="de-CH" b="1" dirty="0"/>
              <a:t>Ernährung</a:t>
            </a:r>
            <a:r>
              <a:rPr lang="de-CH" dirty="0"/>
              <a:t> sicherzustellen und gleichzeitig die </a:t>
            </a:r>
            <a:r>
              <a:rPr lang="de-CH" b="1" dirty="0"/>
              <a:t>Umweltbelastung</a:t>
            </a:r>
            <a:r>
              <a:rPr lang="de-CH" dirty="0"/>
              <a:t> so klein wie möglich zu halten, wird daher immer wichtiger. Ernährungssysteme weltweit müssen sich dieser Herausforderung stellen, um mehr Nachhaltigkeit in der Ernährung der Menschen zu erreichen.</a:t>
            </a:r>
          </a:p>
          <a:p>
            <a:endParaRPr lang="de-CH" dirty="0"/>
          </a:p>
        </p:txBody>
      </p:sp>
      <p:sp>
        <p:nvSpPr>
          <p:cNvPr id="6" name="Text Placeholder 5">
            <a:extLst>
              <a:ext uri="{FF2B5EF4-FFF2-40B4-BE49-F238E27FC236}">
                <a16:creationId xmlns:a16="http://schemas.microsoft.com/office/drawing/2014/main" id="{A0207F74-4D22-AF65-557E-CF0CD78EABBA}"/>
              </a:ext>
            </a:extLst>
          </p:cNvPr>
          <p:cNvSpPr>
            <a:spLocks noGrp="1"/>
          </p:cNvSpPr>
          <p:nvPr>
            <p:ph type="body" sz="quarter" idx="12"/>
          </p:nvPr>
        </p:nvSpPr>
        <p:spPr/>
        <p:txBody>
          <a:bodyPr/>
          <a:lstStyle/>
          <a:p>
            <a:r>
              <a:rPr lang="de-CH" dirty="0"/>
              <a:t>Hintergrund</a:t>
            </a:r>
          </a:p>
        </p:txBody>
      </p:sp>
      <p:sp>
        <p:nvSpPr>
          <p:cNvPr id="8" name="Footer Placeholder 7">
            <a:extLst>
              <a:ext uri="{FF2B5EF4-FFF2-40B4-BE49-F238E27FC236}">
                <a16:creationId xmlns:a16="http://schemas.microsoft.com/office/drawing/2014/main" id="{41086757-DE60-B894-8A96-1D6E5F876998}"/>
              </a:ext>
            </a:extLst>
          </p:cNvPr>
          <p:cNvSpPr>
            <a:spLocks noGrp="1"/>
          </p:cNvSpPr>
          <p:nvPr>
            <p:ph type="ftr" sz="quarter" idx="17"/>
          </p:nvPr>
        </p:nvSpPr>
        <p:spPr/>
        <p:txBody>
          <a:bodyPr/>
          <a:lstStyle/>
          <a:p>
            <a:r>
              <a:rPr lang="de-CH"/>
              <a:t>NFP 73 – Nachhaltige Wirtschaft</a:t>
            </a:r>
            <a:endParaRPr lang="de-CH" dirty="0"/>
          </a:p>
        </p:txBody>
      </p:sp>
      <p:pic>
        <p:nvPicPr>
          <p:cNvPr id="13" name="object 6">
            <a:extLst>
              <a:ext uri="{FF2B5EF4-FFF2-40B4-BE49-F238E27FC236}">
                <a16:creationId xmlns:a16="http://schemas.microsoft.com/office/drawing/2014/main" id="{18C332A0-A266-1FE5-618C-83F10285A1CE}"/>
              </a:ext>
            </a:extLst>
          </p:cNvPr>
          <p:cNvPicPr>
            <a:picLocks noGrp="1"/>
          </p:cNvPicPr>
          <p:nvPr>
            <p:ph type="pic" sz="quarter" idx="16"/>
          </p:nvPr>
        </p:nvPicPr>
        <p:blipFill>
          <a:blip r:embed="rId5" cstate="print"/>
          <a:srcRect l="22658" r="22658"/>
          <a:stretch>
            <a:fillRect/>
          </a:stretch>
        </p:blipFill>
        <p:spPr>
          <a:prstGeom prst="rect">
            <a:avLst/>
          </a:prstGeom>
        </p:spPr>
      </p:pic>
    </p:spTree>
    <p:extLst>
      <p:ext uri="{BB962C8B-B14F-4D97-AF65-F5344CB8AC3E}">
        <p14:creationId xmlns:p14="http://schemas.microsoft.com/office/powerpoint/2010/main" val="3478888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262FA5A-3C87-4A8A-2F37-F54469A67DB5}"/>
              </a:ext>
            </a:extLst>
          </p:cNvPr>
          <p:cNvGraphicFramePr>
            <a:graphicFrameLocks noChangeAspect="1"/>
          </p:cNvGraphicFramePr>
          <p:nvPr>
            <p:custDataLst>
              <p:tags r:id="rId1"/>
            </p:custDataLst>
            <p:extLst>
              <p:ext uri="{D42A27DB-BD31-4B8C-83A1-F6EECF244321}">
                <p14:modId xmlns:p14="http://schemas.microsoft.com/office/powerpoint/2010/main" val="33436221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F3FBE87-8EED-BAE9-983C-7C719172EB3A}"/>
              </a:ext>
            </a:extLst>
          </p:cNvPr>
          <p:cNvSpPr>
            <a:spLocks noGrp="1"/>
          </p:cNvSpPr>
          <p:nvPr>
            <p:ph type="title"/>
          </p:nvPr>
        </p:nvSpPr>
        <p:spPr/>
        <p:txBody>
          <a:bodyPr vert="horz"/>
          <a:lstStyle/>
          <a:p>
            <a:r>
              <a:rPr lang="de-CH" dirty="0"/>
              <a:t>Ernährungs- und Umweltauswirkungen unseres Lebensmittelverzehrs – Ziel</a:t>
            </a:r>
          </a:p>
        </p:txBody>
      </p:sp>
      <p:sp>
        <p:nvSpPr>
          <p:cNvPr id="3" name="Slide Number Placeholder 2">
            <a:extLst>
              <a:ext uri="{FF2B5EF4-FFF2-40B4-BE49-F238E27FC236}">
                <a16:creationId xmlns:a16="http://schemas.microsoft.com/office/drawing/2014/main" id="{FA07D2B8-F0AD-AF22-4C3D-8803E9DA8F6A}"/>
              </a:ext>
            </a:extLst>
          </p:cNvPr>
          <p:cNvSpPr>
            <a:spLocks noGrp="1"/>
          </p:cNvSpPr>
          <p:nvPr>
            <p:ph type="sldNum" sz="quarter" idx="14"/>
          </p:nvPr>
        </p:nvSpPr>
        <p:spPr/>
        <p:txBody>
          <a:bodyPr/>
          <a:lstStyle/>
          <a:p>
            <a:fld id="{476BE59D-4918-439E-9CBF-5840B2847889}" type="slidenum">
              <a:rPr lang="de-CH" smtClean="0"/>
              <a:pPr/>
              <a:t>13</a:t>
            </a:fld>
            <a:endParaRPr lang="de-CH" dirty="0"/>
          </a:p>
        </p:txBody>
      </p:sp>
      <p:sp>
        <p:nvSpPr>
          <p:cNvPr id="5" name="Text Placeholder 4">
            <a:extLst>
              <a:ext uri="{FF2B5EF4-FFF2-40B4-BE49-F238E27FC236}">
                <a16:creationId xmlns:a16="http://schemas.microsoft.com/office/drawing/2014/main" id="{97A88958-E924-BB2C-DAB4-05AC57A6FBC6}"/>
              </a:ext>
            </a:extLst>
          </p:cNvPr>
          <p:cNvSpPr>
            <a:spLocks noGrp="1"/>
          </p:cNvSpPr>
          <p:nvPr>
            <p:ph type="body" sz="quarter" idx="15"/>
          </p:nvPr>
        </p:nvSpPr>
        <p:spPr/>
        <p:txBody>
          <a:bodyPr/>
          <a:lstStyle/>
          <a:p>
            <a:endParaRPr lang="de-CH"/>
          </a:p>
        </p:txBody>
      </p:sp>
      <p:sp>
        <p:nvSpPr>
          <p:cNvPr id="6" name="Text Placeholder 5">
            <a:extLst>
              <a:ext uri="{FF2B5EF4-FFF2-40B4-BE49-F238E27FC236}">
                <a16:creationId xmlns:a16="http://schemas.microsoft.com/office/drawing/2014/main" id="{9F92883E-83ED-C589-6F36-F106744E7F7B}"/>
              </a:ext>
            </a:extLst>
          </p:cNvPr>
          <p:cNvSpPr>
            <a:spLocks noGrp="1"/>
          </p:cNvSpPr>
          <p:nvPr>
            <p:ph type="body" sz="quarter" idx="13"/>
          </p:nvPr>
        </p:nvSpPr>
        <p:spPr>
          <a:xfrm>
            <a:off x="479425" y="2565400"/>
            <a:ext cx="4233251" cy="3455988"/>
          </a:xfrm>
        </p:spPr>
        <p:txBody>
          <a:bodyPr/>
          <a:lstStyle/>
          <a:p>
            <a:pPr marL="0" indent="0">
              <a:buNone/>
            </a:pPr>
            <a:r>
              <a:rPr lang="de-CH" dirty="0"/>
              <a:t>Wir wollten ein neuartiges Rahmenwerk entwickeln, welches eine </a:t>
            </a:r>
            <a:r>
              <a:rPr lang="de-CH" b="1" dirty="0"/>
              <a:t>multiindikatorbasierte</a:t>
            </a:r>
            <a:r>
              <a:rPr lang="de-CH" dirty="0"/>
              <a:t> Umwelt- und Ökosystemfolgenabschätzung mit </a:t>
            </a:r>
            <a:r>
              <a:rPr lang="de-CH" b="1" dirty="0"/>
              <a:t>Ernährungsqualitätsbewertung</a:t>
            </a:r>
            <a:r>
              <a:rPr lang="de-CH" dirty="0"/>
              <a:t> kombiniert, um die Nachhaltigkeit der nationalen </a:t>
            </a:r>
            <a:r>
              <a:rPr lang="de-CH" b="1" dirty="0"/>
              <a:t>Nahrungsmittelsysteme</a:t>
            </a:r>
            <a:r>
              <a:rPr lang="de-CH" dirty="0"/>
              <a:t> zu bewerten. </a:t>
            </a:r>
          </a:p>
          <a:p>
            <a:endParaRPr lang="de-CH" dirty="0"/>
          </a:p>
        </p:txBody>
      </p:sp>
      <p:sp>
        <p:nvSpPr>
          <p:cNvPr id="7" name="Text Placeholder 6">
            <a:extLst>
              <a:ext uri="{FF2B5EF4-FFF2-40B4-BE49-F238E27FC236}">
                <a16:creationId xmlns:a16="http://schemas.microsoft.com/office/drawing/2014/main" id="{455A5540-2A90-7D18-67D2-5EB99C0F8FDB}"/>
              </a:ext>
            </a:extLst>
          </p:cNvPr>
          <p:cNvSpPr>
            <a:spLocks noGrp="1"/>
          </p:cNvSpPr>
          <p:nvPr>
            <p:ph type="body" sz="quarter" idx="12"/>
          </p:nvPr>
        </p:nvSpPr>
        <p:spPr>
          <a:xfrm>
            <a:off x="479424" y="1808163"/>
            <a:ext cx="4367213" cy="587375"/>
          </a:xfrm>
        </p:spPr>
        <p:txBody>
          <a:bodyPr/>
          <a:lstStyle/>
          <a:p>
            <a:r>
              <a:rPr lang="de-CH" dirty="0"/>
              <a:t>Ziel</a:t>
            </a:r>
          </a:p>
        </p:txBody>
      </p:sp>
      <p:sp>
        <p:nvSpPr>
          <p:cNvPr id="8" name="Footer Placeholder 7">
            <a:extLst>
              <a:ext uri="{FF2B5EF4-FFF2-40B4-BE49-F238E27FC236}">
                <a16:creationId xmlns:a16="http://schemas.microsoft.com/office/drawing/2014/main" id="{6E76808B-FB65-2E92-7E8E-7D6E5A34D283}"/>
              </a:ext>
            </a:extLst>
          </p:cNvPr>
          <p:cNvSpPr>
            <a:spLocks noGrp="1"/>
          </p:cNvSpPr>
          <p:nvPr>
            <p:ph type="ftr" sz="quarter" idx="16"/>
          </p:nvPr>
        </p:nvSpPr>
        <p:spPr/>
        <p:txBody>
          <a:bodyPr/>
          <a:lstStyle/>
          <a:p>
            <a:r>
              <a:rPr lang="de-CH"/>
              <a:t>NFP 73 – Nachhaltige Wirtschaft</a:t>
            </a:r>
            <a:endParaRPr lang="de-CH" dirty="0"/>
          </a:p>
        </p:txBody>
      </p:sp>
      <p:pic>
        <p:nvPicPr>
          <p:cNvPr id="13" name="object 5">
            <a:extLst>
              <a:ext uri="{FF2B5EF4-FFF2-40B4-BE49-F238E27FC236}">
                <a16:creationId xmlns:a16="http://schemas.microsoft.com/office/drawing/2014/main" id="{71BE3005-08D6-3303-0179-C648A1106457}"/>
              </a:ext>
            </a:extLst>
          </p:cNvPr>
          <p:cNvPicPr>
            <a:picLocks noGrp="1"/>
          </p:cNvPicPr>
          <p:nvPr>
            <p:ph type="pic" sz="quarter" idx="10"/>
          </p:nvPr>
        </p:nvPicPr>
        <p:blipFill>
          <a:blip r:embed="rId5" cstate="print"/>
          <a:srcRect t="7062" b="7062"/>
          <a:stretch>
            <a:fillRect/>
          </a:stretch>
        </p:blipFill>
        <p:spPr>
          <a:xfrm>
            <a:off x="4846638" y="1808163"/>
            <a:ext cx="7345362" cy="4213225"/>
          </a:xfrm>
          <a:prstGeom prst="rect">
            <a:avLst/>
          </a:prstGeom>
        </p:spPr>
      </p:pic>
    </p:spTree>
    <p:extLst>
      <p:ext uri="{BB962C8B-B14F-4D97-AF65-F5344CB8AC3E}">
        <p14:creationId xmlns:p14="http://schemas.microsoft.com/office/powerpoint/2010/main" val="1045434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111C365-2957-56CE-E330-B367CC1BEB53}"/>
              </a:ext>
            </a:extLst>
          </p:cNvPr>
          <p:cNvGraphicFramePr>
            <a:graphicFrameLocks noChangeAspect="1"/>
          </p:cNvGraphicFramePr>
          <p:nvPr>
            <p:custDataLst>
              <p:tags r:id="rId1"/>
            </p:custDataLst>
            <p:extLst>
              <p:ext uri="{D42A27DB-BD31-4B8C-83A1-F6EECF244321}">
                <p14:modId xmlns:p14="http://schemas.microsoft.com/office/powerpoint/2010/main" val="7119928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EF4BB0-D037-31F5-815A-D00B18CD8AF9}"/>
              </a:ext>
            </a:extLst>
          </p:cNvPr>
          <p:cNvSpPr>
            <a:spLocks noGrp="1"/>
          </p:cNvSpPr>
          <p:nvPr>
            <p:ph type="title"/>
          </p:nvPr>
        </p:nvSpPr>
        <p:spPr/>
        <p:txBody>
          <a:bodyPr vert="horz"/>
          <a:lstStyle/>
          <a:p>
            <a:r>
              <a:rPr lang="de-CH" dirty="0"/>
              <a:t>Ernährungs- und Umweltauswirkungen unseres Lebensmittelverzehrs – Resultate I</a:t>
            </a:r>
          </a:p>
        </p:txBody>
      </p:sp>
      <p:sp>
        <p:nvSpPr>
          <p:cNvPr id="3" name="Text Placeholder 2">
            <a:extLst>
              <a:ext uri="{FF2B5EF4-FFF2-40B4-BE49-F238E27FC236}">
                <a16:creationId xmlns:a16="http://schemas.microsoft.com/office/drawing/2014/main" id="{5DD00505-1D77-C557-D434-F0E0C45943AF}"/>
              </a:ext>
            </a:extLst>
          </p:cNvPr>
          <p:cNvSpPr>
            <a:spLocks noGrp="1"/>
          </p:cNvSpPr>
          <p:nvPr>
            <p:ph type="body" sz="quarter" idx="13"/>
          </p:nvPr>
        </p:nvSpPr>
        <p:spPr/>
        <p:txBody>
          <a:bodyPr/>
          <a:lstStyle/>
          <a:p>
            <a:pPr marL="0" indent="0">
              <a:buNone/>
            </a:pPr>
            <a:r>
              <a:rPr lang="de-CH" b="1" dirty="0"/>
              <a:t>Ernährungs- und Umweltauswirkungen unseres Lebensmittelverzehrs</a:t>
            </a:r>
          </a:p>
          <a:p>
            <a:r>
              <a:rPr lang="de-CH" dirty="0"/>
              <a:t>Erstens präsentiert das Projekt eine </a:t>
            </a:r>
            <a:r>
              <a:rPr lang="de-CH" dirty="0">
                <a:solidFill>
                  <a:srgbClr val="83D0F5"/>
                </a:solidFill>
              </a:rPr>
              <a:t>globale Analyse </a:t>
            </a:r>
            <a:r>
              <a:rPr lang="de-CH" dirty="0"/>
              <a:t>zum </a:t>
            </a:r>
            <a:r>
              <a:rPr lang="de-CH" dirty="0">
                <a:solidFill>
                  <a:srgbClr val="83D0F5"/>
                </a:solidFill>
              </a:rPr>
              <a:t>Nachhaltigkeitsstatus</a:t>
            </a:r>
            <a:r>
              <a:rPr lang="de-CH" dirty="0"/>
              <a:t> </a:t>
            </a:r>
            <a:r>
              <a:rPr lang="de-CH" dirty="0">
                <a:solidFill>
                  <a:srgbClr val="83D0F5"/>
                </a:solidFill>
              </a:rPr>
              <a:t>nationaler</a:t>
            </a:r>
            <a:r>
              <a:rPr lang="de-CH" dirty="0"/>
              <a:t> </a:t>
            </a:r>
            <a:r>
              <a:rPr lang="de-CH" dirty="0">
                <a:solidFill>
                  <a:srgbClr val="83D0F5"/>
                </a:solidFill>
              </a:rPr>
              <a:t>Lebensmittelsysteme</a:t>
            </a:r>
            <a:r>
              <a:rPr lang="de-CH" dirty="0"/>
              <a:t> </a:t>
            </a:r>
            <a:r>
              <a:rPr lang="de-CH" dirty="0">
                <a:solidFill>
                  <a:schemeClr val="bg1"/>
                </a:solidFill>
              </a:rPr>
              <a:t>mit 25 Indikatoren in sieben Messgrössen</a:t>
            </a:r>
            <a:r>
              <a:rPr lang="de-CH" dirty="0"/>
              <a:t>. </a:t>
            </a:r>
            <a:r>
              <a:rPr lang="de-CH" dirty="0">
                <a:solidFill>
                  <a:srgbClr val="83D0F5"/>
                </a:solidFill>
              </a:rPr>
              <a:t>Kein</a:t>
            </a:r>
            <a:r>
              <a:rPr lang="de-CH" dirty="0"/>
              <a:t> </a:t>
            </a:r>
            <a:r>
              <a:rPr lang="de-CH" dirty="0">
                <a:solidFill>
                  <a:srgbClr val="83D0F5"/>
                </a:solidFill>
              </a:rPr>
              <a:t>Land</a:t>
            </a:r>
            <a:r>
              <a:rPr lang="de-CH" dirty="0"/>
              <a:t> kann von sich behaupten, ein </a:t>
            </a:r>
            <a:r>
              <a:rPr lang="de-CH" dirty="0">
                <a:solidFill>
                  <a:srgbClr val="83D0F5"/>
                </a:solidFill>
              </a:rPr>
              <a:t>perfekt</a:t>
            </a:r>
            <a:r>
              <a:rPr lang="de-CH" dirty="0"/>
              <a:t> </a:t>
            </a:r>
            <a:r>
              <a:rPr lang="de-CH" dirty="0">
                <a:solidFill>
                  <a:srgbClr val="83D0F5"/>
                </a:solidFill>
              </a:rPr>
              <a:t>nachhaltiges</a:t>
            </a:r>
            <a:r>
              <a:rPr lang="de-CH" dirty="0"/>
              <a:t> </a:t>
            </a:r>
            <a:r>
              <a:rPr lang="de-CH" dirty="0">
                <a:solidFill>
                  <a:srgbClr val="83D0F5"/>
                </a:solidFill>
              </a:rPr>
              <a:t>Lebensmittelsystem</a:t>
            </a:r>
            <a:r>
              <a:rPr lang="de-CH" dirty="0"/>
              <a:t> zu haben. Wie die meisten anderen Länder mit hohen Einkommen schneidet die Schweiz im Bereich der </a:t>
            </a:r>
            <a:r>
              <a:rPr lang="de-CH" dirty="0">
                <a:solidFill>
                  <a:srgbClr val="83D0F5"/>
                </a:solidFill>
              </a:rPr>
              <a:t>sozialen</a:t>
            </a:r>
            <a:r>
              <a:rPr lang="de-CH" dirty="0"/>
              <a:t> </a:t>
            </a:r>
            <a:r>
              <a:rPr lang="de-CH" dirty="0">
                <a:solidFill>
                  <a:srgbClr val="83D0F5"/>
                </a:solidFill>
              </a:rPr>
              <a:t>Indikatoren</a:t>
            </a:r>
            <a:r>
              <a:rPr lang="de-CH" dirty="0"/>
              <a:t> gut ab, weniger gut sind die Zahlen in den Bereichen </a:t>
            </a:r>
            <a:r>
              <a:rPr lang="de-CH" dirty="0">
                <a:solidFill>
                  <a:srgbClr val="83D0F5"/>
                </a:solidFill>
              </a:rPr>
              <a:t>Umwelt</a:t>
            </a:r>
            <a:r>
              <a:rPr lang="de-CH" dirty="0"/>
              <a:t>, </a:t>
            </a:r>
            <a:r>
              <a:rPr lang="de-CH" dirty="0">
                <a:solidFill>
                  <a:srgbClr val="83D0F5"/>
                </a:solidFill>
              </a:rPr>
              <a:t>Nahrungsmittelverluste</a:t>
            </a:r>
            <a:r>
              <a:rPr lang="de-CH" dirty="0"/>
              <a:t> und </a:t>
            </a:r>
            <a:r>
              <a:rPr lang="de-CH" dirty="0">
                <a:solidFill>
                  <a:srgbClr val="83D0F5"/>
                </a:solidFill>
              </a:rPr>
              <a:t>gesundheitsfördernde</a:t>
            </a:r>
            <a:r>
              <a:rPr lang="de-CH" dirty="0"/>
              <a:t> </a:t>
            </a:r>
            <a:r>
              <a:rPr lang="de-CH" dirty="0">
                <a:solidFill>
                  <a:srgbClr val="83D0F5"/>
                </a:solidFill>
              </a:rPr>
              <a:t>Ernährung</a:t>
            </a:r>
            <a:r>
              <a:rPr lang="de-CH" dirty="0"/>
              <a:t>. Länder mit </a:t>
            </a:r>
            <a:r>
              <a:rPr lang="de-CH" dirty="0">
                <a:solidFill>
                  <a:srgbClr val="83D0F5"/>
                </a:solidFill>
              </a:rPr>
              <a:t>tiefen</a:t>
            </a:r>
            <a:r>
              <a:rPr lang="de-CH" dirty="0"/>
              <a:t> </a:t>
            </a:r>
            <a:r>
              <a:rPr lang="de-CH" dirty="0">
                <a:solidFill>
                  <a:srgbClr val="83D0F5"/>
                </a:solidFill>
              </a:rPr>
              <a:t>Einkommen</a:t>
            </a:r>
            <a:r>
              <a:rPr lang="de-CH" dirty="0"/>
              <a:t> schneiden gut ab, was die </a:t>
            </a:r>
            <a:r>
              <a:rPr lang="de-CH" dirty="0">
                <a:solidFill>
                  <a:srgbClr val="83D0F5"/>
                </a:solidFill>
              </a:rPr>
              <a:t>Umweltauswirkungen</a:t>
            </a:r>
            <a:r>
              <a:rPr lang="de-CH" dirty="0"/>
              <a:t> </a:t>
            </a:r>
            <a:r>
              <a:rPr lang="de-CH" dirty="0">
                <a:solidFill>
                  <a:srgbClr val="83D0F5"/>
                </a:solidFill>
              </a:rPr>
              <a:t>pro Kopf </a:t>
            </a:r>
            <a:r>
              <a:rPr lang="de-CH" dirty="0"/>
              <a:t>im Bereich </a:t>
            </a:r>
            <a:r>
              <a:rPr lang="de-CH" dirty="0">
                <a:solidFill>
                  <a:srgbClr val="83D0F5"/>
                </a:solidFill>
              </a:rPr>
              <a:t>Ernährung</a:t>
            </a:r>
            <a:r>
              <a:rPr lang="de-CH" dirty="0"/>
              <a:t> betrifft, dafür sind die Bereiche </a:t>
            </a:r>
            <a:r>
              <a:rPr lang="de-CH" dirty="0">
                <a:solidFill>
                  <a:srgbClr val="83D0F5"/>
                </a:solidFill>
              </a:rPr>
              <a:t>Nährwert</a:t>
            </a:r>
            <a:r>
              <a:rPr lang="de-CH" dirty="0"/>
              <a:t> und </a:t>
            </a:r>
            <a:r>
              <a:rPr lang="de-CH" dirty="0">
                <a:solidFill>
                  <a:srgbClr val="83D0F5"/>
                </a:solidFill>
              </a:rPr>
              <a:t>soziale</a:t>
            </a:r>
            <a:r>
              <a:rPr lang="de-CH" dirty="0"/>
              <a:t> </a:t>
            </a:r>
            <a:r>
              <a:rPr lang="de-CH" dirty="0">
                <a:solidFill>
                  <a:srgbClr val="83D0F5"/>
                </a:solidFill>
              </a:rPr>
              <a:t>Aspekte</a:t>
            </a:r>
            <a:r>
              <a:rPr lang="de-CH" dirty="0"/>
              <a:t> </a:t>
            </a:r>
            <a:r>
              <a:rPr lang="de-CH" dirty="0">
                <a:solidFill>
                  <a:srgbClr val="83D0F5"/>
                </a:solidFill>
              </a:rPr>
              <a:t>schwach</a:t>
            </a:r>
            <a:r>
              <a:rPr lang="de-CH" dirty="0"/>
              <a:t>. </a:t>
            </a:r>
          </a:p>
          <a:p>
            <a:endParaRPr lang="de-CH" dirty="0">
              <a:solidFill>
                <a:srgbClr val="83D0F5"/>
              </a:solidFill>
            </a:endParaRPr>
          </a:p>
        </p:txBody>
      </p:sp>
      <p:sp>
        <p:nvSpPr>
          <p:cNvPr id="4" name="Slide Number Placeholder 3">
            <a:extLst>
              <a:ext uri="{FF2B5EF4-FFF2-40B4-BE49-F238E27FC236}">
                <a16:creationId xmlns:a16="http://schemas.microsoft.com/office/drawing/2014/main" id="{D8FE9A8E-96EF-7830-A173-C0ACC29540B8}"/>
              </a:ext>
            </a:extLst>
          </p:cNvPr>
          <p:cNvSpPr>
            <a:spLocks noGrp="1"/>
          </p:cNvSpPr>
          <p:nvPr>
            <p:ph type="sldNum" sz="quarter" idx="14"/>
          </p:nvPr>
        </p:nvSpPr>
        <p:spPr/>
        <p:txBody>
          <a:bodyPr/>
          <a:lstStyle/>
          <a:p>
            <a:fld id="{476BE59D-4918-439E-9CBF-5840B2847889}" type="slidenum">
              <a:rPr lang="de-CH" smtClean="0"/>
              <a:pPr/>
              <a:t>14</a:t>
            </a:fld>
            <a:endParaRPr lang="de-CH" dirty="0"/>
          </a:p>
        </p:txBody>
      </p:sp>
      <p:sp>
        <p:nvSpPr>
          <p:cNvPr id="5" name="Footer Placeholder 4">
            <a:extLst>
              <a:ext uri="{FF2B5EF4-FFF2-40B4-BE49-F238E27FC236}">
                <a16:creationId xmlns:a16="http://schemas.microsoft.com/office/drawing/2014/main" id="{8DF2F8EF-8825-A110-4071-C8E41AFDE022}"/>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69939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FA4C039-DDF4-FAEA-B22A-16D0C72A3BD5}"/>
              </a:ext>
            </a:extLst>
          </p:cNvPr>
          <p:cNvGraphicFramePr>
            <a:graphicFrameLocks noChangeAspect="1"/>
          </p:cNvGraphicFramePr>
          <p:nvPr>
            <p:custDataLst>
              <p:tags r:id="rId1"/>
            </p:custDataLst>
            <p:extLst>
              <p:ext uri="{D42A27DB-BD31-4B8C-83A1-F6EECF244321}">
                <p14:modId xmlns:p14="http://schemas.microsoft.com/office/powerpoint/2010/main" val="41369474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1EC4783-1A3B-9DB8-9599-9BC0568B35C3}"/>
              </a:ext>
            </a:extLst>
          </p:cNvPr>
          <p:cNvSpPr>
            <a:spLocks noGrp="1"/>
          </p:cNvSpPr>
          <p:nvPr>
            <p:ph type="title"/>
          </p:nvPr>
        </p:nvSpPr>
        <p:spPr/>
        <p:txBody>
          <a:bodyPr vert="horz"/>
          <a:lstStyle/>
          <a:p>
            <a:r>
              <a:rPr lang="de-CH" dirty="0"/>
              <a:t>Ernährungs- und Umweltauswirkungen unseres Lebensmittelverzehrs – Resultate II</a:t>
            </a:r>
          </a:p>
        </p:txBody>
      </p:sp>
      <p:sp>
        <p:nvSpPr>
          <p:cNvPr id="3" name="Text Placeholder 2">
            <a:extLst>
              <a:ext uri="{FF2B5EF4-FFF2-40B4-BE49-F238E27FC236}">
                <a16:creationId xmlns:a16="http://schemas.microsoft.com/office/drawing/2014/main" id="{5322A6FE-B3AB-7089-6781-095DDA58068C}"/>
              </a:ext>
            </a:extLst>
          </p:cNvPr>
          <p:cNvSpPr>
            <a:spLocks noGrp="1"/>
          </p:cNvSpPr>
          <p:nvPr>
            <p:ph type="body" sz="quarter" idx="13"/>
          </p:nvPr>
        </p:nvSpPr>
        <p:spPr/>
        <p:txBody>
          <a:bodyPr/>
          <a:lstStyle/>
          <a:p>
            <a:pPr marL="0" indent="0">
              <a:buNone/>
            </a:pPr>
            <a:r>
              <a:rPr lang="en-GB" b="1" dirty="0" err="1"/>
              <a:t>Potenziale</a:t>
            </a:r>
            <a:r>
              <a:rPr lang="en-GB" b="1" dirty="0"/>
              <a:t> </a:t>
            </a:r>
            <a:r>
              <a:rPr lang="en-GB" b="1" dirty="0" err="1"/>
              <a:t>einer</a:t>
            </a:r>
            <a:r>
              <a:rPr lang="en-GB" b="1" dirty="0"/>
              <a:t> </a:t>
            </a:r>
            <a:r>
              <a:rPr lang="en-GB" b="1" dirty="0" err="1"/>
              <a:t>nachhaltigeren</a:t>
            </a:r>
            <a:r>
              <a:rPr lang="en-GB" b="1" dirty="0"/>
              <a:t> </a:t>
            </a:r>
            <a:r>
              <a:rPr lang="en-GB" b="1" dirty="0" err="1"/>
              <a:t>Ernährung</a:t>
            </a:r>
            <a:r>
              <a:rPr lang="en-GB" b="1" dirty="0"/>
              <a:t> in der Schweiz</a:t>
            </a:r>
            <a:endParaRPr lang="de-CH" dirty="0"/>
          </a:p>
          <a:p>
            <a:r>
              <a:rPr lang="de-CH" dirty="0"/>
              <a:t>Zweitens haben wir verschiedene Szenarien möglicher Veränderungen in der Ernährung analysiert, um zu zeigen, in welcher Grössenordnung die Schweiz bezüglich </a:t>
            </a:r>
            <a:r>
              <a:rPr lang="de-CH" dirty="0">
                <a:solidFill>
                  <a:srgbClr val="83D0F5"/>
                </a:solidFill>
              </a:rPr>
              <a:t>Umwelt</a:t>
            </a:r>
            <a:r>
              <a:rPr lang="de-CH" dirty="0"/>
              <a:t>, </a:t>
            </a:r>
            <a:r>
              <a:rPr lang="de-CH" dirty="0">
                <a:solidFill>
                  <a:srgbClr val="83D0F5"/>
                </a:solidFill>
              </a:rPr>
              <a:t>Gesundheit</a:t>
            </a:r>
            <a:r>
              <a:rPr lang="de-CH" dirty="0"/>
              <a:t> und </a:t>
            </a:r>
            <a:r>
              <a:rPr lang="de-CH" dirty="0">
                <a:solidFill>
                  <a:srgbClr val="83D0F5"/>
                </a:solidFill>
              </a:rPr>
              <a:t>Wirtschaft</a:t>
            </a:r>
            <a:r>
              <a:rPr lang="de-CH" dirty="0"/>
              <a:t> von einer </a:t>
            </a:r>
            <a:r>
              <a:rPr lang="de-CH" dirty="0">
                <a:solidFill>
                  <a:srgbClr val="83D0F5"/>
                </a:solidFill>
              </a:rPr>
              <a:t>nachhaltigeren Ernährung </a:t>
            </a:r>
            <a:r>
              <a:rPr lang="de-CH" dirty="0"/>
              <a:t>profitieren könnte. Durch die Befolgung der Empfehlungen der </a:t>
            </a:r>
            <a:r>
              <a:rPr lang="de-CH" dirty="0">
                <a:solidFill>
                  <a:srgbClr val="83D0F5"/>
                </a:solidFill>
              </a:rPr>
              <a:t>Schweizerischen</a:t>
            </a:r>
            <a:r>
              <a:rPr lang="de-CH" dirty="0"/>
              <a:t> </a:t>
            </a:r>
            <a:r>
              <a:rPr lang="de-CH" dirty="0">
                <a:solidFill>
                  <a:srgbClr val="83D0F5"/>
                </a:solidFill>
              </a:rPr>
              <a:t>Gesellschaft</a:t>
            </a:r>
            <a:r>
              <a:rPr lang="de-CH" dirty="0"/>
              <a:t> für </a:t>
            </a:r>
            <a:r>
              <a:rPr lang="de-CH" dirty="0">
                <a:solidFill>
                  <a:srgbClr val="83D0F5"/>
                </a:solidFill>
              </a:rPr>
              <a:t>Ernährung</a:t>
            </a:r>
            <a:r>
              <a:rPr lang="de-CH" dirty="0"/>
              <a:t> (</a:t>
            </a:r>
            <a:r>
              <a:rPr lang="de-CH" dirty="0">
                <a:hlinkClick r:id="rId5">
                  <a:extLst>
                    <a:ext uri="{A12FA001-AC4F-418D-AE19-62706E023703}">
                      <ahyp:hlinkClr xmlns:ahyp="http://schemas.microsoft.com/office/drawing/2018/hyperlinkcolor" val="tx"/>
                    </a:ext>
                  </a:extLst>
                </a:hlinkClick>
              </a:rPr>
              <a:t>https://www.sge-ssn.ch/</a:t>
            </a:r>
            <a:r>
              <a:rPr lang="de-CH" dirty="0"/>
              <a:t>) könnten wir den </a:t>
            </a:r>
            <a:r>
              <a:rPr lang="de-CH" dirty="0">
                <a:solidFill>
                  <a:srgbClr val="83D0F5"/>
                </a:solidFill>
              </a:rPr>
              <a:t>ökologischen</a:t>
            </a:r>
            <a:r>
              <a:rPr lang="de-CH" dirty="0"/>
              <a:t> </a:t>
            </a:r>
            <a:r>
              <a:rPr lang="de-CH" dirty="0">
                <a:solidFill>
                  <a:srgbClr val="83D0F5"/>
                </a:solidFill>
              </a:rPr>
              <a:t>Fussabdruck</a:t>
            </a:r>
            <a:r>
              <a:rPr lang="de-CH" dirty="0"/>
              <a:t> unserer Ernährung um </a:t>
            </a:r>
            <a:r>
              <a:rPr lang="de-CH" dirty="0">
                <a:solidFill>
                  <a:srgbClr val="83D0F5"/>
                </a:solidFill>
              </a:rPr>
              <a:t>36% senken</a:t>
            </a:r>
            <a:r>
              <a:rPr lang="de-CH" dirty="0"/>
              <a:t>, könnten </a:t>
            </a:r>
            <a:r>
              <a:rPr lang="de-CH" dirty="0">
                <a:solidFill>
                  <a:srgbClr val="83D0F5"/>
                </a:solidFill>
              </a:rPr>
              <a:t>33% Kosten sparen </a:t>
            </a:r>
            <a:r>
              <a:rPr lang="de-CH" dirty="0"/>
              <a:t>und </a:t>
            </a:r>
            <a:r>
              <a:rPr lang="de-CH" dirty="0">
                <a:solidFill>
                  <a:srgbClr val="83D0F5"/>
                </a:solidFill>
              </a:rPr>
              <a:t>negative</a:t>
            </a:r>
            <a:r>
              <a:rPr lang="de-CH" dirty="0"/>
              <a:t> </a:t>
            </a:r>
            <a:r>
              <a:rPr lang="de-CH" dirty="0">
                <a:solidFill>
                  <a:srgbClr val="83D0F5"/>
                </a:solidFill>
              </a:rPr>
              <a:t>Gesundheitsauswirkungen</a:t>
            </a:r>
            <a:r>
              <a:rPr lang="de-CH" dirty="0"/>
              <a:t> um </a:t>
            </a:r>
            <a:r>
              <a:rPr lang="de-CH" dirty="0">
                <a:solidFill>
                  <a:srgbClr val="83D0F5"/>
                </a:solidFill>
              </a:rPr>
              <a:t>2,7%</a:t>
            </a:r>
            <a:r>
              <a:rPr lang="de-CH" dirty="0"/>
              <a:t> </a:t>
            </a:r>
            <a:r>
              <a:rPr lang="de-CH" dirty="0">
                <a:solidFill>
                  <a:srgbClr val="83D0F5"/>
                </a:solidFill>
              </a:rPr>
              <a:t>vermindern</a:t>
            </a:r>
            <a:r>
              <a:rPr lang="de-CH" dirty="0"/>
              <a:t>. Eine vegetarische oder vegane Ernährung kann dazu führen, dass uns gewisse Spurenelemente fehlen, die wir gegenwärtig hauptsächlich über tierische Produkte zu uns nehmen (Vitamin B12, </a:t>
            </a:r>
            <a:r>
              <a:rPr lang="de-CH" dirty="0" err="1"/>
              <a:t>Chilin</a:t>
            </a:r>
            <a:r>
              <a:rPr lang="de-CH" dirty="0"/>
              <a:t> und Kalzium). </a:t>
            </a:r>
          </a:p>
          <a:p>
            <a:endParaRPr lang="de-CH" dirty="0">
              <a:solidFill>
                <a:srgbClr val="83D0F5"/>
              </a:solidFill>
            </a:endParaRPr>
          </a:p>
        </p:txBody>
      </p:sp>
      <p:sp>
        <p:nvSpPr>
          <p:cNvPr id="4" name="Slide Number Placeholder 3">
            <a:extLst>
              <a:ext uri="{FF2B5EF4-FFF2-40B4-BE49-F238E27FC236}">
                <a16:creationId xmlns:a16="http://schemas.microsoft.com/office/drawing/2014/main" id="{2D1426EE-1EF4-0441-585B-60CD5184DADF}"/>
              </a:ext>
            </a:extLst>
          </p:cNvPr>
          <p:cNvSpPr>
            <a:spLocks noGrp="1"/>
          </p:cNvSpPr>
          <p:nvPr>
            <p:ph type="sldNum" sz="quarter" idx="14"/>
          </p:nvPr>
        </p:nvSpPr>
        <p:spPr/>
        <p:txBody>
          <a:bodyPr/>
          <a:lstStyle/>
          <a:p>
            <a:fld id="{476BE59D-4918-439E-9CBF-5840B2847889}" type="slidenum">
              <a:rPr lang="de-CH" smtClean="0"/>
              <a:pPr/>
              <a:t>15</a:t>
            </a:fld>
            <a:endParaRPr lang="de-CH" dirty="0"/>
          </a:p>
        </p:txBody>
      </p:sp>
      <p:sp>
        <p:nvSpPr>
          <p:cNvPr id="5" name="Footer Placeholder 4">
            <a:extLst>
              <a:ext uri="{FF2B5EF4-FFF2-40B4-BE49-F238E27FC236}">
                <a16:creationId xmlns:a16="http://schemas.microsoft.com/office/drawing/2014/main" id="{ABCB9658-2972-04DA-0249-149F992548E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410309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36D13-DB91-C166-6C18-9B317E9E3F1D}"/>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D3AC8E1-635A-466A-8F77-762037EF2982}"/>
              </a:ext>
            </a:extLst>
          </p:cNvPr>
          <p:cNvGraphicFramePr>
            <a:graphicFrameLocks noChangeAspect="1"/>
          </p:cNvGraphicFramePr>
          <p:nvPr>
            <p:custDataLst>
              <p:tags r:id="rId1"/>
            </p:custDataLst>
            <p:extLst>
              <p:ext uri="{D42A27DB-BD31-4B8C-83A1-F6EECF244321}">
                <p14:modId xmlns:p14="http://schemas.microsoft.com/office/powerpoint/2010/main" val="22443788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2FA4C039-DDF4-FAEA-B22A-16D0C72A3BD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9FACB1D-EAB8-F96E-74EA-CAB3B185270F}"/>
              </a:ext>
            </a:extLst>
          </p:cNvPr>
          <p:cNvSpPr>
            <a:spLocks noGrp="1"/>
          </p:cNvSpPr>
          <p:nvPr>
            <p:ph type="title"/>
          </p:nvPr>
        </p:nvSpPr>
        <p:spPr/>
        <p:txBody>
          <a:bodyPr vert="horz"/>
          <a:lstStyle/>
          <a:p>
            <a:r>
              <a:rPr lang="de-CH" dirty="0"/>
              <a:t>Ernährungs- und Umweltauswirkungen unseres Lebensmittelverzehrs – Resultate III</a:t>
            </a:r>
          </a:p>
        </p:txBody>
      </p:sp>
      <p:sp>
        <p:nvSpPr>
          <p:cNvPr id="3" name="Text Placeholder 2">
            <a:extLst>
              <a:ext uri="{FF2B5EF4-FFF2-40B4-BE49-F238E27FC236}">
                <a16:creationId xmlns:a16="http://schemas.microsoft.com/office/drawing/2014/main" id="{A537B41E-02E2-81ED-D884-02BCF03ACEFB}"/>
              </a:ext>
            </a:extLst>
          </p:cNvPr>
          <p:cNvSpPr>
            <a:spLocks noGrp="1"/>
          </p:cNvSpPr>
          <p:nvPr>
            <p:ph type="body" sz="quarter" idx="13"/>
          </p:nvPr>
        </p:nvSpPr>
        <p:spPr/>
        <p:txBody>
          <a:bodyPr/>
          <a:lstStyle/>
          <a:p>
            <a:pPr marL="0" indent="0">
              <a:buNone/>
            </a:pPr>
            <a:r>
              <a:rPr lang="en-GB" b="1" dirty="0" err="1"/>
              <a:t>Globale</a:t>
            </a:r>
            <a:r>
              <a:rPr lang="en-GB" b="1" dirty="0"/>
              <a:t> </a:t>
            </a:r>
            <a:r>
              <a:rPr lang="en-GB" b="1" dirty="0" err="1"/>
              <a:t>Lebensmittelverschwendung</a:t>
            </a:r>
            <a:r>
              <a:rPr lang="en-GB" b="1" dirty="0"/>
              <a:t>: </a:t>
            </a:r>
            <a:r>
              <a:rPr lang="en-GB" b="1" dirty="0" err="1"/>
              <a:t>Ausmass</a:t>
            </a:r>
            <a:r>
              <a:rPr lang="en-GB" b="1" dirty="0"/>
              <a:t>, </a:t>
            </a:r>
            <a:r>
              <a:rPr lang="en-GB" b="1" dirty="0" err="1"/>
              <a:t>Nährstoffverluste</a:t>
            </a:r>
            <a:r>
              <a:rPr lang="en-GB" b="1" dirty="0"/>
              <a:t> und </a:t>
            </a:r>
            <a:r>
              <a:rPr lang="en-GB" b="1" dirty="0" err="1"/>
              <a:t>Umweltfolgen</a:t>
            </a:r>
            <a:endParaRPr lang="de-CH" dirty="0"/>
          </a:p>
          <a:p>
            <a:r>
              <a:rPr lang="de-CH" dirty="0"/>
              <a:t>Drittens zeigt die Quantifizierung der </a:t>
            </a:r>
            <a:r>
              <a:rPr lang="de-CH" dirty="0">
                <a:solidFill>
                  <a:srgbClr val="83D0F5"/>
                </a:solidFill>
              </a:rPr>
              <a:t>globalen Lebensmittelverschwendung</a:t>
            </a:r>
            <a:r>
              <a:rPr lang="de-CH" dirty="0"/>
              <a:t>, dass im weltweiten Durchschnitt jährlich </a:t>
            </a:r>
            <a:r>
              <a:rPr lang="de-CH" dirty="0">
                <a:solidFill>
                  <a:srgbClr val="83D0F5"/>
                </a:solidFill>
              </a:rPr>
              <a:t>65kg Lebensmittel </a:t>
            </a:r>
            <a:r>
              <a:rPr lang="de-CH" dirty="0">
                <a:solidFill>
                  <a:schemeClr val="bg1"/>
                </a:solidFill>
              </a:rPr>
              <a:t>pro Person</a:t>
            </a:r>
            <a:r>
              <a:rPr lang="de-CH" dirty="0">
                <a:solidFill>
                  <a:srgbClr val="83D0F5"/>
                </a:solidFill>
              </a:rPr>
              <a:t> verloren</a:t>
            </a:r>
            <a:r>
              <a:rPr lang="de-CH" dirty="0"/>
              <a:t> gehen. Von den verschwendeten Lebensmitteln könnte sich eine Person </a:t>
            </a:r>
            <a:r>
              <a:rPr lang="de-CH" dirty="0">
                <a:solidFill>
                  <a:srgbClr val="83D0F5"/>
                </a:solidFill>
              </a:rPr>
              <a:t>18 Tage lang gesund</a:t>
            </a:r>
            <a:r>
              <a:rPr lang="de-CH" dirty="0"/>
              <a:t> ernähren, wenn wir die 25 Nährstoffe berücksichtigen, die in der Analyse verwendet wurden. Der ökologische Fussabdruck des täglichen Nahrungsmittelverlusts pro Person beläuft sich auf 124 </a:t>
            </a:r>
            <a:r>
              <a:rPr lang="de-CH" dirty="0" err="1"/>
              <a:t>g</a:t>
            </a:r>
            <a:r>
              <a:rPr lang="de-CH" dirty="0"/>
              <a:t> CO2-eq, 58 Liter Süsswasser, 0,36 m2 Ackerlandnutzung, 2,90 </a:t>
            </a:r>
            <a:r>
              <a:rPr lang="de-CH" dirty="0" err="1"/>
              <a:t>g</a:t>
            </a:r>
            <a:r>
              <a:rPr lang="de-CH" dirty="0"/>
              <a:t> Stickstoff und 0,48 </a:t>
            </a:r>
            <a:r>
              <a:rPr lang="de-CH" dirty="0" err="1"/>
              <a:t>g</a:t>
            </a:r>
            <a:r>
              <a:rPr lang="de-CH" dirty="0"/>
              <a:t> Phosphor. Die Nährstoffe und der ökologische Fussabdruck der verschwendeten Nahrungsmittel unterscheiden sich von Land zu Land. Deshalb müssen Massnahmen zur Veränderung des Essverhaltens und der Verminderung von Lebensmittelverlusten auf die einzelnen Länder abgestimmt werden. </a:t>
            </a:r>
            <a:r>
              <a:rPr lang="de-CH" dirty="0">
                <a:solidFill>
                  <a:srgbClr val="83D0F5"/>
                </a:solidFill>
              </a:rPr>
              <a:t>Länder</a:t>
            </a:r>
            <a:r>
              <a:rPr lang="de-CH" dirty="0"/>
              <a:t> mit </a:t>
            </a:r>
            <a:r>
              <a:rPr lang="de-CH" dirty="0">
                <a:solidFill>
                  <a:srgbClr val="83D0F5"/>
                </a:solidFill>
              </a:rPr>
              <a:t>hohen</a:t>
            </a:r>
            <a:r>
              <a:rPr lang="de-CH" dirty="0"/>
              <a:t> </a:t>
            </a:r>
            <a:r>
              <a:rPr lang="de-CH" dirty="0">
                <a:solidFill>
                  <a:srgbClr val="83D0F5"/>
                </a:solidFill>
              </a:rPr>
              <a:t>Einkommen</a:t>
            </a:r>
            <a:r>
              <a:rPr lang="de-CH" dirty="0"/>
              <a:t> verschwenden </a:t>
            </a:r>
            <a:r>
              <a:rPr lang="de-CH" dirty="0">
                <a:solidFill>
                  <a:srgbClr val="83D0F5"/>
                </a:solidFill>
              </a:rPr>
              <a:t>sechsmal</a:t>
            </a:r>
            <a:r>
              <a:rPr lang="de-CH" dirty="0"/>
              <a:t> </a:t>
            </a:r>
            <a:r>
              <a:rPr lang="de-CH" dirty="0">
                <a:solidFill>
                  <a:srgbClr val="83D0F5"/>
                </a:solidFill>
              </a:rPr>
              <a:t>mehr</a:t>
            </a:r>
            <a:r>
              <a:rPr lang="de-CH" dirty="0"/>
              <a:t> </a:t>
            </a:r>
            <a:r>
              <a:rPr lang="de-CH" dirty="0">
                <a:solidFill>
                  <a:srgbClr val="83D0F5"/>
                </a:solidFill>
              </a:rPr>
              <a:t>Lebensmittel</a:t>
            </a:r>
            <a:r>
              <a:rPr lang="de-CH" dirty="0"/>
              <a:t> pro Person </a:t>
            </a:r>
            <a:r>
              <a:rPr lang="de-CH" dirty="0">
                <a:solidFill>
                  <a:srgbClr val="83D0F5"/>
                </a:solidFill>
              </a:rPr>
              <a:t>als</a:t>
            </a:r>
            <a:r>
              <a:rPr lang="de-CH" dirty="0"/>
              <a:t> </a:t>
            </a:r>
            <a:r>
              <a:rPr lang="de-CH" dirty="0">
                <a:solidFill>
                  <a:srgbClr val="83D0F5"/>
                </a:solidFill>
              </a:rPr>
              <a:t>Länder</a:t>
            </a:r>
            <a:r>
              <a:rPr lang="de-CH" dirty="0"/>
              <a:t> mit </a:t>
            </a:r>
            <a:r>
              <a:rPr lang="de-CH" dirty="0">
                <a:solidFill>
                  <a:srgbClr val="83D0F5"/>
                </a:solidFill>
              </a:rPr>
              <a:t>tiefen</a:t>
            </a:r>
            <a:r>
              <a:rPr lang="de-CH" dirty="0"/>
              <a:t> </a:t>
            </a:r>
            <a:r>
              <a:rPr lang="de-CH" dirty="0">
                <a:solidFill>
                  <a:srgbClr val="83D0F5"/>
                </a:solidFill>
              </a:rPr>
              <a:t>Einkommen</a:t>
            </a:r>
            <a:r>
              <a:rPr lang="de-CH" dirty="0"/>
              <a:t>. Die damit verbundene </a:t>
            </a:r>
            <a:r>
              <a:rPr lang="de-CH" dirty="0">
                <a:solidFill>
                  <a:srgbClr val="83D0F5"/>
                </a:solidFill>
              </a:rPr>
              <a:t>Umweltbelastung</a:t>
            </a:r>
            <a:r>
              <a:rPr lang="de-CH" dirty="0"/>
              <a:t> ist </a:t>
            </a:r>
            <a:r>
              <a:rPr lang="de-CH" dirty="0">
                <a:solidFill>
                  <a:srgbClr val="83D0F5"/>
                </a:solidFill>
              </a:rPr>
              <a:t>zehnmal höher </a:t>
            </a:r>
            <a:r>
              <a:rPr lang="de-CH" dirty="0"/>
              <a:t>als in Ländern mit tiefen Einkommen. </a:t>
            </a:r>
          </a:p>
          <a:p>
            <a:endParaRPr lang="de-CH" dirty="0"/>
          </a:p>
          <a:p>
            <a:endParaRPr lang="de-CH" b="1" dirty="0"/>
          </a:p>
        </p:txBody>
      </p:sp>
      <p:sp>
        <p:nvSpPr>
          <p:cNvPr id="4" name="Slide Number Placeholder 3">
            <a:extLst>
              <a:ext uri="{FF2B5EF4-FFF2-40B4-BE49-F238E27FC236}">
                <a16:creationId xmlns:a16="http://schemas.microsoft.com/office/drawing/2014/main" id="{342D5DC7-D229-9F9E-D2F3-9F216F64323C}"/>
              </a:ext>
            </a:extLst>
          </p:cNvPr>
          <p:cNvSpPr>
            <a:spLocks noGrp="1"/>
          </p:cNvSpPr>
          <p:nvPr>
            <p:ph type="sldNum" sz="quarter" idx="14"/>
          </p:nvPr>
        </p:nvSpPr>
        <p:spPr/>
        <p:txBody>
          <a:bodyPr/>
          <a:lstStyle/>
          <a:p>
            <a:fld id="{476BE59D-4918-439E-9CBF-5840B2847889}" type="slidenum">
              <a:rPr lang="de-CH" smtClean="0"/>
              <a:pPr/>
              <a:t>16</a:t>
            </a:fld>
            <a:endParaRPr lang="de-CH" dirty="0"/>
          </a:p>
        </p:txBody>
      </p:sp>
      <p:sp>
        <p:nvSpPr>
          <p:cNvPr id="5" name="Footer Placeholder 4">
            <a:extLst>
              <a:ext uri="{FF2B5EF4-FFF2-40B4-BE49-F238E27FC236}">
                <a16:creationId xmlns:a16="http://schemas.microsoft.com/office/drawing/2014/main" id="{77CBC49F-22A5-F851-2621-545B1F08535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871055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66B723C-9E05-4A6C-6E69-D78038FEEB2F}"/>
              </a:ext>
            </a:extLst>
          </p:cNvPr>
          <p:cNvGraphicFramePr>
            <a:graphicFrameLocks noChangeAspect="1"/>
          </p:cNvGraphicFramePr>
          <p:nvPr>
            <p:custDataLst>
              <p:tags r:id="rId1"/>
            </p:custDataLst>
            <p:extLst>
              <p:ext uri="{D42A27DB-BD31-4B8C-83A1-F6EECF244321}">
                <p14:modId xmlns:p14="http://schemas.microsoft.com/office/powerpoint/2010/main" val="9932375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60299A2-BF7E-2DD4-8CAD-EF0A85F66849}"/>
              </a:ext>
            </a:extLst>
          </p:cNvPr>
          <p:cNvSpPr>
            <a:spLocks noGrp="1"/>
          </p:cNvSpPr>
          <p:nvPr>
            <p:ph type="title"/>
          </p:nvPr>
        </p:nvSpPr>
        <p:spPr/>
        <p:txBody>
          <a:bodyPr vert="horz"/>
          <a:lstStyle/>
          <a:p>
            <a:r>
              <a:rPr lang="de-CH" sz="4000" dirty="0"/>
              <a:t>Zusammenhang Ernährung und Ökosysteme</a:t>
            </a:r>
            <a:endParaRPr lang="de-CH" dirty="0"/>
          </a:p>
        </p:txBody>
      </p:sp>
      <p:sp>
        <p:nvSpPr>
          <p:cNvPr id="3" name="Text Placeholder 2">
            <a:extLst>
              <a:ext uri="{FF2B5EF4-FFF2-40B4-BE49-F238E27FC236}">
                <a16:creationId xmlns:a16="http://schemas.microsoft.com/office/drawing/2014/main" id="{EB00BB83-7C54-5D1B-2D79-7EBFB805EE75}"/>
              </a:ext>
            </a:extLst>
          </p:cNvPr>
          <p:cNvSpPr>
            <a:spLocks noGrp="1"/>
          </p:cNvSpPr>
          <p:nvPr>
            <p:ph type="body" sz="quarter" idx="13"/>
          </p:nvPr>
        </p:nvSpPr>
        <p:spPr/>
        <p:txBody>
          <a:bodyPr/>
          <a:lstStyle/>
          <a:p>
            <a:endParaRPr lang="de-CH" dirty="0"/>
          </a:p>
        </p:txBody>
      </p:sp>
      <p:sp>
        <p:nvSpPr>
          <p:cNvPr id="4" name="Slide Number Placeholder 3">
            <a:extLst>
              <a:ext uri="{FF2B5EF4-FFF2-40B4-BE49-F238E27FC236}">
                <a16:creationId xmlns:a16="http://schemas.microsoft.com/office/drawing/2014/main" id="{A7AC23FB-B309-0290-2B4C-D835779B8E51}"/>
              </a:ext>
            </a:extLst>
          </p:cNvPr>
          <p:cNvSpPr>
            <a:spLocks noGrp="1"/>
          </p:cNvSpPr>
          <p:nvPr>
            <p:ph type="sldNum" sz="quarter" idx="14"/>
          </p:nvPr>
        </p:nvSpPr>
        <p:spPr/>
        <p:txBody>
          <a:bodyPr/>
          <a:lstStyle/>
          <a:p>
            <a:fld id="{476BE59D-4918-439E-9CBF-5840B2847889}" type="slidenum">
              <a:rPr lang="de-CH" smtClean="0"/>
              <a:pPr/>
              <a:t>17</a:t>
            </a:fld>
            <a:endParaRPr lang="de-CH" dirty="0"/>
          </a:p>
        </p:txBody>
      </p:sp>
      <p:sp>
        <p:nvSpPr>
          <p:cNvPr id="5" name="Footer Placeholder 4">
            <a:extLst>
              <a:ext uri="{FF2B5EF4-FFF2-40B4-BE49-F238E27FC236}">
                <a16:creationId xmlns:a16="http://schemas.microsoft.com/office/drawing/2014/main" id="{487E0DAA-37A8-A7E7-4934-0B84B600396E}"/>
              </a:ext>
            </a:extLst>
          </p:cNvPr>
          <p:cNvSpPr>
            <a:spLocks noGrp="1"/>
          </p:cNvSpPr>
          <p:nvPr>
            <p:ph type="ftr" sz="quarter" idx="15"/>
          </p:nvPr>
        </p:nvSpPr>
        <p:spPr/>
        <p:txBody>
          <a:bodyPr/>
          <a:lstStyle/>
          <a:p>
            <a:r>
              <a:rPr lang="de-CH"/>
              <a:t>NFP 73 – Nachhaltige Wirtschaft</a:t>
            </a:r>
            <a:endParaRPr lang="de-CH" dirty="0"/>
          </a:p>
        </p:txBody>
      </p:sp>
      <p:pic>
        <p:nvPicPr>
          <p:cNvPr id="9" name="Picture 8">
            <a:extLst>
              <a:ext uri="{FF2B5EF4-FFF2-40B4-BE49-F238E27FC236}">
                <a16:creationId xmlns:a16="http://schemas.microsoft.com/office/drawing/2014/main" id="{68D54DC7-DE9C-A810-E90C-F89F8567DEC1}"/>
              </a:ext>
            </a:extLst>
          </p:cNvPr>
          <p:cNvPicPr>
            <a:picLocks noChangeAspect="1"/>
          </p:cNvPicPr>
          <p:nvPr/>
        </p:nvPicPr>
        <p:blipFill>
          <a:blip r:embed="rId5"/>
          <a:stretch>
            <a:fillRect/>
          </a:stretch>
        </p:blipFill>
        <p:spPr>
          <a:xfrm>
            <a:off x="1525555" y="1867158"/>
            <a:ext cx="4878144" cy="4095233"/>
          </a:xfrm>
          <a:prstGeom prst="rect">
            <a:avLst/>
          </a:prstGeom>
        </p:spPr>
      </p:pic>
      <p:sp>
        <p:nvSpPr>
          <p:cNvPr id="11" name="TextBox 10">
            <a:extLst>
              <a:ext uri="{FF2B5EF4-FFF2-40B4-BE49-F238E27FC236}">
                <a16:creationId xmlns:a16="http://schemas.microsoft.com/office/drawing/2014/main" id="{3E050242-3C0A-15EB-CBEE-238516936194}"/>
              </a:ext>
            </a:extLst>
          </p:cNvPr>
          <p:cNvSpPr txBox="1"/>
          <p:nvPr/>
        </p:nvSpPr>
        <p:spPr>
          <a:xfrm>
            <a:off x="7277833" y="5726606"/>
            <a:ext cx="6097464" cy="338554"/>
          </a:xfrm>
          <a:prstGeom prst="rect">
            <a:avLst/>
          </a:prstGeom>
          <a:noFill/>
        </p:spPr>
        <p:txBody>
          <a:bodyPr wrap="square">
            <a:spAutoFit/>
          </a:bodyPr>
          <a:lstStyle/>
          <a:p>
            <a:pPr marL="0" indent="0">
              <a:buNone/>
            </a:pPr>
            <a:r>
              <a:rPr lang="de-CH" sz="1600" dirty="0"/>
              <a:t>Quelle: </a:t>
            </a:r>
            <a:r>
              <a:rPr lang="de-CH" sz="1600" dirty="0">
                <a:hlinkClick r:id="rId6"/>
              </a:rPr>
              <a:t>Multi-indicator sustainability assessment</a:t>
            </a:r>
            <a:endParaRPr lang="de-CH" sz="1600" dirty="0"/>
          </a:p>
        </p:txBody>
      </p:sp>
    </p:spTree>
    <p:extLst>
      <p:ext uri="{BB962C8B-B14F-4D97-AF65-F5344CB8AC3E}">
        <p14:creationId xmlns:p14="http://schemas.microsoft.com/office/powerpoint/2010/main" val="591329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6C34-0DE9-D356-9CAC-1C83C93F0F01}"/>
              </a:ext>
            </a:extLst>
          </p:cNvPr>
          <p:cNvSpPr>
            <a:spLocks noGrp="1"/>
          </p:cNvSpPr>
          <p:nvPr>
            <p:ph type="title"/>
          </p:nvPr>
        </p:nvSpPr>
        <p:spPr/>
        <p:txBody>
          <a:bodyPr/>
          <a:lstStyle/>
          <a:p>
            <a:r>
              <a:rPr lang="en-US" dirty="0" err="1"/>
              <a:t>Zusammenspiel</a:t>
            </a:r>
            <a:r>
              <a:rPr lang="en-US" dirty="0"/>
              <a:t> von </a:t>
            </a:r>
            <a:r>
              <a:rPr lang="en-US" dirty="0" err="1"/>
              <a:t>Ökologie</a:t>
            </a:r>
            <a:r>
              <a:rPr lang="en-US" dirty="0"/>
              <a:t> und </a:t>
            </a:r>
            <a:r>
              <a:rPr lang="en-US" dirty="0" err="1"/>
              <a:t>Ökonomie</a:t>
            </a:r>
            <a:r>
              <a:rPr lang="en-US" dirty="0"/>
              <a:t> in Schweizer </a:t>
            </a:r>
            <a:r>
              <a:rPr lang="en-US" dirty="0" err="1"/>
              <a:t>Landwirtschaftsbetrieben</a:t>
            </a:r>
            <a:endParaRPr lang="de-CH" dirty="0"/>
          </a:p>
        </p:txBody>
      </p:sp>
      <p:sp>
        <p:nvSpPr>
          <p:cNvPr id="3" name="Text Placeholder 2">
            <a:extLst>
              <a:ext uri="{FF2B5EF4-FFF2-40B4-BE49-F238E27FC236}">
                <a16:creationId xmlns:a16="http://schemas.microsoft.com/office/drawing/2014/main" id="{F52DE692-E9ED-8E13-4726-3A3AE42A46A8}"/>
              </a:ext>
            </a:extLst>
          </p:cNvPr>
          <p:cNvSpPr>
            <a:spLocks noGrp="1"/>
          </p:cNvSpPr>
          <p:nvPr>
            <p:ph type="body" sz="quarter" idx="13"/>
          </p:nvPr>
        </p:nvSpPr>
        <p:spPr>
          <a:xfrm>
            <a:off x="479425" y="1808163"/>
            <a:ext cx="5160930" cy="4213225"/>
          </a:xfrm>
        </p:spPr>
        <p:txBody>
          <a:bodyPr/>
          <a:lstStyle/>
          <a:p>
            <a:pPr marL="0" indent="0">
              <a:buNone/>
            </a:pPr>
            <a:r>
              <a:rPr lang="de-CH" dirty="0"/>
              <a:t>«In der Schweizer Landwirtschaft ist es möglich, umweltverträglich und gleichzeitig wirtschaftlich zu produzieren. Das sehr breite Spektrum an Ergebnissen dieser Studie weist jedoch auf ein erhebliches Verbesserungspotenzial in beiden Dimensionen hin. Nahrungsmittel zu produzieren, Einkommen zu erwirtschaften und die Umwelt zu schonen, schliessen sich gegenseitig nicht aus.»</a:t>
            </a:r>
          </a:p>
          <a:p>
            <a:pPr algn="r"/>
            <a:r>
              <a:rPr lang="de-CH" dirty="0"/>
              <a:t>Dr. Thomas Nemecek, Projektleitung, Zusammenspiel von Ökonomie und Ökologie in Schweizer Landwirtschaftsbetrieben</a:t>
            </a:r>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CE101034-FB39-0F73-0544-8AC02F4DC3AA}"/>
              </a:ext>
            </a:extLst>
          </p:cNvPr>
          <p:cNvSpPr>
            <a:spLocks noGrp="1"/>
          </p:cNvSpPr>
          <p:nvPr>
            <p:ph type="sldNum" sz="quarter" idx="14"/>
          </p:nvPr>
        </p:nvSpPr>
        <p:spPr/>
        <p:txBody>
          <a:bodyPr/>
          <a:lstStyle/>
          <a:p>
            <a:fld id="{476BE59D-4918-439E-9CBF-5840B2847889}" type="slidenum">
              <a:rPr lang="de-CH" smtClean="0"/>
              <a:pPr/>
              <a:t>18</a:t>
            </a:fld>
            <a:endParaRPr lang="de-CH" dirty="0"/>
          </a:p>
        </p:txBody>
      </p:sp>
      <p:sp>
        <p:nvSpPr>
          <p:cNvPr id="5" name="Footer Placeholder 4">
            <a:extLst>
              <a:ext uri="{FF2B5EF4-FFF2-40B4-BE49-F238E27FC236}">
                <a16:creationId xmlns:a16="http://schemas.microsoft.com/office/drawing/2014/main" id="{51DD1927-D809-E49D-9F20-B6984EB8D28A}"/>
              </a:ext>
            </a:extLst>
          </p:cNvPr>
          <p:cNvSpPr>
            <a:spLocks noGrp="1"/>
          </p:cNvSpPr>
          <p:nvPr>
            <p:ph type="ftr" sz="quarter" idx="15"/>
          </p:nvPr>
        </p:nvSpPr>
        <p:spPr/>
        <p:txBody>
          <a:bodyPr/>
          <a:lstStyle/>
          <a:p>
            <a:r>
              <a:rPr lang="de-CH"/>
              <a:t>NFP 73 – Nachhaltige Wirtschaft</a:t>
            </a:r>
            <a:endParaRPr lang="de-CH" dirty="0"/>
          </a:p>
        </p:txBody>
      </p:sp>
      <p:pic>
        <p:nvPicPr>
          <p:cNvPr id="7" name="Picture 6" descr="A field of flowers and trees&#10;&#10;AI-generated content may be incorrect.">
            <a:extLst>
              <a:ext uri="{FF2B5EF4-FFF2-40B4-BE49-F238E27FC236}">
                <a16:creationId xmlns:a16="http://schemas.microsoft.com/office/drawing/2014/main" id="{A28AF664-BC4C-E7B6-9562-900B140B2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957" y="1804633"/>
            <a:ext cx="6342042" cy="4225859"/>
          </a:xfrm>
          <a:prstGeom prst="rect">
            <a:avLst/>
          </a:prstGeom>
        </p:spPr>
      </p:pic>
    </p:spTree>
    <p:extLst>
      <p:ext uri="{BB962C8B-B14F-4D97-AF65-F5344CB8AC3E}">
        <p14:creationId xmlns:p14="http://schemas.microsoft.com/office/powerpoint/2010/main" val="169780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EC74B-04C2-B603-0B78-6B6E85F8FB06}"/>
              </a:ext>
            </a:extLst>
          </p:cNvPr>
          <p:cNvSpPr>
            <a:spLocks noGrp="1"/>
          </p:cNvSpPr>
          <p:nvPr>
            <p:ph type="title"/>
          </p:nvPr>
        </p:nvSpPr>
        <p:spPr/>
        <p:txBody>
          <a:bodyPr/>
          <a:lstStyle/>
          <a:p>
            <a:r>
              <a:rPr lang="en-US" dirty="0" err="1"/>
              <a:t>Zusammenspiel</a:t>
            </a:r>
            <a:r>
              <a:rPr lang="en-US" dirty="0"/>
              <a:t> von </a:t>
            </a:r>
            <a:r>
              <a:rPr lang="en-US" dirty="0" err="1"/>
              <a:t>Ökologie</a:t>
            </a:r>
            <a:r>
              <a:rPr lang="en-US" dirty="0"/>
              <a:t> und </a:t>
            </a:r>
            <a:r>
              <a:rPr lang="en-US" dirty="0" err="1"/>
              <a:t>Ökonomie</a:t>
            </a:r>
            <a:r>
              <a:rPr lang="en-US" dirty="0"/>
              <a:t> in Schweizer </a:t>
            </a:r>
            <a:r>
              <a:rPr lang="en-US" dirty="0" err="1"/>
              <a:t>Landwirtschaftsbetrieben</a:t>
            </a:r>
            <a:r>
              <a:rPr lang="en-US" dirty="0"/>
              <a:t> </a:t>
            </a:r>
            <a:r>
              <a:rPr lang="de-CH" dirty="0"/>
              <a:t>- Aufgaben</a:t>
            </a:r>
          </a:p>
        </p:txBody>
      </p:sp>
      <p:sp>
        <p:nvSpPr>
          <p:cNvPr id="3" name="Text Placeholder 2">
            <a:extLst>
              <a:ext uri="{FF2B5EF4-FFF2-40B4-BE49-F238E27FC236}">
                <a16:creationId xmlns:a16="http://schemas.microsoft.com/office/drawing/2014/main" id="{7F8DED11-14E7-1B38-E38B-A193A588131D}"/>
              </a:ext>
            </a:extLst>
          </p:cNvPr>
          <p:cNvSpPr>
            <a:spLocks noGrp="1"/>
          </p:cNvSpPr>
          <p:nvPr>
            <p:ph type="body" sz="quarter" idx="13"/>
          </p:nvPr>
        </p:nvSpPr>
        <p:spPr/>
        <p:txBody>
          <a:bodyPr/>
          <a:lstStyle/>
          <a:p>
            <a:pPr marL="457200" indent="-457200">
              <a:lnSpc>
                <a:spcPct val="107000"/>
              </a:lnSpc>
              <a:spcAft>
                <a:spcPts val="400"/>
              </a:spcAft>
              <a:buFont typeface="+mj-lt"/>
              <a:buAutoNum type="arabicPeriod"/>
            </a:pPr>
            <a:endParaRPr lang="de-CH" sz="1800" dirty="0"/>
          </a:p>
          <a:p>
            <a:pPr marL="457200" indent="-457200">
              <a:lnSpc>
                <a:spcPct val="107000"/>
              </a:lnSpc>
              <a:spcAft>
                <a:spcPts val="400"/>
              </a:spcAft>
              <a:buFont typeface="+mj-lt"/>
              <a:buAutoNum type="arabicPeriod"/>
            </a:pPr>
            <a:r>
              <a:rPr lang="de-CH" sz="1800" dirty="0"/>
              <a:t>Wirtschaftlichkeit und Umwelteffizienz: Welche Faktoren haben den </a:t>
            </a:r>
            <a:r>
              <a:rPr lang="de-CH" sz="1800" b="1" dirty="0"/>
              <a:t>grössten Einfluss</a:t>
            </a:r>
            <a:r>
              <a:rPr lang="de-CH" sz="1800" dirty="0"/>
              <a:t>?</a:t>
            </a:r>
          </a:p>
          <a:p>
            <a:pPr marL="457200" indent="-457200">
              <a:lnSpc>
                <a:spcPct val="107000"/>
              </a:lnSpc>
              <a:spcAft>
                <a:spcPts val="400"/>
              </a:spcAft>
              <a:buFont typeface="+mj-lt"/>
              <a:buAutoNum type="arabicPeriod"/>
            </a:pPr>
            <a:r>
              <a:rPr lang="de-CH" sz="1800" dirty="0"/>
              <a:t>Was ist ein </a:t>
            </a:r>
            <a:r>
              <a:rPr lang="de-CH" dirty="0"/>
              <a:t>«</a:t>
            </a:r>
            <a:r>
              <a:rPr lang="de-CH" sz="1800" b="1" dirty="0"/>
              <a:t>Ökologischer Leistungsnachweis</a:t>
            </a:r>
            <a:r>
              <a:rPr lang="de-CH" dirty="0"/>
              <a:t>»</a:t>
            </a:r>
            <a:r>
              <a:rPr lang="de-CH" sz="1800" dirty="0"/>
              <a:t>(ÖLN)?</a:t>
            </a:r>
          </a:p>
          <a:p>
            <a:pPr marL="457200" indent="-457200">
              <a:lnSpc>
                <a:spcPct val="107000"/>
              </a:lnSpc>
              <a:spcAft>
                <a:spcPts val="400"/>
              </a:spcAft>
              <a:buFont typeface="+mj-lt"/>
              <a:buAutoNum type="arabicPeriod"/>
            </a:pPr>
            <a:r>
              <a:rPr lang="de-CH" sz="1800" dirty="0"/>
              <a:t>Gibt es einen Zielkonflikt zwischen </a:t>
            </a:r>
            <a:r>
              <a:rPr lang="de-CH" sz="1800" b="1" dirty="0"/>
              <a:t>Umwelteffizienz</a:t>
            </a:r>
            <a:r>
              <a:rPr lang="de-CH" sz="1800" dirty="0"/>
              <a:t> und </a:t>
            </a:r>
            <a:r>
              <a:rPr lang="de-CH" sz="1800" b="1" dirty="0"/>
              <a:t>Wirtschaftlichkeit</a:t>
            </a:r>
            <a:r>
              <a:rPr lang="de-CH" sz="1800" dirty="0"/>
              <a:t>?</a:t>
            </a:r>
          </a:p>
          <a:p>
            <a:pPr marL="0" indent="0">
              <a:lnSpc>
                <a:spcPct val="107000"/>
              </a:lnSpc>
              <a:spcAft>
                <a:spcPts val="400"/>
              </a:spcAft>
              <a:buNone/>
            </a:pPr>
            <a:endParaRPr lang="de-CH" sz="1800" b="1" dirty="0"/>
          </a:p>
          <a:p>
            <a:pPr marL="0" indent="0">
              <a:lnSpc>
                <a:spcPct val="107000"/>
              </a:lnSpc>
              <a:spcAft>
                <a:spcPts val="400"/>
              </a:spcAft>
              <a:buNone/>
            </a:pPr>
            <a:endParaRPr lang="de-CH" b="1" dirty="0"/>
          </a:p>
          <a:p>
            <a:pPr marL="0" indent="0">
              <a:lnSpc>
                <a:spcPct val="107000"/>
              </a:lnSpc>
              <a:spcAft>
                <a:spcPts val="400"/>
              </a:spcAft>
              <a:buNone/>
            </a:pPr>
            <a:endParaRPr lang="de-CH" sz="1800" b="1" dirty="0"/>
          </a:p>
          <a:p>
            <a:pPr marL="0" indent="0">
              <a:lnSpc>
                <a:spcPct val="107000"/>
              </a:lnSpc>
              <a:spcAft>
                <a:spcPts val="400"/>
              </a:spcAft>
              <a:buNone/>
            </a:pPr>
            <a:endParaRPr lang="de-CH" b="1" dirty="0"/>
          </a:p>
          <a:p>
            <a:pPr marL="0" indent="0">
              <a:lnSpc>
                <a:spcPct val="107000"/>
              </a:lnSpc>
              <a:spcAft>
                <a:spcPts val="400"/>
              </a:spcAft>
              <a:buNone/>
            </a:pPr>
            <a:endParaRPr lang="de-CH" b="1" dirty="0"/>
          </a:p>
          <a:p>
            <a:pPr marL="0" indent="0">
              <a:lnSpc>
                <a:spcPct val="107000"/>
              </a:lnSpc>
              <a:spcAft>
                <a:spcPts val="400"/>
              </a:spcAft>
              <a:buNone/>
            </a:pPr>
            <a:r>
              <a:rPr lang="de-CH" sz="1600" b="1" dirty="0"/>
              <a:t>Wissensquellen</a:t>
            </a:r>
          </a:p>
          <a:p>
            <a:pPr marL="0" indent="0">
              <a:lnSpc>
                <a:spcPct val="107000"/>
              </a:lnSpc>
              <a:spcAft>
                <a:spcPts val="400"/>
              </a:spcAft>
              <a:buNone/>
            </a:pPr>
            <a:r>
              <a:rPr lang="de-CH" sz="1600" dirty="0">
                <a:hlinkClick r:id="rId2"/>
              </a:rPr>
              <a:t>Zusammenspiel von Ökonomie und Ökologie in Schweizer Landwirtschaftsbetrieben </a:t>
            </a:r>
            <a:r>
              <a:rPr lang="de-CH" sz="1600" dirty="0"/>
              <a:t>(Website NFP 73)</a:t>
            </a:r>
          </a:p>
          <a:p>
            <a:pPr marL="0" indent="0">
              <a:lnSpc>
                <a:spcPct val="107000"/>
              </a:lnSpc>
              <a:spcAft>
                <a:spcPts val="400"/>
              </a:spcAft>
              <a:buNone/>
            </a:pPr>
            <a:r>
              <a:rPr lang="de-CH" sz="1600" dirty="0">
                <a:hlinkClick r:id="rId3"/>
              </a:rPr>
              <a:t>Ökologischer Leistungsnachweis</a:t>
            </a:r>
            <a:r>
              <a:rPr lang="de-CH" sz="1600" dirty="0"/>
              <a:t> (Wikipedia)</a:t>
            </a:r>
          </a:p>
          <a:p>
            <a:endParaRPr lang="de-CH" dirty="0"/>
          </a:p>
        </p:txBody>
      </p:sp>
      <p:sp>
        <p:nvSpPr>
          <p:cNvPr id="4" name="Slide Number Placeholder 3">
            <a:extLst>
              <a:ext uri="{FF2B5EF4-FFF2-40B4-BE49-F238E27FC236}">
                <a16:creationId xmlns:a16="http://schemas.microsoft.com/office/drawing/2014/main" id="{51A4BCA1-8B87-98AE-B980-E21DAF7F137F}"/>
              </a:ext>
            </a:extLst>
          </p:cNvPr>
          <p:cNvSpPr>
            <a:spLocks noGrp="1"/>
          </p:cNvSpPr>
          <p:nvPr>
            <p:ph type="sldNum" sz="quarter" idx="14"/>
          </p:nvPr>
        </p:nvSpPr>
        <p:spPr/>
        <p:txBody>
          <a:bodyPr/>
          <a:lstStyle/>
          <a:p>
            <a:fld id="{476BE59D-4918-439E-9CBF-5840B2847889}" type="slidenum">
              <a:rPr lang="de-CH" smtClean="0"/>
              <a:pPr/>
              <a:t>19</a:t>
            </a:fld>
            <a:endParaRPr lang="de-CH" dirty="0"/>
          </a:p>
        </p:txBody>
      </p:sp>
      <p:sp>
        <p:nvSpPr>
          <p:cNvPr id="5" name="Footer Placeholder 4">
            <a:extLst>
              <a:ext uri="{FF2B5EF4-FFF2-40B4-BE49-F238E27FC236}">
                <a16:creationId xmlns:a16="http://schemas.microsoft.com/office/drawing/2014/main" id="{AE57AA9A-49EB-E4FA-CEDE-BADE729AD9ED}"/>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8454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a:lstStyle/>
          <a:p>
            <a:r>
              <a:rPr lang="de-CH" dirty="0"/>
              <a:t>Schwerpunkt Landwirtschaft und Ernährung </a:t>
            </a:r>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4378960" y="1808163"/>
            <a:ext cx="7333615" cy="4213225"/>
          </a:xfrm>
        </p:spPr>
        <p:txBody>
          <a:bodyPr/>
          <a:lstStyle/>
          <a:p>
            <a:pPr marL="0" indent="0">
              <a:buNone/>
            </a:pPr>
            <a:r>
              <a:rPr lang="de-CH" dirty="0"/>
              <a:t>«Konzepte wie «</a:t>
            </a:r>
            <a:r>
              <a:rPr lang="de-CH" b="1" dirty="0"/>
              <a:t>Ökosystemdienstleistungen</a:t>
            </a:r>
            <a:r>
              <a:rPr lang="de-CH" dirty="0"/>
              <a:t>» zeigten, dass durch den Agrarsektor auch ausserhalb des Marktes wichtige Funktionen erfüllt werden. Das Nationale Forschungsprogramm 73 verdeutlicht nun, dass tiefgreifenden Probleme nur durch einen </a:t>
            </a:r>
            <a:r>
              <a:rPr lang="de-CH" b="1" dirty="0"/>
              <a:t>systemischen</a:t>
            </a:r>
            <a:r>
              <a:rPr lang="de-CH" dirty="0"/>
              <a:t> «</a:t>
            </a:r>
            <a:r>
              <a:rPr lang="de-CH" b="1" dirty="0"/>
              <a:t>gerechten</a:t>
            </a:r>
            <a:r>
              <a:rPr lang="de-CH" dirty="0"/>
              <a:t> </a:t>
            </a:r>
            <a:r>
              <a:rPr lang="de-CH" b="1" dirty="0"/>
              <a:t>Übergang</a:t>
            </a:r>
            <a:r>
              <a:rPr lang="de-CH" dirty="0"/>
              <a:t>» lösen lassen.»</a:t>
            </a:r>
          </a:p>
          <a:p>
            <a:pPr marL="0" indent="0" algn="r">
              <a:buNone/>
            </a:pPr>
            <a:r>
              <a:rPr lang="de-DE" dirty="0"/>
              <a:t>NFP73, Landwirtschaft und Ernährung</a:t>
            </a:r>
          </a:p>
          <a:p>
            <a:pPr marL="0" indent="0" algn="r">
              <a:buNone/>
            </a:pPr>
            <a:br>
              <a:rPr lang="de-DE" dirty="0"/>
            </a:br>
            <a:endParaRPr lang="de-DE" dirty="0"/>
          </a:p>
          <a:p>
            <a:pPr marL="0" indent="0" algn="r">
              <a:buNone/>
            </a:pPr>
            <a:endParaRPr lang="de-DE" dirty="0"/>
          </a:p>
          <a:p>
            <a:pPr marL="0" indent="0">
              <a:buNone/>
            </a:pPr>
            <a:endParaRPr lang="de-CH" dirty="0"/>
          </a:p>
          <a:p>
            <a:pPr marL="0" indent="0">
              <a:buNone/>
            </a:pPr>
            <a:endParaRPr lang="de-CH" dirty="0"/>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CH" smtClean="0"/>
              <a:pPr/>
              <a:t>2</a:t>
            </a:fld>
            <a:endParaRPr lang="de-CH"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CH"/>
              <a:t>NFP 73 – Nachhaltige Wirtschaft</a:t>
            </a:r>
            <a:endParaRPr lang="de-CH" dirty="0"/>
          </a:p>
        </p:txBody>
      </p:sp>
      <p:pic>
        <p:nvPicPr>
          <p:cNvPr id="6" name="object 4">
            <a:extLst>
              <a:ext uri="{FF2B5EF4-FFF2-40B4-BE49-F238E27FC236}">
                <a16:creationId xmlns:a16="http://schemas.microsoft.com/office/drawing/2014/main" id="{C42F8177-90B6-5BE2-7279-30412F5EBDEA}"/>
              </a:ext>
            </a:extLst>
          </p:cNvPr>
          <p:cNvPicPr/>
          <p:nvPr/>
        </p:nvPicPr>
        <p:blipFill>
          <a:blip r:embed="rId2" cstate="print"/>
          <a:stretch>
            <a:fillRect/>
          </a:stretch>
        </p:blipFill>
        <p:spPr>
          <a:xfrm>
            <a:off x="606374" y="1885218"/>
            <a:ext cx="2594026" cy="3886810"/>
          </a:xfrm>
          <a:prstGeom prst="rect">
            <a:avLst/>
          </a:prstGeom>
        </p:spPr>
      </p:pic>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2E083B8-FA8D-130C-D478-154E7C7B8207}"/>
              </a:ext>
            </a:extLst>
          </p:cNvPr>
          <p:cNvGraphicFramePr>
            <a:graphicFrameLocks noChangeAspect="1"/>
          </p:cNvGraphicFramePr>
          <p:nvPr>
            <p:custDataLst>
              <p:tags r:id="rId1"/>
            </p:custDataLst>
            <p:extLst>
              <p:ext uri="{D42A27DB-BD31-4B8C-83A1-F6EECF244321}">
                <p14:modId xmlns:p14="http://schemas.microsoft.com/office/powerpoint/2010/main" val="33976358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1E3E6E0-3E5D-2C57-33BD-439013C2ACCF}"/>
              </a:ext>
            </a:extLst>
          </p:cNvPr>
          <p:cNvSpPr>
            <a:spLocks noGrp="1"/>
          </p:cNvSpPr>
          <p:nvPr>
            <p:ph type="title"/>
          </p:nvPr>
        </p:nvSpPr>
        <p:spPr/>
        <p:txBody>
          <a:bodyPr vert="horz"/>
          <a:lstStyle/>
          <a:p>
            <a:r>
              <a:rPr lang="en-US" dirty="0" err="1"/>
              <a:t>Zusammenspiel</a:t>
            </a:r>
            <a:r>
              <a:rPr lang="en-US" dirty="0"/>
              <a:t> von </a:t>
            </a:r>
            <a:r>
              <a:rPr lang="en-US" dirty="0" err="1"/>
              <a:t>Ökologie</a:t>
            </a:r>
            <a:r>
              <a:rPr lang="en-US" dirty="0"/>
              <a:t> und </a:t>
            </a:r>
            <a:r>
              <a:rPr lang="en-US" dirty="0" err="1"/>
              <a:t>Ökonomie</a:t>
            </a:r>
            <a:r>
              <a:rPr lang="en-US" dirty="0"/>
              <a:t> in Schweizer </a:t>
            </a:r>
            <a:r>
              <a:rPr lang="en-US" dirty="0" err="1"/>
              <a:t>Landwirtschaftsbetrieben</a:t>
            </a:r>
            <a:endParaRPr lang="de-CH" dirty="0"/>
          </a:p>
        </p:txBody>
      </p:sp>
      <p:sp>
        <p:nvSpPr>
          <p:cNvPr id="3" name="Slide Number Placeholder 2">
            <a:extLst>
              <a:ext uri="{FF2B5EF4-FFF2-40B4-BE49-F238E27FC236}">
                <a16:creationId xmlns:a16="http://schemas.microsoft.com/office/drawing/2014/main" id="{359BFE41-78F6-9AB7-D783-C28B88529B1D}"/>
              </a:ext>
            </a:extLst>
          </p:cNvPr>
          <p:cNvSpPr>
            <a:spLocks noGrp="1"/>
          </p:cNvSpPr>
          <p:nvPr>
            <p:ph type="sldNum" sz="quarter" idx="14"/>
          </p:nvPr>
        </p:nvSpPr>
        <p:spPr/>
        <p:txBody>
          <a:bodyPr/>
          <a:lstStyle/>
          <a:p>
            <a:fld id="{476BE59D-4918-439E-9CBF-5840B2847889}" type="slidenum">
              <a:rPr lang="de-CH" smtClean="0"/>
              <a:pPr/>
              <a:t>20</a:t>
            </a:fld>
            <a:endParaRPr lang="de-CH" dirty="0"/>
          </a:p>
        </p:txBody>
      </p:sp>
      <p:sp>
        <p:nvSpPr>
          <p:cNvPr id="4" name="Text Placeholder 3">
            <a:extLst>
              <a:ext uri="{FF2B5EF4-FFF2-40B4-BE49-F238E27FC236}">
                <a16:creationId xmlns:a16="http://schemas.microsoft.com/office/drawing/2014/main" id="{A5C0D977-60D2-86E5-9094-25A1EFAF7E3C}"/>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A917D8D2-426C-BADF-D20E-8EC44887EDD2}"/>
              </a:ext>
            </a:extLst>
          </p:cNvPr>
          <p:cNvSpPr>
            <a:spLocks noGrp="1"/>
          </p:cNvSpPr>
          <p:nvPr>
            <p:ph type="body" sz="quarter" idx="13"/>
          </p:nvPr>
        </p:nvSpPr>
        <p:spPr>
          <a:xfrm>
            <a:off x="479425" y="2565400"/>
            <a:ext cx="5710360" cy="3455988"/>
          </a:xfrm>
        </p:spPr>
        <p:txBody>
          <a:bodyPr/>
          <a:lstStyle/>
          <a:p>
            <a:r>
              <a:rPr lang="de-CH" dirty="0"/>
              <a:t>Die meisten </a:t>
            </a:r>
            <a:r>
              <a:rPr lang="de-CH" b="1" dirty="0"/>
              <a:t>Landwirtschaftsbetriebe</a:t>
            </a:r>
            <a:r>
              <a:rPr lang="de-CH" dirty="0"/>
              <a:t> </a:t>
            </a:r>
            <a:r>
              <a:rPr lang="de-CH" b="1" dirty="0"/>
              <a:t>fokussieren</a:t>
            </a:r>
            <a:r>
              <a:rPr lang="de-CH" dirty="0"/>
              <a:t> sich nicht auf ein einziges Produkt, sondern haben </a:t>
            </a:r>
            <a:r>
              <a:rPr lang="de-CH" b="1" dirty="0"/>
              <a:t>mehrere Betriebszweige</a:t>
            </a:r>
            <a:r>
              <a:rPr lang="de-CH" dirty="0"/>
              <a:t>. Beispielsweise halten sie Milchkühe und bauen auf ihren Feldern Weizen und Kartoffeln an. Viele Entscheidungen werden auf Stufe Betriebszweig gefällt, wie etwa die Düngungsintensität im Ackerbau oder die angestrebte Milchleistung. Aus </a:t>
            </a:r>
            <a:r>
              <a:rPr lang="de-CH" b="1" dirty="0"/>
              <a:t>ökologischer</a:t>
            </a:r>
            <a:r>
              <a:rPr lang="de-CH" dirty="0"/>
              <a:t> und </a:t>
            </a:r>
            <a:r>
              <a:rPr lang="de-CH" b="1" dirty="0"/>
              <a:t>ökonomischer</a:t>
            </a:r>
            <a:r>
              <a:rPr lang="de-CH" dirty="0"/>
              <a:t> Sicht ist es wichtig, besser zu verstehen, was auf Ebene der </a:t>
            </a:r>
            <a:r>
              <a:rPr lang="de-CH" b="1" dirty="0"/>
              <a:t>Betriebszweige</a:t>
            </a:r>
            <a:r>
              <a:rPr lang="de-CH" dirty="0"/>
              <a:t> genau vor sich geht.</a:t>
            </a:r>
          </a:p>
          <a:p>
            <a:endParaRPr lang="de-CH" dirty="0"/>
          </a:p>
        </p:txBody>
      </p:sp>
      <p:sp>
        <p:nvSpPr>
          <p:cNvPr id="6" name="Text Placeholder 5">
            <a:extLst>
              <a:ext uri="{FF2B5EF4-FFF2-40B4-BE49-F238E27FC236}">
                <a16:creationId xmlns:a16="http://schemas.microsoft.com/office/drawing/2014/main" id="{201AB212-6CA7-2CE2-C049-D103A88DAEF2}"/>
              </a:ext>
            </a:extLst>
          </p:cNvPr>
          <p:cNvSpPr>
            <a:spLocks noGrp="1"/>
          </p:cNvSpPr>
          <p:nvPr>
            <p:ph type="body" sz="quarter" idx="12"/>
          </p:nvPr>
        </p:nvSpPr>
        <p:spPr>
          <a:xfrm>
            <a:off x="479425" y="1808163"/>
            <a:ext cx="5710364" cy="587375"/>
          </a:xfrm>
        </p:spPr>
        <p:txBody>
          <a:bodyPr/>
          <a:lstStyle/>
          <a:p>
            <a:r>
              <a:rPr lang="de-CH" dirty="0"/>
              <a:t>Hintergrund</a:t>
            </a:r>
          </a:p>
        </p:txBody>
      </p:sp>
      <p:sp>
        <p:nvSpPr>
          <p:cNvPr id="8" name="Footer Placeholder 7">
            <a:extLst>
              <a:ext uri="{FF2B5EF4-FFF2-40B4-BE49-F238E27FC236}">
                <a16:creationId xmlns:a16="http://schemas.microsoft.com/office/drawing/2014/main" id="{3DA7137E-F1F8-2C16-1846-73E993992E03}"/>
              </a:ext>
            </a:extLst>
          </p:cNvPr>
          <p:cNvSpPr>
            <a:spLocks noGrp="1"/>
          </p:cNvSpPr>
          <p:nvPr>
            <p:ph type="ftr" sz="quarter" idx="17"/>
          </p:nvPr>
        </p:nvSpPr>
        <p:spPr/>
        <p:txBody>
          <a:bodyPr/>
          <a:lstStyle/>
          <a:p>
            <a:r>
              <a:rPr lang="de-CH"/>
              <a:t>NFP 73 – Nachhaltige Wirtschaft</a:t>
            </a:r>
            <a:endParaRPr lang="de-CH" dirty="0"/>
          </a:p>
        </p:txBody>
      </p:sp>
      <p:sp>
        <p:nvSpPr>
          <p:cNvPr id="9" name="Text Placeholder 8">
            <a:extLst>
              <a:ext uri="{FF2B5EF4-FFF2-40B4-BE49-F238E27FC236}">
                <a16:creationId xmlns:a16="http://schemas.microsoft.com/office/drawing/2014/main" id="{9F46E6CF-5885-9310-3FAF-2D236A5B1628}"/>
              </a:ext>
            </a:extLst>
          </p:cNvPr>
          <p:cNvSpPr>
            <a:spLocks noGrp="1"/>
          </p:cNvSpPr>
          <p:nvPr>
            <p:ph type="body" sz="quarter" idx="18"/>
          </p:nvPr>
        </p:nvSpPr>
        <p:spPr>
          <a:xfrm>
            <a:off x="6374423" y="2565400"/>
            <a:ext cx="5338150" cy="3455988"/>
          </a:xfrm>
        </p:spPr>
        <p:txBody>
          <a:bodyPr/>
          <a:lstStyle/>
          <a:p>
            <a:r>
              <a:rPr lang="de-CH" dirty="0"/>
              <a:t>Wir untersuchen im Projekt, ob es auf Stufe der Betriebszweige einen positiven, negativen oder gar keinen Zusammenhang zwischen der </a:t>
            </a:r>
            <a:r>
              <a:rPr lang="de-CH" b="1" dirty="0"/>
              <a:t>Rentabilität</a:t>
            </a:r>
            <a:r>
              <a:rPr lang="de-CH" dirty="0"/>
              <a:t> und den </a:t>
            </a:r>
            <a:r>
              <a:rPr lang="de-CH" b="1" dirty="0"/>
              <a:t>Umweltwirkungen</a:t>
            </a:r>
            <a:r>
              <a:rPr lang="de-CH" dirty="0"/>
              <a:t> gibt. Weiter analysieren wir, welche Eigenschaften eines Betriebs die ökonomische und ökologische Performance beeinflussen. Schliesslich ermitteln wir das </a:t>
            </a:r>
            <a:r>
              <a:rPr lang="de-CH" b="1" dirty="0"/>
              <a:t>Einsparungspotenzial</a:t>
            </a:r>
            <a:r>
              <a:rPr lang="de-CH" dirty="0"/>
              <a:t> an </a:t>
            </a:r>
            <a:r>
              <a:rPr lang="de-CH" b="1" dirty="0"/>
              <a:t>natürlichen</a:t>
            </a:r>
            <a:r>
              <a:rPr lang="de-CH" dirty="0"/>
              <a:t> </a:t>
            </a:r>
            <a:r>
              <a:rPr lang="de-CH" b="1" dirty="0"/>
              <a:t>Ressourcen</a:t>
            </a:r>
            <a:r>
              <a:rPr lang="de-CH" dirty="0"/>
              <a:t> bei </a:t>
            </a:r>
            <a:r>
              <a:rPr lang="de-CH" b="1" dirty="0"/>
              <a:t>gleichzeitiger</a:t>
            </a:r>
            <a:r>
              <a:rPr lang="de-CH" dirty="0"/>
              <a:t> </a:t>
            </a:r>
            <a:r>
              <a:rPr lang="de-CH" b="1" dirty="0"/>
              <a:t>Effizienzsteigerung</a:t>
            </a:r>
            <a:r>
              <a:rPr lang="de-CH" dirty="0"/>
              <a:t> der </a:t>
            </a:r>
            <a:r>
              <a:rPr lang="de-CH" b="1" dirty="0"/>
              <a:t>Betriebe</a:t>
            </a:r>
            <a:r>
              <a:rPr lang="de-CH" dirty="0"/>
              <a:t>.</a:t>
            </a:r>
          </a:p>
          <a:p>
            <a:endParaRPr lang="de-CH" dirty="0"/>
          </a:p>
        </p:txBody>
      </p:sp>
      <p:sp>
        <p:nvSpPr>
          <p:cNvPr id="10" name="Text Placeholder 9">
            <a:extLst>
              <a:ext uri="{FF2B5EF4-FFF2-40B4-BE49-F238E27FC236}">
                <a16:creationId xmlns:a16="http://schemas.microsoft.com/office/drawing/2014/main" id="{79504E93-3859-78F0-4A53-F4EEC128C4EC}"/>
              </a:ext>
            </a:extLst>
          </p:cNvPr>
          <p:cNvSpPr>
            <a:spLocks noGrp="1"/>
          </p:cNvSpPr>
          <p:nvPr>
            <p:ph type="body" sz="quarter" idx="19"/>
          </p:nvPr>
        </p:nvSpPr>
        <p:spPr>
          <a:xfrm>
            <a:off x="6374423" y="1808163"/>
            <a:ext cx="5338153" cy="587375"/>
          </a:xfrm>
        </p:spPr>
        <p:txBody>
          <a:bodyPr/>
          <a:lstStyle/>
          <a:p>
            <a:r>
              <a:rPr lang="de-CH" dirty="0"/>
              <a:t>Ziel</a:t>
            </a:r>
          </a:p>
        </p:txBody>
      </p:sp>
    </p:spTree>
    <p:extLst>
      <p:ext uri="{BB962C8B-B14F-4D97-AF65-F5344CB8AC3E}">
        <p14:creationId xmlns:p14="http://schemas.microsoft.com/office/powerpoint/2010/main" val="714092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633DA88-65F9-8121-08ED-F063DA616C03}"/>
              </a:ext>
            </a:extLst>
          </p:cNvPr>
          <p:cNvGraphicFramePr>
            <a:graphicFrameLocks noChangeAspect="1"/>
          </p:cNvGraphicFramePr>
          <p:nvPr>
            <p:custDataLst>
              <p:tags r:id="rId1"/>
            </p:custDataLst>
            <p:extLst>
              <p:ext uri="{D42A27DB-BD31-4B8C-83A1-F6EECF244321}">
                <p14:modId xmlns:p14="http://schemas.microsoft.com/office/powerpoint/2010/main" val="25180104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AEDDFE1-568A-487C-AC94-89C86085CDA8}"/>
              </a:ext>
            </a:extLst>
          </p:cNvPr>
          <p:cNvSpPr>
            <a:spLocks noGrp="1"/>
          </p:cNvSpPr>
          <p:nvPr>
            <p:ph type="title"/>
          </p:nvPr>
        </p:nvSpPr>
        <p:spPr/>
        <p:txBody>
          <a:bodyPr vert="horz"/>
          <a:lstStyle/>
          <a:p>
            <a:r>
              <a:rPr lang="en-US" dirty="0" err="1"/>
              <a:t>Zusammenspiel</a:t>
            </a:r>
            <a:r>
              <a:rPr lang="en-US" dirty="0"/>
              <a:t> von </a:t>
            </a:r>
            <a:r>
              <a:rPr lang="en-US" dirty="0" err="1"/>
              <a:t>Ökologie</a:t>
            </a:r>
            <a:r>
              <a:rPr lang="en-US" dirty="0"/>
              <a:t> und </a:t>
            </a:r>
            <a:r>
              <a:rPr lang="en-US" dirty="0" err="1"/>
              <a:t>Ökonomie</a:t>
            </a:r>
            <a:r>
              <a:rPr lang="en-US" dirty="0"/>
              <a:t> in Schweizer </a:t>
            </a:r>
            <a:r>
              <a:rPr lang="en-US" dirty="0" err="1"/>
              <a:t>Landwirtschaftsbetrieben</a:t>
            </a:r>
            <a:r>
              <a:rPr lang="en-US" dirty="0"/>
              <a:t> – </a:t>
            </a:r>
            <a:r>
              <a:rPr lang="de-CH" dirty="0"/>
              <a:t>Resultate I</a:t>
            </a:r>
          </a:p>
        </p:txBody>
      </p:sp>
      <p:sp>
        <p:nvSpPr>
          <p:cNvPr id="3" name="Text Placeholder 2">
            <a:extLst>
              <a:ext uri="{FF2B5EF4-FFF2-40B4-BE49-F238E27FC236}">
                <a16:creationId xmlns:a16="http://schemas.microsoft.com/office/drawing/2014/main" id="{7105423F-1CB0-AF7C-0E32-B2903BDB4CF0}"/>
              </a:ext>
            </a:extLst>
          </p:cNvPr>
          <p:cNvSpPr>
            <a:spLocks noGrp="1"/>
          </p:cNvSpPr>
          <p:nvPr>
            <p:ph type="body" sz="quarter" idx="13"/>
          </p:nvPr>
        </p:nvSpPr>
        <p:spPr/>
        <p:txBody>
          <a:bodyPr/>
          <a:lstStyle/>
          <a:p>
            <a:pPr marL="0" indent="0">
              <a:buNone/>
            </a:pPr>
            <a:r>
              <a:rPr lang="de-CH" b="1" dirty="0"/>
              <a:t>Unterschiede in Umwelteffizienz und Wirtschaftlichkeit nach Produktgruppen- und </a:t>
            </a:r>
            <a:r>
              <a:rPr lang="de-CH" b="1" dirty="0" err="1"/>
              <a:t>regionen</a:t>
            </a:r>
            <a:endParaRPr lang="de-CH" dirty="0"/>
          </a:p>
          <a:p>
            <a:r>
              <a:rPr lang="de-CH" dirty="0"/>
              <a:t>Aus der Analyse resultierten </a:t>
            </a:r>
            <a:r>
              <a:rPr lang="de-CH" dirty="0">
                <a:solidFill>
                  <a:schemeClr val="bg1"/>
                </a:solidFill>
              </a:rPr>
              <a:t>sehr</a:t>
            </a:r>
            <a:r>
              <a:rPr lang="de-CH" dirty="0"/>
              <a:t> unterschiedliche Ergebnisse, sowohl für die Wirtschaftlichkeit als auch für die Umwelteffizienz und sowohl zwischen als auch innerhalb der untersuchten Produktgruppen (Milch, Rindfleisch, Getreide, Rüben und Kartoffeln). Die Unterschiede innerhalb der einzelnen Produktgruppen sind vor allem auf die Produktionsregion (Tal-, Hügel- oder </a:t>
            </a:r>
            <a:r>
              <a:rPr lang="de-CH" dirty="0" err="1"/>
              <a:t>Bergzone</a:t>
            </a:r>
            <a:r>
              <a:rPr lang="de-CH" dirty="0"/>
              <a:t>) und die Produktionsmethode (biologische Landwirtschaft oder ökologischer Leistungsnachweis) zurückzuführen. Den grössten Einfluss hatte dabei die Produktionsregion. Die höchste Umwelteffizienz wies die Produktion in der </a:t>
            </a:r>
            <a:r>
              <a:rPr lang="de-CH" dirty="0" err="1"/>
              <a:t>Talzone</a:t>
            </a:r>
            <a:r>
              <a:rPr lang="de-CH" dirty="0"/>
              <a:t> auf, wo in der Schweiz die günstigsten Bedingungen für die Landwirtschaft herrschen, gefolgt von der Hügel- und der </a:t>
            </a:r>
            <a:r>
              <a:rPr lang="de-CH" dirty="0" err="1"/>
              <a:t>Bergzone</a:t>
            </a:r>
            <a:r>
              <a:rPr lang="de-CH" dirty="0"/>
              <a:t>.</a:t>
            </a:r>
          </a:p>
          <a:p>
            <a:endParaRPr lang="de-CH" dirty="0"/>
          </a:p>
        </p:txBody>
      </p:sp>
      <p:sp>
        <p:nvSpPr>
          <p:cNvPr id="4" name="Slide Number Placeholder 3">
            <a:extLst>
              <a:ext uri="{FF2B5EF4-FFF2-40B4-BE49-F238E27FC236}">
                <a16:creationId xmlns:a16="http://schemas.microsoft.com/office/drawing/2014/main" id="{0EF45941-AAB1-B821-EF05-C02895F12847}"/>
              </a:ext>
            </a:extLst>
          </p:cNvPr>
          <p:cNvSpPr>
            <a:spLocks noGrp="1"/>
          </p:cNvSpPr>
          <p:nvPr>
            <p:ph type="sldNum" sz="quarter" idx="14"/>
          </p:nvPr>
        </p:nvSpPr>
        <p:spPr/>
        <p:txBody>
          <a:bodyPr/>
          <a:lstStyle/>
          <a:p>
            <a:fld id="{476BE59D-4918-439E-9CBF-5840B2847889}" type="slidenum">
              <a:rPr lang="de-CH" smtClean="0"/>
              <a:pPr/>
              <a:t>21</a:t>
            </a:fld>
            <a:endParaRPr lang="de-CH" dirty="0"/>
          </a:p>
        </p:txBody>
      </p:sp>
      <p:sp>
        <p:nvSpPr>
          <p:cNvPr id="5" name="Footer Placeholder 4">
            <a:extLst>
              <a:ext uri="{FF2B5EF4-FFF2-40B4-BE49-F238E27FC236}">
                <a16:creationId xmlns:a16="http://schemas.microsoft.com/office/drawing/2014/main" id="{0449A5E4-3791-6D0F-72E1-6B918DEACAE0}"/>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401855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59B4E-1F14-7F44-635C-D37A9A1DFF1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396D070-3482-2245-96BC-15F81320D7A7}"/>
              </a:ext>
            </a:extLst>
          </p:cNvPr>
          <p:cNvGraphicFramePr>
            <a:graphicFrameLocks noChangeAspect="1"/>
          </p:cNvGraphicFramePr>
          <p:nvPr>
            <p:custDataLst>
              <p:tags r:id="rId1"/>
            </p:custDataLst>
            <p:extLst>
              <p:ext uri="{D42A27DB-BD31-4B8C-83A1-F6EECF244321}">
                <p14:modId xmlns:p14="http://schemas.microsoft.com/office/powerpoint/2010/main" val="7296657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69B644F-F878-4E4A-C5A8-8F671492B027}"/>
              </a:ext>
            </a:extLst>
          </p:cNvPr>
          <p:cNvSpPr>
            <a:spLocks noGrp="1"/>
          </p:cNvSpPr>
          <p:nvPr>
            <p:ph type="title"/>
          </p:nvPr>
        </p:nvSpPr>
        <p:spPr/>
        <p:txBody>
          <a:bodyPr vert="horz"/>
          <a:lstStyle/>
          <a:p>
            <a:r>
              <a:rPr lang="en-US" dirty="0" err="1"/>
              <a:t>Zusammenspiel</a:t>
            </a:r>
            <a:r>
              <a:rPr lang="en-US" dirty="0"/>
              <a:t> von </a:t>
            </a:r>
            <a:r>
              <a:rPr lang="en-US" dirty="0" err="1"/>
              <a:t>Ökologie</a:t>
            </a:r>
            <a:r>
              <a:rPr lang="en-US" dirty="0"/>
              <a:t> und </a:t>
            </a:r>
            <a:r>
              <a:rPr lang="en-US" dirty="0" err="1"/>
              <a:t>Ökonomie</a:t>
            </a:r>
            <a:r>
              <a:rPr lang="en-US" dirty="0"/>
              <a:t> in Schweizer </a:t>
            </a:r>
            <a:r>
              <a:rPr lang="en-US" dirty="0" err="1"/>
              <a:t>Landwirtschaftsbetrieben</a:t>
            </a:r>
            <a:r>
              <a:rPr lang="en-US" dirty="0"/>
              <a:t> – </a:t>
            </a:r>
            <a:r>
              <a:rPr lang="de-CH" dirty="0"/>
              <a:t>Resultate II</a:t>
            </a:r>
          </a:p>
        </p:txBody>
      </p:sp>
      <p:sp>
        <p:nvSpPr>
          <p:cNvPr id="3" name="Text Placeholder 2">
            <a:extLst>
              <a:ext uri="{FF2B5EF4-FFF2-40B4-BE49-F238E27FC236}">
                <a16:creationId xmlns:a16="http://schemas.microsoft.com/office/drawing/2014/main" id="{066E3C68-9F97-B666-6AC4-F5802010002C}"/>
              </a:ext>
            </a:extLst>
          </p:cNvPr>
          <p:cNvSpPr>
            <a:spLocks noGrp="1"/>
          </p:cNvSpPr>
          <p:nvPr>
            <p:ph type="body" sz="quarter" idx="13"/>
          </p:nvPr>
        </p:nvSpPr>
        <p:spPr/>
        <p:txBody>
          <a:bodyPr/>
          <a:lstStyle/>
          <a:p>
            <a:pPr marL="0" indent="0">
              <a:buNone/>
            </a:pPr>
            <a:r>
              <a:rPr lang="de-CH" b="1" dirty="0"/>
              <a:t>Unterschiede nach Produktionssystemen </a:t>
            </a:r>
          </a:p>
          <a:p>
            <a:r>
              <a:rPr lang="de-CH" dirty="0"/>
              <a:t>Die Unterschiede zwischen den beiden Produktionssystemen Biologische Landwirtschaft und Ökologischer Leistungsnachweis (ÖLN) zeigten sich als weniger ausgeprägt, wobei die biologische Bewirtschaftung eine etwas höhere Umwelteffizienz aufwies als die ÖLN-Bewirtschaftung. Beim Getreide war die Umwelteffizienz beim ÖLN jedoch höher als bei der biologischen Produktion. Dies lässt sich teilweise durch den relativ hohen Anteil an Extenso-Betrieben erklären, die keine Pestizide, Insektizide und Fungizide einsetzen. Insgesamt waren nur geringe Unterschiede zwischen den Produktionssystemen festzustellen. </a:t>
            </a:r>
          </a:p>
          <a:p>
            <a:endParaRPr lang="de-CH" dirty="0"/>
          </a:p>
        </p:txBody>
      </p:sp>
      <p:sp>
        <p:nvSpPr>
          <p:cNvPr id="4" name="Slide Number Placeholder 3">
            <a:extLst>
              <a:ext uri="{FF2B5EF4-FFF2-40B4-BE49-F238E27FC236}">
                <a16:creationId xmlns:a16="http://schemas.microsoft.com/office/drawing/2014/main" id="{C2F749BE-72DF-8173-FBCB-EE83149C80FB}"/>
              </a:ext>
            </a:extLst>
          </p:cNvPr>
          <p:cNvSpPr>
            <a:spLocks noGrp="1"/>
          </p:cNvSpPr>
          <p:nvPr>
            <p:ph type="sldNum" sz="quarter" idx="14"/>
          </p:nvPr>
        </p:nvSpPr>
        <p:spPr/>
        <p:txBody>
          <a:bodyPr/>
          <a:lstStyle/>
          <a:p>
            <a:fld id="{476BE59D-4918-439E-9CBF-5840B2847889}" type="slidenum">
              <a:rPr lang="de-CH" smtClean="0"/>
              <a:pPr/>
              <a:t>22</a:t>
            </a:fld>
            <a:endParaRPr lang="de-CH" dirty="0"/>
          </a:p>
        </p:txBody>
      </p:sp>
      <p:sp>
        <p:nvSpPr>
          <p:cNvPr id="5" name="Footer Placeholder 4">
            <a:extLst>
              <a:ext uri="{FF2B5EF4-FFF2-40B4-BE49-F238E27FC236}">
                <a16:creationId xmlns:a16="http://schemas.microsoft.com/office/drawing/2014/main" id="{5502FA93-9D78-B69C-2EC2-991A1C68249E}"/>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164999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8D331-B6C3-1B07-A115-FA4E08062F1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908A6B5-5E78-0841-7D01-65990546E20B}"/>
              </a:ext>
            </a:extLst>
          </p:cNvPr>
          <p:cNvGraphicFramePr>
            <a:graphicFrameLocks noChangeAspect="1"/>
          </p:cNvGraphicFramePr>
          <p:nvPr>
            <p:custDataLst>
              <p:tags r:id="rId1"/>
            </p:custDataLst>
            <p:extLst>
              <p:ext uri="{D42A27DB-BD31-4B8C-83A1-F6EECF244321}">
                <p14:modId xmlns:p14="http://schemas.microsoft.com/office/powerpoint/2010/main" val="395330477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7396D070-3482-2245-96BC-15F81320D7A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DD71BFE-071B-04BF-E88D-8D2512E5C71A}"/>
              </a:ext>
            </a:extLst>
          </p:cNvPr>
          <p:cNvSpPr>
            <a:spLocks noGrp="1"/>
          </p:cNvSpPr>
          <p:nvPr>
            <p:ph type="title"/>
          </p:nvPr>
        </p:nvSpPr>
        <p:spPr/>
        <p:txBody>
          <a:bodyPr vert="horz"/>
          <a:lstStyle/>
          <a:p>
            <a:r>
              <a:rPr lang="en-US" dirty="0" err="1"/>
              <a:t>Zusammenspiel</a:t>
            </a:r>
            <a:r>
              <a:rPr lang="en-US" dirty="0"/>
              <a:t> von </a:t>
            </a:r>
            <a:r>
              <a:rPr lang="en-US" dirty="0" err="1"/>
              <a:t>Ökologie</a:t>
            </a:r>
            <a:r>
              <a:rPr lang="en-US" dirty="0"/>
              <a:t> und </a:t>
            </a:r>
            <a:r>
              <a:rPr lang="en-US" dirty="0" err="1"/>
              <a:t>Ökonomie</a:t>
            </a:r>
            <a:r>
              <a:rPr lang="en-US" dirty="0"/>
              <a:t> in Schweizer </a:t>
            </a:r>
            <a:r>
              <a:rPr lang="en-US" dirty="0" err="1"/>
              <a:t>Landwirtschaftsbetrieben</a:t>
            </a:r>
            <a:r>
              <a:rPr lang="en-US" dirty="0"/>
              <a:t> – </a:t>
            </a:r>
            <a:r>
              <a:rPr lang="de-CH" dirty="0"/>
              <a:t>Resultate III</a:t>
            </a:r>
          </a:p>
        </p:txBody>
      </p:sp>
      <p:sp>
        <p:nvSpPr>
          <p:cNvPr id="3" name="Text Placeholder 2">
            <a:extLst>
              <a:ext uri="{FF2B5EF4-FFF2-40B4-BE49-F238E27FC236}">
                <a16:creationId xmlns:a16="http://schemas.microsoft.com/office/drawing/2014/main" id="{D99EE32F-79DB-82F0-33C8-02BD14BFD04B}"/>
              </a:ext>
            </a:extLst>
          </p:cNvPr>
          <p:cNvSpPr>
            <a:spLocks noGrp="1"/>
          </p:cNvSpPr>
          <p:nvPr>
            <p:ph type="body" sz="quarter" idx="13"/>
          </p:nvPr>
        </p:nvSpPr>
        <p:spPr/>
        <p:txBody>
          <a:bodyPr/>
          <a:lstStyle/>
          <a:p>
            <a:pPr marL="0" indent="0">
              <a:buNone/>
            </a:pPr>
            <a:r>
              <a:rPr lang="de-CH" b="1" dirty="0"/>
              <a:t>Keine Zielkonflikte zwischen Umwelteffizienz und Wirtschaftlichkeit</a:t>
            </a:r>
          </a:p>
          <a:p>
            <a:r>
              <a:rPr lang="de-CH" dirty="0"/>
              <a:t>Die Einkommensanalyse für die im Betrieb arbeitenden Familienmitglieder ergab sehr unterschiedliche Ergebnisse, sowohl zwischen als auch innerhalb der Produktgruppen. Insbesondere bei den tierischen Produktgruppen Milch und Rindfleisch gab es Fälle von negativem Einkommen pro produzierte Einheit. Bei einer Umstellung auf Ackerbau wäre eine Verbesserung der Umwelteffizienz zu erwarten. </a:t>
            </a:r>
          </a:p>
          <a:p>
            <a:r>
              <a:rPr lang="de-CH" dirty="0"/>
              <a:t>Die Analyse der Korrelation zwischen Umwelteffizienz und Wirtschaftlichkeit innerhalb der einzelnen Produktgruppen ergab keine Hinweise auf Zielkonflikte. Vielmehr bestehen signifikante Hinweise darauf, dass für die Produktgruppen Milch und Rindfleisch bei Betrieben mit einer über dem Median liegenden Umwelteffizienz auch die Wirtschaftlichkeit mit grösserer Wahrscheinlichkeit über dem Median liegt.  </a:t>
            </a:r>
          </a:p>
          <a:p>
            <a:endParaRPr lang="de-CH" dirty="0"/>
          </a:p>
        </p:txBody>
      </p:sp>
      <p:sp>
        <p:nvSpPr>
          <p:cNvPr id="4" name="Slide Number Placeholder 3">
            <a:extLst>
              <a:ext uri="{FF2B5EF4-FFF2-40B4-BE49-F238E27FC236}">
                <a16:creationId xmlns:a16="http://schemas.microsoft.com/office/drawing/2014/main" id="{32A4B4EF-54F9-5728-7227-E9E270CD3D54}"/>
              </a:ext>
            </a:extLst>
          </p:cNvPr>
          <p:cNvSpPr>
            <a:spLocks noGrp="1"/>
          </p:cNvSpPr>
          <p:nvPr>
            <p:ph type="sldNum" sz="quarter" idx="14"/>
          </p:nvPr>
        </p:nvSpPr>
        <p:spPr/>
        <p:txBody>
          <a:bodyPr/>
          <a:lstStyle/>
          <a:p>
            <a:fld id="{476BE59D-4918-439E-9CBF-5840B2847889}" type="slidenum">
              <a:rPr lang="de-CH" smtClean="0"/>
              <a:pPr/>
              <a:t>23</a:t>
            </a:fld>
            <a:endParaRPr lang="de-CH" dirty="0"/>
          </a:p>
        </p:txBody>
      </p:sp>
      <p:sp>
        <p:nvSpPr>
          <p:cNvPr id="5" name="Footer Placeholder 4">
            <a:extLst>
              <a:ext uri="{FF2B5EF4-FFF2-40B4-BE49-F238E27FC236}">
                <a16:creationId xmlns:a16="http://schemas.microsoft.com/office/drawing/2014/main" id="{05829DF1-2340-F834-A5ED-59D781BECB8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859408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98203-344C-0809-EC9E-A5037D92BC11}"/>
              </a:ext>
            </a:extLst>
          </p:cNvPr>
          <p:cNvSpPr>
            <a:spLocks noGrp="1"/>
          </p:cNvSpPr>
          <p:nvPr>
            <p:ph type="title"/>
          </p:nvPr>
        </p:nvSpPr>
        <p:spPr/>
        <p:txBody>
          <a:bodyPr/>
          <a:lstStyle/>
          <a:p>
            <a:r>
              <a:rPr lang="de-CH" dirty="0"/>
              <a:t>Digitale Innovationen für eine nachhaltige Landwirtschaft</a:t>
            </a:r>
          </a:p>
        </p:txBody>
      </p:sp>
      <p:sp>
        <p:nvSpPr>
          <p:cNvPr id="3" name="Text Placeholder 2">
            <a:extLst>
              <a:ext uri="{FF2B5EF4-FFF2-40B4-BE49-F238E27FC236}">
                <a16:creationId xmlns:a16="http://schemas.microsoft.com/office/drawing/2014/main" id="{85167E08-5CF8-E24A-92D6-6CE7AA4A474F}"/>
              </a:ext>
            </a:extLst>
          </p:cNvPr>
          <p:cNvSpPr>
            <a:spLocks noGrp="1"/>
          </p:cNvSpPr>
          <p:nvPr>
            <p:ph type="body" sz="quarter" idx="13"/>
          </p:nvPr>
        </p:nvSpPr>
        <p:spPr>
          <a:xfrm>
            <a:off x="479424" y="1808163"/>
            <a:ext cx="4676469" cy="4213225"/>
          </a:xfrm>
        </p:spPr>
        <p:txBody>
          <a:bodyPr/>
          <a:lstStyle/>
          <a:p>
            <a:pPr marL="0" indent="0">
              <a:buNone/>
            </a:pPr>
            <a:r>
              <a:rPr lang="de-CH" dirty="0"/>
              <a:t>«Neue Informations- und Kommunikations-technologien haben das Potenzial, den ökologischen Fussabdruck der Schweizer Landwirtschaft zu reduzieren, ohne die Produktion von Nahrungsmitteln einzuschränken. Um die Potenziale einer Präzisionslandwirtschaft zu verwirklichen, braucht es unter anderem politische Unterstützung.»</a:t>
            </a:r>
          </a:p>
          <a:p>
            <a:pPr algn="r"/>
            <a:r>
              <a:rPr lang="de-CH" dirty="0"/>
              <a:t>Prof. Dr. Robert Finger, Projektleitung, Digitale Innovationen für eine nachhaltige Landwirtschaft</a:t>
            </a:r>
            <a:br>
              <a:rPr lang="de-CH" dirty="0"/>
            </a:br>
            <a:endParaRPr lang="de-CH" dirty="0"/>
          </a:p>
          <a:p>
            <a:endParaRPr lang="de-CH" dirty="0"/>
          </a:p>
        </p:txBody>
      </p:sp>
      <p:sp>
        <p:nvSpPr>
          <p:cNvPr id="4" name="Slide Number Placeholder 3">
            <a:extLst>
              <a:ext uri="{FF2B5EF4-FFF2-40B4-BE49-F238E27FC236}">
                <a16:creationId xmlns:a16="http://schemas.microsoft.com/office/drawing/2014/main" id="{E44C9F6F-350F-235D-6F70-4FC8A1137361}"/>
              </a:ext>
            </a:extLst>
          </p:cNvPr>
          <p:cNvSpPr>
            <a:spLocks noGrp="1"/>
          </p:cNvSpPr>
          <p:nvPr>
            <p:ph type="sldNum" sz="quarter" idx="14"/>
          </p:nvPr>
        </p:nvSpPr>
        <p:spPr/>
        <p:txBody>
          <a:bodyPr/>
          <a:lstStyle/>
          <a:p>
            <a:fld id="{476BE59D-4918-439E-9CBF-5840B2847889}" type="slidenum">
              <a:rPr lang="de-CH" smtClean="0"/>
              <a:pPr/>
              <a:t>24</a:t>
            </a:fld>
            <a:endParaRPr lang="de-CH" dirty="0"/>
          </a:p>
        </p:txBody>
      </p:sp>
      <p:sp>
        <p:nvSpPr>
          <p:cNvPr id="5" name="Footer Placeholder 4">
            <a:extLst>
              <a:ext uri="{FF2B5EF4-FFF2-40B4-BE49-F238E27FC236}">
                <a16:creationId xmlns:a16="http://schemas.microsoft.com/office/drawing/2014/main" id="{04CF1D97-0AFB-22E6-D647-780E16D530CD}"/>
              </a:ext>
            </a:extLst>
          </p:cNvPr>
          <p:cNvSpPr>
            <a:spLocks noGrp="1"/>
          </p:cNvSpPr>
          <p:nvPr>
            <p:ph type="ftr" sz="quarter" idx="15"/>
          </p:nvPr>
        </p:nvSpPr>
        <p:spPr/>
        <p:txBody>
          <a:bodyPr/>
          <a:lstStyle/>
          <a:p>
            <a:r>
              <a:rPr lang="de-CH"/>
              <a:t>NFP 73 – Nachhaltige Wirtschaft</a:t>
            </a:r>
            <a:endParaRPr lang="de-CH" dirty="0"/>
          </a:p>
        </p:txBody>
      </p:sp>
      <p:pic>
        <p:nvPicPr>
          <p:cNvPr id="7" name="Picture 6" descr="An orange airplane in a grassy area&#10;&#10;AI-generated content may be incorrect.">
            <a:extLst>
              <a:ext uri="{FF2B5EF4-FFF2-40B4-BE49-F238E27FC236}">
                <a16:creationId xmlns:a16="http://schemas.microsoft.com/office/drawing/2014/main" id="{CE48C80D-23DF-EC43-9E06-B4EFFE932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164" y="1643258"/>
            <a:ext cx="6859836" cy="4279565"/>
          </a:xfrm>
          <a:prstGeom prst="rect">
            <a:avLst/>
          </a:prstGeom>
        </p:spPr>
      </p:pic>
    </p:spTree>
    <p:extLst>
      <p:ext uri="{BB962C8B-B14F-4D97-AF65-F5344CB8AC3E}">
        <p14:creationId xmlns:p14="http://schemas.microsoft.com/office/powerpoint/2010/main" val="1046751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6DF3F-530F-BA46-60BB-9B7DCE48DD76}"/>
              </a:ext>
            </a:extLst>
          </p:cNvPr>
          <p:cNvSpPr>
            <a:spLocks noGrp="1"/>
          </p:cNvSpPr>
          <p:nvPr>
            <p:ph type="title"/>
          </p:nvPr>
        </p:nvSpPr>
        <p:spPr/>
        <p:txBody>
          <a:bodyPr/>
          <a:lstStyle/>
          <a:p>
            <a:r>
              <a:rPr lang="de-CH" dirty="0"/>
              <a:t>Digitale Innovationen für eine nachhaltige Landwirtschaft - Aufgaben</a:t>
            </a:r>
          </a:p>
        </p:txBody>
      </p:sp>
      <p:sp>
        <p:nvSpPr>
          <p:cNvPr id="3" name="Text Placeholder 2">
            <a:extLst>
              <a:ext uri="{FF2B5EF4-FFF2-40B4-BE49-F238E27FC236}">
                <a16:creationId xmlns:a16="http://schemas.microsoft.com/office/drawing/2014/main" id="{5DA69535-512D-261C-A323-8A0262DC8AF8}"/>
              </a:ext>
            </a:extLst>
          </p:cNvPr>
          <p:cNvSpPr>
            <a:spLocks noGrp="1"/>
          </p:cNvSpPr>
          <p:nvPr>
            <p:ph type="body" sz="quarter" idx="13"/>
          </p:nvPr>
        </p:nvSpPr>
        <p:spPr/>
        <p:txBody>
          <a:bodyPr/>
          <a:lstStyle/>
          <a:p>
            <a:pPr marL="457200" indent="-457200">
              <a:lnSpc>
                <a:spcPct val="107000"/>
              </a:lnSpc>
              <a:spcAft>
                <a:spcPts val="400"/>
              </a:spcAft>
              <a:buFont typeface="+mj-lt"/>
              <a:buAutoNum type="arabicPeriod"/>
            </a:pPr>
            <a:r>
              <a:rPr lang="de-CH" sz="1800" dirty="0"/>
              <a:t>Welche Hauptprobleme verursacht die Schweizer Landwirtschaft?</a:t>
            </a:r>
          </a:p>
          <a:p>
            <a:pPr marL="457200" indent="-457200">
              <a:lnSpc>
                <a:spcPct val="107000"/>
              </a:lnSpc>
              <a:spcAft>
                <a:spcPts val="400"/>
              </a:spcAft>
              <a:buFont typeface="+mj-lt"/>
              <a:buAutoNum type="arabicPeriod"/>
            </a:pPr>
            <a:r>
              <a:rPr lang="de-CH" sz="1800" dirty="0"/>
              <a:t>Mit welchen technischen Mitteln kann der Stickstoffeintrag in der Landwirtschaft reduziert werden?</a:t>
            </a:r>
          </a:p>
          <a:p>
            <a:pPr marL="457200" indent="-457200">
              <a:lnSpc>
                <a:spcPct val="107000"/>
              </a:lnSpc>
              <a:spcAft>
                <a:spcPts val="400"/>
              </a:spcAft>
              <a:buFont typeface="+mj-lt"/>
              <a:buAutoNum type="arabicPeriod"/>
            </a:pPr>
            <a:r>
              <a:rPr lang="de-CH" sz="1800" dirty="0"/>
              <a:t>Was bedeutet «Präzisionslandwirtschaft» und was «Smart Farming»?</a:t>
            </a:r>
          </a:p>
          <a:p>
            <a:pPr marL="457200" indent="-457200">
              <a:lnSpc>
                <a:spcPct val="107000"/>
              </a:lnSpc>
              <a:spcAft>
                <a:spcPts val="400"/>
              </a:spcAft>
              <a:buFont typeface="+mj-lt"/>
              <a:buAutoNum type="arabicPeriod"/>
            </a:pPr>
            <a:r>
              <a:rPr lang="de-CH" sz="1800" dirty="0"/>
              <a:t>Was beeinflusst die Nachfrage nach landwirtschaftlicher Präzisionstechnologie?</a:t>
            </a:r>
          </a:p>
          <a:p>
            <a:pPr marL="457200" indent="-457200">
              <a:lnSpc>
                <a:spcPct val="107000"/>
              </a:lnSpc>
              <a:spcAft>
                <a:spcPts val="400"/>
              </a:spcAft>
              <a:buFont typeface="+mj-lt"/>
              <a:buAutoNum type="arabicPeriod"/>
            </a:pPr>
            <a:r>
              <a:rPr lang="de-CH" sz="1800" dirty="0"/>
              <a:t>Mit welchen Ansätzen können digitale Innovationen in der Landwirtschaft gefördert werden?</a:t>
            </a:r>
          </a:p>
          <a:p>
            <a:endParaRPr lang="de-CH" dirty="0"/>
          </a:p>
          <a:p>
            <a:pPr marL="0" indent="0">
              <a:lnSpc>
                <a:spcPct val="107000"/>
              </a:lnSpc>
              <a:spcAft>
                <a:spcPts val="400"/>
              </a:spcAft>
              <a:buNone/>
            </a:pPr>
            <a:r>
              <a:rPr lang="de-CH" sz="1800" b="1" dirty="0"/>
              <a:t>Wissensquellen</a:t>
            </a:r>
          </a:p>
          <a:p>
            <a:pPr marL="0" indent="0">
              <a:lnSpc>
                <a:spcPct val="107000"/>
              </a:lnSpc>
              <a:spcAft>
                <a:spcPts val="400"/>
              </a:spcAft>
              <a:buNone/>
            </a:pPr>
            <a:r>
              <a:rPr lang="de-CH" sz="1800" dirty="0">
                <a:hlinkClick r:id="rId2"/>
              </a:rPr>
              <a:t>Digitale Innovationen für eine nachhaltige Landwirtschaft </a:t>
            </a:r>
            <a:r>
              <a:rPr lang="de-CH" sz="1800" dirty="0"/>
              <a:t>(Website NFP 73)</a:t>
            </a:r>
          </a:p>
          <a:p>
            <a:pPr marL="0" indent="0">
              <a:lnSpc>
                <a:spcPct val="107000"/>
              </a:lnSpc>
              <a:spcAft>
                <a:spcPts val="400"/>
              </a:spcAft>
              <a:buNone/>
            </a:pPr>
            <a:r>
              <a:rPr lang="de-CH" sz="1800" dirty="0">
                <a:hlinkClick r:id="rId3"/>
              </a:rPr>
              <a:t>Digitale Innovationen für eine nachhaltige Landwirtschaft</a:t>
            </a:r>
            <a:r>
              <a:rPr lang="de-CH" sz="1800" dirty="0"/>
              <a:t> (Policy Brief)</a:t>
            </a:r>
          </a:p>
          <a:p>
            <a:pPr marL="0" indent="0">
              <a:lnSpc>
                <a:spcPct val="107000"/>
              </a:lnSpc>
              <a:spcAft>
                <a:spcPts val="400"/>
              </a:spcAft>
              <a:buNone/>
            </a:pPr>
            <a:r>
              <a:rPr lang="de-CH" sz="1800" dirty="0">
                <a:hlinkClick r:id="rId4"/>
              </a:rPr>
              <a:t>Digitale Innovationen für eine nachhaltige Landwirtschaft</a:t>
            </a:r>
            <a:r>
              <a:rPr lang="de-CH" sz="1800" dirty="0"/>
              <a:t> (Video)</a:t>
            </a:r>
          </a:p>
          <a:p>
            <a:pPr marL="0" indent="0">
              <a:lnSpc>
                <a:spcPct val="107000"/>
              </a:lnSpc>
              <a:spcAft>
                <a:spcPts val="400"/>
              </a:spcAft>
              <a:buNone/>
            </a:pPr>
            <a:r>
              <a:rPr lang="de-CH" sz="1800" dirty="0">
                <a:hlinkClick r:id="rId5"/>
              </a:rPr>
              <a:t>Mehr Produzieren, aber den Umweltfussabdruck reduzieren</a:t>
            </a:r>
            <a:r>
              <a:rPr lang="de-CH" sz="1800" dirty="0"/>
              <a:t> (Podcast)</a:t>
            </a:r>
          </a:p>
          <a:p>
            <a:pPr marL="0" indent="0">
              <a:lnSpc>
                <a:spcPct val="107000"/>
              </a:lnSpc>
              <a:spcAft>
                <a:spcPts val="400"/>
              </a:spcAft>
              <a:buNone/>
            </a:pPr>
            <a:r>
              <a:rPr lang="de-CH" sz="1800" dirty="0">
                <a:hlinkClick r:id="rId6"/>
              </a:rPr>
              <a:t>Digital </a:t>
            </a:r>
            <a:r>
              <a:rPr lang="de-CH" sz="1800" dirty="0" err="1">
                <a:hlinkClick r:id="rId6"/>
              </a:rPr>
              <a:t>innovations</a:t>
            </a:r>
            <a:r>
              <a:rPr lang="de-CH" sz="1800" dirty="0">
                <a:hlinkClick r:id="rId6"/>
              </a:rPr>
              <a:t> for </a:t>
            </a:r>
            <a:r>
              <a:rPr lang="de-CH" sz="1800" dirty="0" err="1">
                <a:hlinkClick r:id="rId6"/>
              </a:rPr>
              <a:t>sustainable</a:t>
            </a:r>
            <a:r>
              <a:rPr lang="de-CH" sz="1800" dirty="0">
                <a:hlinkClick r:id="rId6"/>
              </a:rPr>
              <a:t> </a:t>
            </a:r>
            <a:r>
              <a:rPr lang="de-CH" sz="1800" dirty="0" err="1">
                <a:hlinkClick r:id="rId6"/>
              </a:rPr>
              <a:t>agriculture</a:t>
            </a:r>
            <a:r>
              <a:rPr lang="de-CH" sz="1800" dirty="0"/>
              <a:t> </a:t>
            </a:r>
            <a:r>
              <a:rPr lang="en-US" sz="1800" dirty="0"/>
              <a:t>(</a:t>
            </a:r>
            <a:r>
              <a:rPr lang="en-US" sz="1800" dirty="0" err="1"/>
              <a:t>Wissenschaftlicher</a:t>
            </a:r>
            <a:r>
              <a:rPr lang="en-US" sz="1800" dirty="0"/>
              <a:t> </a:t>
            </a:r>
            <a:r>
              <a:rPr lang="en-US" sz="1800" dirty="0" err="1"/>
              <a:t>Vortrag</a:t>
            </a:r>
            <a:r>
              <a:rPr lang="en-US" sz="1800" dirty="0"/>
              <a:t>)</a:t>
            </a:r>
            <a:endParaRPr lang="de-CH" sz="1800" dirty="0"/>
          </a:p>
          <a:p>
            <a:endParaRPr lang="de-CH" dirty="0"/>
          </a:p>
        </p:txBody>
      </p:sp>
      <p:sp>
        <p:nvSpPr>
          <p:cNvPr id="4" name="Slide Number Placeholder 3">
            <a:extLst>
              <a:ext uri="{FF2B5EF4-FFF2-40B4-BE49-F238E27FC236}">
                <a16:creationId xmlns:a16="http://schemas.microsoft.com/office/drawing/2014/main" id="{FC961DD5-B878-A533-585B-51C86112E64D}"/>
              </a:ext>
            </a:extLst>
          </p:cNvPr>
          <p:cNvSpPr>
            <a:spLocks noGrp="1"/>
          </p:cNvSpPr>
          <p:nvPr>
            <p:ph type="sldNum" sz="quarter" idx="14"/>
          </p:nvPr>
        </p:nvSpPr>
        <p:spPr/>
        <p:txBody>
          <a:bodyPr/>
          <a:lstStyle/>
          <a:p>
            <a:fld id="{476BE59D-4918-439E-9CBF-5840B2847889}" type="slidenum">
              <a:rPr lang="de-CH" smtClean="0"/>
              <a:pPr/>
              <a:t>25</a:t>
            </a:fld>
            <a:endParaRPr lang="de-CH" dirty="0"/>
          </a:p>
        </p:txBody>
      </p:sp>
      <p:sp>
        <p:nvSpPr>
          <p:cNvPr id="5" name="Footer Placeholder 4">
            <a:extLst>
              <a:ext uri="{FF2B5EF4-FFF2-40B4-BE49-F238E27FC236}">
                <a16:creationId xmlns:a16="http://schemas.microsoft.com/office/drawing/2014/main" id="{CBB0896D-5B22-17C5-38F7-DBA2E613B55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20471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1BB9DCE0-74F1-FA20-8441-7CA6D427C7E1}"/>
              </a:ext>
            </a:extLst>
          </p:cNvPr>
          <p:cNvGraphicFramePr>
            <a:graphicFrameLocks noChangeAspect="1"/>
          </p:cNvGraphicFramePr>
          <p:nvPr>
            <p:custDataLst>
              <p:tags r:id="rId1"/>
            </p:custDataLst>
            <p:extLst>
              <p:ext uri="{D42A27DB-BD31-4B8C-83A1-F6EECF244321}">
                <p14:modId xmlns:p14="http://schemas.microsoft.com/office/powerpoint/2010/main" val="3734126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302541-1BF2-6138-7F45-CEC5F359610D}"/>
              </a:ext>
            </a:extLst>
          </p:cNvPr>
          <p:cNvSpPr>
            <a:spLocks noGrp="1"/>
          </p:cNvSpPr>
          <p:nvPr>
            <p:ph type="title"/>
          </p:nvPr>
        </p:nvSpPr>
        <p:spPr/>
        <p:txBody>
          <a:bodyPr vert="horz"/>
          <a:lstStyle/>
          <a:p>
            <a:r>
              <a:rPr lang="de-CH" dirty="0"/>
              <a:t>Digitale Innovationen für eine nachhaltige Landwirtschaft - Hintergrund</a:t>
            </a:r>
          </a:p>
        </p:txBody>
      </p:sp>
      <p:sp>
        <p:nvSpPr>
          <p:cNvPr id="3" name="Slide Number Placeholder 2">
            <a:extLst>
              <a:ext uri="{FF2B5EF4-FFF2-40B4-BE49-F238E27FC236}">
                <a16:creationId xmlns:a16="http://schemas.microsoft.com/office/drawing/2014/main" id="{4BECEC1B-84F4-1AD7-F1A8-E11869C8B0B9}"/>
              </a:ext>
            </a:extLst>
          </p:cNvPr>
          <p:cNvSpPr>
            <a:spLocks noGrp="1"/>
          </p:cNvSpPr>
          <p:nvPr>
            <p:ph type="sldNum" sz="quarter" idx="14"/>
          </p:nvPr>
        </p:nvSpPr>
        <p:spPr/>
        <p:txBody>
          <a:bodyPr/>
          <a:lstStyle/>
          <a:p>
            <a:fld id="{476BE59D-4918-439E-9CBF-5840B2847889}" type="slidenum">
              <a:rPr lang="de-CH" smtClean="0"/>
              <a:pPr/>
              <a:t>26</a:t>
            </a:fld>
            <a:endParaRPr lang="de-CH" dirty="0"/>
          </a:p>
        </p:txBody>
      </p:sp>
      <p:sp>
        <p:nvSpPr>
          <p:cNvPr id="4" name="Text Placeholder 3">
            <a:extLst>
              <a:ext uri="{FF2B5EF4-FFF2-40B4-BE49-F238E27FC236}">
                <a16:creationId xmlns:a16="http://schemas.microsoft.com/office/drawing/2014/main" id="{53E2A1C8-440B-4062-0BF9-8A664B890ABB}"/>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6F0F2577-45FF-5E32-91D1-F158E6E7A13F}"/>
              </a:ext>
            </a:extLst>
          </p:cNvPr>
          <p:cNvSpPr>
            <a:spLocks noGrp="1"/>
          </p:cNvSpPr>
          <p:nvPr>
            <p:ph type="body" sz="quarter" idx="13"/>
          </p:nvPr>
        </p:nvSpPr>
        <p:spPr>
          <a:xfrm>
            <a:off x="479426" y="2565400"/>
            <a:ext cx="10625576" cy="3455988"/>
          </a:xfrm>
        </p:spPr>
        <p:txBody>
          <a:bodyPr/>
          <a:lstStyle/>
          <a:p>
            <a:r>
              <a:rPr lang="de-CH" dirty="0"/>
              <a:t>Neue digitale Technologien ermöglichen eine präzisere Anwendung von landwirtschaftlichen Produktionsfaktoren wie z. B. Dünge- und Pflanzenschutzmittel. Dadurch kann die Landwirtschaft umweltfreundlicher werden, ohne dass die Produktion von Nahrungsmitteln abnimmt. Eine ganzheitliche Betrachtung von technischen, agronomischen und sozioökonomischen Faktoren kann Mehrwerte für die Schweizer Land- und Ernährungswirtschaft generieren.</a:t>
            </a:r>
          </a:p>
          <a:p>
            <a:endParaRPr lang="de-CH" dirty="0"/>
          </a:p>
        </p:txBody>
      </p:sp>
      <p:sp>
        <p:nvSpPr>
          <p:cNvPr id="6" name="Text Placeholder 5">
            <a:extLst>
              <a:ext uri="{FF2B5EF4-FFF2-40B4-BE49-F238E27FC236}">
                <a16:creationId xmlns:a16="http://schemas.microsoft.com/office/drawing/2014/main" id="{0531ED63-00CB-F5C7-F61B-8A5952750183}"/>
              </a:ext>
            </a:extLst>
          </p:cNvPr>
          <p:cNvSpPr>
            <a:spLocks noGrp="1"/>
          </p:cNvSpPr>
          <p:nvPr>
            <p:ph type="body" sz="quarter" idx="12"/>
          </p:nvPr>
        </p:nvSpPr>
        <p:spPr>
          <a:xfrm>
            <a:off x="479424" y="1808163"/>
            <a:ext cx="11250208" cy="587375"/>
          </a:xfrm>
        </p:spPr>
        <p:txBody>
          <a:bodyPr/>
          <a:lstStyle/>
          <a:p>
            <a:r>
              <a:rPr lang="de-CH" dirty="0"/>
              <a:t>Hintergrund</a:t>
            </a:r>
          </a:p>
        </p:txBody>
      </p:sp>
      <p:sp>
        <p:nvSpPr>
          <p:cNvPr id="8" name="Footer Placeholder 7">
            <a:extLst>
              <a:ext uri="{FF2B5EF4-FFF2-40B4-BE49-F238E27FC236}">
                <a16:creationId xmlns:a16="http://schemas.microsoft.com/office/drawing/2014/main" id="{5D193D0F-0BBC-DDCF-7775-EB4A06C4CBB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799271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691A9-137B-FC03-F569-02B36774CCB4}"/>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B9A48D9-9678-2423-8BD2-81F32B16A0C9}"/>
              </a:ext>
            </a:extLst>
          </p:cNvPr>
          <p:cNvGraphicFramePr>
            <a:graphicFrameLocks noChangeAspect="1"/>
          </p:cNvGraphicFramePr>
          <p:nvPr>
            <p:custDataLst>
              <p:tags r:id="rId1"/>
            </p:custDataLst>
            <p:extLst>
              <p:ext uri="{D42A27DB-BD31-4B8C-83A1-F6EECF244321}">
                <p14:modId xmlns:p14="http://schemas.microsoft.com/office/powerpoint/2010/main" val="15291010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1BB9DCE0-74F1-FA20-8441-7CA6D427C7E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F79260D-34D6-17CF-0E4F-308C166F6B8B}"/>
              </a:ext>
            </a:extLst>
          </p:cNvPr>
          <p:cNvSpPr>
            <a:spLocks noGrp="1"/>
          </p:cNvSpPr>
          <p:nvPr>
            <p:ph type="title"/>
          </p:nvPr>
        </p:nvSpPr>
        <p:spPr/>
        <p:txBody>
          <a:bodyPr vert="horz"/>
          <a:lstStyle/>
          <a:p>
            <a:r>
              <a:rPr lang="de-CH" dirty="0"/>
              <a:t>Digitale Innovationen für eine nachhaltige Landwirtschaft - Ziel</a:t>
            </a:r>
          </a:p>
        </p:txBody>
      </p:sp>
      <p:sp>
        <p:nvSpPr>
          <p:cNvPr id="3" name="Slide Number Placeholder 2">
            <a:extLst>
              <a:ext uri="{FF2B5EF4-FFF2-40B4-BE49-F238E27FC236}">
                <a16:creationId xmlns:a16="http://schemas.microsoft.com/office/drawing/2014/main" id="{39C5632A-3DF9-8B41-070F-F3D300216373}"/>
              </a:ext>
            </a:extLst>
          </p:cNvPr>
          <p:cNvSpPr>
            <a:spLocks noGrp="1"/>
          </p:cNvSpPr>
          <p:nvPr>
            <p:ph type="sldNum" sz="quarter" idx="14"/>
          </p:nvPr>
        </p:nvSpPr>
        <p:spPr/>
        <p:txBody>
          <a:bodyPr/>
          <a:lstStyle/>
          <a:p>
            <a:fld id="{476BE59D-4918-439E-9CBF-5840B2847889}" type="slidenum">
              <a:rPr lang="de-CH" smtClean="0"/>
              <a:pPr/>
              <a:t>27</a:t>
            </a:fld>
            <a:endParaRPr lang="de-CH" dirty="0"/>
          </a:p>
        </p:txBody>
      </p:sp>
      <p:sp>
        <p:nvSpPr>
          <p:cNvPr id="4" name="Text Placeholder 3">
            <a:extLst>
              <a:ext uri="{FF2B5EF4-FFF2-40B4-BE49-F238E27FC236}">
                <a16:creationId xmlns:a16="http://schemas.microsoft.com/office/drawing/2014/main" id="{3FD64383-1C03-5CE7-5884-4B7CBF630DD3}"/>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24D463AC-0399-2B09-F4D8-AE77F370F2D0}"/>
              </a:ext>
            </a:extLst>
          </p:cNvPr>
          <p:cNvSpPr>
            <a:spLocks noGrp="1"/>
          </p:cNvSpPr>
          <p:nvPr>
            <p:ph type="body" sz="quarter" idx="13"/>
          </p:nvPr>
        </p:nvSpPr>
        <p:spPr>
          <a:xfrm>
            <a:off x="479426" y="2565400"/>
            <a:ext cx="10614560" cy="3455988"/>
          </a:xfrm>
        </p:spPr>
        <p:txBody>
          <a:bodyPr/>
          <a:lstStyle/>
          <a:p>
            <a:r>
              <a:rPr lang="de-CH" dirty="0"/>
              <a:t>Das Ziel des Projektes war es, aufzuzeigen, wie neue Informations- und Kommunikations-technologien, wie beispielsweise die Nutzung von Fernerkundung (z. B. mithilfe von Satelliten oder Drohnen), zu einer nachhaltigen Entwicklung der Schweizer Landwirtschaft beitragen können. Wir prüften neue Anwendungen, zum Beispiel für Drohnen im Bereich des Düngereinsatzes und quantifizierten deren Umweltauswirkungen. Darüber hinaus war auch das Ziel, die Kosten und Nutzen digitaler Technologien zu bestimmen und so eine Entscheidungsgrundlage für Management- und Politikmassnahmen zu liefern.</a:t>
            </a:r>
          </a:p>
          <a:p>
            <a:endParaRPr lang="de-CH" dirty="0"/>
          </a:p>
        </p:txBody>
      </p:sp>
      <p:sp>
        <p:nvSpPr>
          <p:cNvPr id="6" name="Text Placeholder 5">
            <a:extLst>
              <a:ext uri="{FF2B5EF4-FFF2-40B4-BE49-F238E27FC236}">
                <a16:creationId xmlns:a16="http://schemas.microsoft.com/office/drawing/2014/main" id="{8E327AED-3F64-8831-CD9E-EE941F2ABC76}"/>
              </a:ext>
            </a:extLst>
          </p:cNvPr>
          <p:cNvSpPr>
            <a:spLocks noGrp="1"/>
          </p:cNvSpPr>
          <p:nvPr>
            <p:ph type="body" sz="quarter" idx="12"/>
          </p:nvPr>
        </p:nvSpPr>
        <p:spPr>
          <a:xfrm>
            <a:off x="479424" y="1808163"/>
            <a:ext cx="11238544" cy="587375"/>
          </a:xfrm>
        </p:spPr>
        <p:txBody>
          <a:bodyPr/>
          <a:lstStyle/>
          <a:p>
            <a:r>
              <a:rPr lang="de-CH" dirty="0"/>
              <a:t>Ziel</a:t>
            </a:r>
          </a:p>
        </p:txBody>
      </p:sp>
      <p:sp>
        <p:nvSpPr>
          <p:cNvPr id="8" name="Footer Placeholder 7">
            <a:extLst>
              <a:ext uri="{FF2B5EF4-FFF2-40B4-BE49-F238E27FC236}">
                <a16:creationId xmlns:a16="http://schemas.microsoft.com/office/drawing/2014/main" id="{2AC7280B-3CEF-DB2F-3D9F-118E088F46C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701027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4431184-3B24-6A50-3AFC-4A7D8DC7F23B}"/>
              </a:ext>
            </a:extLst>
          </p:cNvPr>
          <p:cNvGraphicFramePr>
            <a:graphicFrameLocks noChangeAspect="1"/>
          </p:cNvGraphicFramePr>
          <p:nvPr>
            <p:custDataLst>
              <p:tags r:id="rId1"/>
            </p:custDataLst>
            <p:extLst>
              <p:ext uri="{D42A27DB-BD31-4B8C-83A1-F6EECF244321}">
                <p14:modId xmlns:p14="http://schemas.microsoft.com/office/powerpoint/2010/main" val="37303370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A628AA6-9FDC-D547-326E-91AAC4887950}"/>
              </a:ext>
            </a:extLst>
          </p:cNvPr>
          <p:cNvSpPr>
            <a:spLocks noGrp="1"/>
          </p:cNvSpPr>
          <p:nvPr>
            <p:ph type="title"/>
          </p:nvPr>
        </p:nvSpPr>
        <p:spPr/>
        <p:txBody>
          <a:bodyPr vert="horz"/>
          <a:lstStyle/>
          <a:p>
            <a:r>
              <a:rPr lang="de-CH" dirty="0"/>
              <a:t>Digitale Innovationen für eine nachhaltige Landwirtschaft – Resultate I</a:t>
            </a:r>
          </a:p>
        </p:txBody>
      </p:sp>
      <p:sp>
        <p:nvSpPr>
          <p:cNvPr id="3" name="Text Placeholder 2">
            <a:extLst>
              <a:ext uri="{FF2B5EF4-FFF2-40B4-BE49-F238E27FC236}">
                <a16:creationId xmlns:a16="http://schemas.microsoft.com/office/drawing/2014/main" id="{567D3797-356A-A0DD-3742-EC39015BB74F}"/>
              </a:ext>
            </a:extLst>
          </p:cNvPr>
          <p:cNvSpPr>
            <a:spLocks noGrp="1"/>
          </p:cNvSpPr>
          <p:nvPr>
            <p:ph type="body" sz="quarter" idx="13"/>
          </p:nvPr>
        </p:nvSpPr>
        <p:spPr/>
        <p:txBody>
          <a:bodyPr/>
          <a:lstStyle/>
          <a:p>
            <a:pPr marL="0" indent="0">
              <a:buNone/>
            </a:pPr>
            <a:r>
              <a:rPr lang="de-CH" b="1" dirty="0"/>
              <a:t>Stickstoffeinsatz in der Landwirtschaft kann reduziert werden</a:t>
            </a:r>
          </a:p>
          <a:p>
            <a:pPr marL="0" indent="0">
              <a:buNone/>
            </a:pPr>
            <a:r>
              <a:rPr lang="de-CH" dirty="0"/>
              <a:t>Unsere Ergebnisse aus verschiedenen Feldversuchen zeigen, dass Sensoren die uneinheitliche Verteilung und die Emission von Stickstoffverbindungen auf dem Feld präzise messen können. Informationen von Satelliten oder Drohnen können also dazu beitragen, den Stickstoffeinsatz bei gleichbleibendem Ertrag deutlich zu reduzieren. Die Messungen von Treibhausgasemissionen implizieren ebenfalls, dass optimierte Düngergaben und Fruchtfolgen mit ganzjährig hohem Bedeckungsgrad positive Umweltwirkungen erzielen können.</a:t>
            </a:r>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E86F6254-A50B-990E-364C-A3705F172FC0}"/>
              </a:ext>
            </a:extLst>
          </p:cNvPr>
          <p:cNvSpPr>
            <a:spLocks noGrp="1"/>
          </p:cNvSpPr>
          <p:nvPr>
            <p:ph type="sldNum" sz="quarter" idx="14"/>
          </p:nvPr>
        </p:nvSpPr>
        <p:spPr/>
        <p:txBody>
          <a:bodyPr/>
          <a:lstStyle/>
          <a:p>
            <a:fld id="{476BE59D-4918-439E-9CBF-5840B2847889}" type="slidenum">
              <a:rPr lang="de-CH" smtClean="0"/>
              <a:pPr/>
              <a:t>28</a:t>
            </a:fld>
            <a:endParaRPr lang="de-CH" dirty="0"/>
          </a:p>
        </p:txBody>
      </p:sp>
      <p:sp>
        <p:nvSpPr>
          <p:cNvPr id="5" name="Footer Placeholder 4">
            <a:extLst>
              <a:ext uri="{FF2B5EF4-FFF2-40B4-BE49-F238E27FC236}">
                <a16:creationId xmlns:a16="http://schemas.microsoft.com/office/drawing/2014/main" id="{2F748D88-3FE4-25A7-1F48-3A9BAEF72EB2}"/>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516666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34A7D-1C5C-56FC-C4F5-10ABABE0E53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B9EE3D1-FE81-5AEF-6209-29353AC06999}"/>
              </a:ext>
            </a:extLst>
          </p:cNvPr>
          <p:cNvGraphicFramePr>
            <a:graphicFrameLocks noChangeAspect="1"/>
          </p:cNvGraphicFramePr>
          <p:nvPr>
            <p:custDataLst>
              <p:tags r:id="rId1"/>
            </p:custDataLst>
            <p:extLst>
              <p:ext uri="{D42A27DB-BD31-4B8C-83A1-F6EECF244321}">
                <p14:modId xmlns:p14="http://schemas.microsoft.com/office/powerpoint/2010/main" val="30841344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D4431184-3B24-6A50-3AFC-4A7D8DC7F23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B38AE44-BB5C-8207-00E6-30E1C1E157FF}"/>
              </a:ext>
            </a:extLst>
          </p:cNvPr>
          <p:cNvSpPr>
            <a:spLocks noGrp="1"/>
          </p:cNvSpPr>
          <p:nvPr>
            <p:ph type="title"/>
          </p:nvPr>
        </p:nvSpPr>
        <p:spPr/>
        <p:txBody>
          <a:bodyPr vert="horz"/>
          <a:lstStyle/>
          <a:p>
            <a:r>
              <a:rPr lang="de-CH" dirty="0"/>
              <a:t>Digitale Innovationen für eine nachhaltige Landwirtschaft – Resultate II</a:t>
            </a:r>
          </a:p>
        </p:txBody>
      </p:sp>
      <p:sp>
        <p:nvSpPr>
          <p:cNvPr id="3" name="Text Placeholder 2">
            <a:extLst>
              <a:ext uri="{FF2B5EF4-FFF2-40B4-BE49-F238E27FC236}">
                <a16:creationId xmlns:a16="http://schemas.microsoft.com/office/drawing/2014/main" id="{34D052D2-42F9-F063-CA91-F9280C6D21F7}"/>
              </a:ext>
            </a:extLst>
          </p:cNvPr>
          <p:cNvSpPr>
            <a:spLocks noGrp="1"/>
          </p:cNvSpPr>
          <p:nvPr>
            <p:ph type="body" sz="quarter" idx="13"/>
          </p:nvPr>
        </p:nvSpPr>
        <p:spPr/>
        <p:txBody>
          <a:bodyPr/>
          <a:lstStyle/>
          <a:p>
            <a:pPr marL="0" indent="0">
              <a:buNone/>
            </a:pPr>
            <a:r>
              <a:rPr lang="de-CH" b="1" dirty="0"/>
              <a:t>Nachfrage nach zuverlässigen Präzisionstechnologien steigt</a:t>
            </a:r>
          </a:p>
          <a:p>
            <a:pPr marL="0" indent="0">
              <a:buNone/>
            </a:pPr>
            <a:r>
              <a:rPr lang="de-CH" dirty="0"/>
              <a:t>Die ökonomische Analyse von Verfahren der Präzisionslandwirtschaft zeigt, dass finanzielle Mehrwerte für Landwirte zwar vorhanden, oft aber zu klein sind, um hohe Investitionen in digitale Technologien zu rechtfertigen. Steigende Düngerpreise machen die Technologien jedoch attraktiver. Auch überbetriebliche Zusammenarbeit und staatliche Unterstützung steigern die Nachfrage nach Präzisionslandwirtschaft. Gemäss Umfragen sind Schweizer Bäuerinnen und Bauern für die Präzisionslandwirtschaft offen, wenn die Technologie zuverlässig ist und technische Unterstützung vorhanden ist.</a:t>
            </a:r>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6C3412E7-308F-77DC-C235-7ACD230207B6}"/>
              </a:ext>
            </a:extLst>
          </p:cNvPr>
          <p:cNvSpPr>
            <a:spLocks noGrp="1"/>
          </p:cNvSpPr>
          <p:nvPr>
            <p:ph type="sldNum" sz="quarter" idx="14"/>
          </p:nvPr>
        </p:nvSpPr>
        <p:spPr/>
        <p:txBody>
          <a:bodyPr/>
          <a:lstStyle/>
          <a:p>
            <a:fld id="{476BE59D-4918-439E-9CBF-5840B2847889}" type="slidenum">
              <a:rPr lang="de-CH" smtClean="0"/>
              <a:pPr/>
              <a:t>29</a:t>
            </a:fld>
            <a:endParaRPr lang="de-CH" dirty="0"/>
          </a:p>
        </p:txBody>
      </p:sp>
      <p:sp>
        <p:nvSpPr>
          <p:cNvPr id="5" name="Footer Placeholder 4">
            <a:extLst>
              <a:ext uri="{FF2B5EF4-FFF2-40B4-BE49-F238E27FC236}">
                <a16:creationId xmlns:a16="http://schemas.microsoft.com/office/drawing/2014/main" id="{7D58188E-A2A4-E113-5E6A-C67A6F97B452}"/>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75584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a:lstStyle/>
          <a:p>
            <a:r>
              <a:rPr lang="de-CH" dirty="0"/>
              <a:t>Lernziele</a:t>
            </a:r>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buNone/>
            </a:pPr>
            <a:r>
              <a:rPr lang="de-CH" dirty="0"/>
              <a:t>Der/die Lernende …</a:t>
            </a:r>
          </a:p>
          <a:p>
            <a:r>
              <a:rPr lang="de-CH" sz="1800" dirty="0"/>
              <a:t>versteht die </a:t>
            </a:r>
            <a:r>
              <a:rPr lang="de-CH" sz="1800" b="1" dirty="0"/>
              <a:t>Ernährungs-</a:t>
            </a:r>
            <a:r>
              <a:rPr lang="de-CH" sz="1800" dirty="0"/>
              <a:t> und </a:t>
            </a:r>
            <a:r>
              <a:rPr lang="de-CH" sz="1800" b="1" dirty="0"/>
              <a:t>Umweltauswirkungen</a:t>
            </a:r>
            <a:r>
              <a:rPr lang="de-CH" sz="1800" dirty="0"/>
              <a:t> unseres Lebensmittelverzehrs</a:t>
            </a:r>
          </a:p>
          <a:p>
            <a:r>
              <a:rPr lang="de-CH" sz="1800" dirty="0"/>
              <a:t>kennt die wichtigsten Zusammenhänge einer nachhaltigen </a:t>
            </a:r>
            <a:r>
              <a:rPr lang="de-CH" sz="1800" b="1" dirty="0"/>
              <a:t>Wertschöpfungsketten</a:t>
            </a:r>
            <a:r>
              <a:rPr lang="de-CH" sz="1800" dirty="0"/>
              <a:t> im Bereich Ernährung</a:t>
            </a:r>
          </a:p>
          <a:p>
            <a:r>
              <a:rPr lang="de-CH" sz="1800" dirty="0"/>
              <a:t>versteht die Zusammenhänge von </a:t>
            </a:r>
            <a:r>
              <a:rPr lang="de-CH" sz="1800" b="1" dirty="0"/>
              <a:t>Ökologie</a:t>
            </a:r>
            <a:r>
              <a:rPr lang="de-CH" sz="1800" dirty="0"/>
              <a:t> und </a:t>
            </a:r>
            <a:r>
              <a:rPr lang="de-CH" sz="1800" b="1" dirty="0"/>
              <a:t>Ökonomie</a:t>
            </a:r>
            <a:r>
              <a:rPr lang="de-CH" sz="1800" dirty="0"/>
              <a:t> in Schweizer Landwirtschaftsbetrieben</a:t>
            </a:r>
          </a:p>
          <a:p>
            <a:r>
              <a:rPr lang="de-CH" sz="1800" dirty="0"/>
              <a:t>kennt Innovationsmöglichkeiten für die Landwirtschaft, insbesondere die Ansätze </a:t>
            </a:r>
            <a:r>
              <a:rPr lang="de-CH" sz="1800" b="1" dirty="0"/>
              <a:t>Digitalisierung</a:t>
            </a:r>
            <a:r>
              <a:rPr lang="de-CH" sz="1800" dirty="0"/>
              <a:t>, </a:t>
            </a:r>
            <a:r>
              <a:rPr lang="de-CH" sz="1800" b="1" dirty="0"/>
              <a:t>Präzisionslandwirtschaft</a:t>
            </a:r>
            <a:r>
              <a:rPr lang="de-CH" sz="1800" dirty="0"/>
              <a:t> und </a:t>
            </a:r>
            <a:r>
              <a:rPr lang="de-CH" sz="1800" b="1" dirty="0"/>
              <a:t>Smart</a:t>
            </a:r>
            <a:r>
              <a:rPr lang="de-CH" sz="1800" dirty="0"/>
              <a:t> </a:t>
            </a:r>
            <a:r>
              <a:rPr lang="de-CH" sz="1800" b="1" dirty="0"/>
              <a:t>Farming</a:t>
            </a:r>
          </a:p>
          <a:p>
            <a:r>
              <a:rPr lang="de-CH" sz="1800" dirty="0"/>
              <a:t>reflektiert die Bedeutung der </a:t>
            </a:r>
            <a:r>
              <a:rPr lang="de-CH" sz="1800" b="1" dirty="0"/>
              <a:t>rechtlichen Rahmenbedingungen </a:t>
            </a:r>
            <a:r>
              <a:rPr lang="de-CH" sz="1800" dirty="0"/>
              <a:t>und von nachhaltigen </a:t>
            </a:r>
            <a:r>
              <a:rPr lang="de-CH" sz="1800" b="1" dirty="0"/>
              <a:t>globalen Handelsbeziehungen</a:t>
            </a:r>
          </a:p>
          <a:p>
            <a:endParaRPr lang="de-CH"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CH" smtClean="0"/>
              <a:pPr/>
              <a:t>3</a:t>
            </a:fld>
            <a:endParaRPr lang="de-CH"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6395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8006E-D446-4538-54EF-89CF9C38A59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C3675AC-797F-E243-2A70-18FF32309787}"/>
              </a:ext>
            </a:extLst>
          </p:cNvPr>
          <p:cNvGraphicFramePr>
            <a:graphicFrameLocks noChangeAspect="1"/>
          </p:cNvGraphicFramePr>
          <p:nvPr>
            <p:custDataLst>
              <p:tags r:id="rId1"/>
            </p:custDataLst>
            <p:extLst>
              <p:ext uri="{D42A27DB-BD31-4B8C-83A1-F6EECF244321}">
                <p14:modId xmlns:p14="http://schemas.microsoft.com/office/powerpoint/2010/main" val="26021161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7B9EE3D1-FE81-5AEF-6209-29353AC0699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1965E-D2F1-324F-356D-EC7B61E69936}"/>
              </a:ext>
            </a:extLst>
          </p:cNvPr>
          <p:cNvSpPr>
            <a:spLocks noGrp="1"/>
          </p:cNvSpPr>
          <p:nvPr>
            <p:ph type="title"/>
          </p:nvPr>
        </p:nvSpPr>
        <p:spPr/>
        <p:txBody>
          <a:bodyPr vert="horz"/>
          <a:lstStyle/>
          <a:p>
            <a:r>
              <a:rPr lang="de-CH" dirty="0"/>
              <a:t>Digitale Innovationen für eine nachhaltige Landwirtschaft – Resultate III</a:t>
            </a:r>
          </a:p>
        </p:txBody>
      </p:sp>
      <p:sp>
        <p:nvSpPr>
          <p:cNvPr id="3" name="Text Placeholder 2">
            <a:extLst>
              <a:ext uri="{FF2B5EF4-FFF2-40B4-BE49-F238E27FC236}">
                <a16:creationId xmlns:a16="http://schemas.microsoft.com/office/drawing/2014/main" id="{7E650F50-8C65-A782-33B8-F4701BC13EEA}"/>
              </a:ext>
            </a:extLst>
          </p:cNvPr>
          <p:cNvSpPr>
            <a:spLocks noGrp="1"/>
          </p:cNvSpPr>
          <p:nvPr>
            <p:ph type="body" sz="quarter" idx="13"/>
          </p:nvPr>
        </p:nvSpPr>
        <p:spPr/>
        <p:txBody>
          <a:bodyPr/>
          <a:lstStyle/>
          <a:p>
            <a:pPr marL="0" indent="0">
              <a:buNone/>
            </a:pPr>
            <a:r>
              <a:rPr lang="de-CH" b="1" dirty="0"/>
              <a:t>Es braucht eine ganzheitliche Perspektive für digitale Innovation</a:t>
            </a:r>
          </a:p>
          <a:p>
            <a:pPr marL="0" indent="0">
              <a:buNone/>
            </a:pPr>
            <a:r>
              <a:rPr lang="de-CH" dirty="0"/>
              <a:t>Aus einer agrarpolitischen Sicht zeigen unsere Ergebnisse, dass es eine ganzheitliche Perspektive auf eine mögliche Förderung von digitalen Innovationen in der Landwirtschaft braucht. Dazu gehören fünf Aspekte:</a:t>
            </a:r>
          </a:p>
          <a:p>
            <a:pPr marL="342900" indent="-342900">
              <a:buFont typeface="+mj-lt"/>
              <a:buAutoNum type="arabicPeriod"/>
            </a:pPr>
            <a:r>
              <a:rPr lang="de-CH" dirty="0"/>
              <a:t>Es braucht eine stärkere Etablierung digitaler Infrastruktur.</a:t>
            </a:r>
          </a:p>
          <a:p>
            <a:pPr marL="342900" indent="-342900">
              <a:buFont typeface="+mj-lt"/>
              <a:buAutoNum type="arabicPeriod"/>
            </a:pPr>
            <a:r>
              <a:rPr lang="de-CH" dirty="0"/>
              <a:t>Das Wissen zu neuen Technologien muss gefördert werden. Dafür braucht es Aus- und Weiterbildungen und den Austausch in bäuerlichen Netzwerken.</a:t>
            </a:r>
          </a:p>
          <a:p>
            <a:pPr marL="342900" indent="-342900">
              <a:buFont typeface="+mj-lt"/>
              <a:buAutoNum type="arabicPeriod"/>
            </a:pPr>
            <a:r>
              <a:rPr lang="de-CH" dirty="0"/>
              <a:t>Es bedarf einer klaren Regelung, wie Daten von verschiedenen Akteuren genutzt werden können. </a:t>
            </a:r>
          </a:p>
          <a:p>
            <a:pPr marL="342900" indent="-342900">
              <a:buFont typeface="+mj-lt"/>
              <a:buAutoNum type="arabicPeriod"/>
            </a:pPr>
            <a:r>
              <a:rPr lang="de-CH" dirty="0"/>
              <a:t>Da grosse Investitionen nicht auf jedem Betrieb sinnvoll sind, braucht es überbetriebliche Perspektiven.</a:t>
            </a:r>
          </a:p>
          <a:p>
            <a:pPr marL="342900" indent="-342900">
              <a:buFont typeface="+mj-lt"/>
              <a:buAutoNum type="arabicPeriod"/>
            </a:pPr>
            <a:r>
              <a:rPr lang="de-CH" dirty="0"/>
              <a:t>Politikmassnahmen sollten nicht auf spezifische Technologien, sondern explizit auf die Reduktion des ökologischen Fussbadrucks bei gleichbleibender Produktion ausgerichtet werden.</a:t>
            </a:r>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55C7AE6E-9EC1-B841-78AA-52C38DB41962}"/>
              </a:ext>
            </a:extLst>
          </p:cNvPr>
          <p:cNvSpPr>
            <a:spLocks noGrp="1"/>
          </p:cNvSpPr>
          <p:nvPr>
            <p:ph type="sldNum" sz="quarter" idx="14"/>
          </p:nvPr>
        </p:nvSpPr>
        <p:spPr/>
        <p:txBody>
          <a:bodyPr/>
          <a:lstStyle/>
          <a:p>
            <a:fld id="{476BE59D-4918-439E-9CBF-5840B2847889}" type="slidenum">
              <a:rPr lang="de-CH" smtClean="0"/>
              <a:pPr/>
              <a:t>30</a:t>
            </a:fld>
            <a:endParaRPr lang="de-CH" dirty="0"/>
          </a:p>
        </p:txBody>
      </p:sp>
      <p:sp>
        <p:nvSpPr>
          <p:cNvPr id="5" name="Footer Placeholder 4">
            <a:extLst>
              <a:ext uri="{FF2B5EF4-FFF2-40B4-BE49-F238E27FC236}">
                <a16:creationId xmlns:a16="http://schemas.microsoft.com/office/drawing/2014/main" id="{CA2D7DA2-C806-2170-747C-BA71AFB7D54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19394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a:lstStyle/>
          <a:p>
            <a:r>
              <a:rPr lang="de-CH" dirty="0"/>
              <a:t>Abschlussdiskussion</a:t>
            </a:r>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de-CH" dirty="0"/>
              <a:t>Diskutiere zum Schluss in Zweier- oder Dreiergruppen:</a:t>
            </a:r>
          </a:p>
          <a:p>
            <a:pPr marL="514350" indent="-514350">
              <a:buFont typeface="+mj-lt"/>
              <a:buAutoNum type="arabicPeriod"/>
            </a:pPr>
            <a:r>
              <a:rPr lang="de-CH" dirty="0"/>
              <a:t>Wie sollte eine zukunftsfähige und nachhaltige Landwirtschaft aussehen? Begründe deine Aussagen.</a:t>
            </a:r>
          </a:p>
          <a:p>
            <a:pPr marL="514350" indent="-514350">
              <a:buFont typeface="+mj-lt"/>
              <a:buAutoNum type="arabicPeriod"/>
            </a:pPr>
            <a:r>
              <a:rPr lang="de-CH" dirty="0"/>
              <a:t>Welches sind aus deiner Sicht die Massnahmen mit dem grössten Potential zu einer nachhaltigen Landwirtschaft beizutragen? Warum?</a:t>
            </a:r>
          </a:p>
          <a:p>
            <a:pPr marL="514350" indent="-514350">
              <a:buFont typeface="+mj-lt"/>
              <a:buAutoNum type="arabicPeriod"/>
            </a:pPr>
            <a:r>
              <a:rPr lang="de-CH" dirty="0"/>
              <a:t>Welche problematischen Nebenfolgen könnten die vorgeschlagenen Massnahmen mit sich bringen? Wie würdest du diese verringern?</a:t>
            </a:r>
          </a:p>
          <a:p>
            <a:pPr marL="514350" indent="-514350">
              <a:buFont typeface="+mj-lt"/>
              <a:buAutoNum type="arabicPeriod"/>
            </a:pPr>
            <a:r>
              <a:rPr lang="de-CH" dirty="0"/>
              <a:t>Wer kann welchen Beitrag leisten: </a:t>
            </a:r>
            <a:r>
              <a:rPr lang="de-CH" dirty="0" err="1"/>
              <a:t>Landwirt:innen</a:t>
            </a:r>
            <a:r>
              <a:rPr lang="de-CH" dirty="0"/>
              <a:t>, Handel, </a:t>
            </a:r>
            <a:r>
              <a:rPr lang="de-CH" dirty="0" err="1"/>
              <a:t>Konsument:innen</a:t>
            </a:r>
            <a:r>
              <a:rPr lang="de-CH" dirty="0"/>
              <a:t>, Politik?</a:t>
            </a:r>
          </a:p>
          <a:p>
            <a:pPr marL="514350" indent="-514350">
              <a:buFont typeface="+mj-lt"/>
              <a:buAutoNum type="arabicPeriod"/>
            </a:pPr>
            <a:r>
              <a:rPr lang="de-CH" dirty="0"/>
              <a:t>Welchen Beitrag kann ich selbst leisten?</a:t>
            </a:r>
          </a:p>
          <a:p>
            <a:pPr marL="0" indent="0">
              <a:buNone/>
            </a:pPr>
            <a:endParaRPr lang="de-CH" dirty="0"/>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CH" smtClean="0"/>
              <a:pPr/>
              <a:t>31</a:t>
            </a:fld>
            <a:endParaRPr lang="de-CH"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89882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EDCD-DE5B-D060-6C03-CC7A1E1A7A29}"/>
              </a:ext>
            </a:extLst>
          </p:cNvPr>
          <p:cNvSpPr>
            <a:spLocks noGrp="1"/>
          </p:cNvSpPr>
          <p:nvPr>
            <p:ph type="title"/>
          </p:nvPr>
        </p:nvSpPr>
        <p:spPr/>
        <p:txBody>
          <a:bodyPr/>
          <a:lstStyle/>
          <a:p>
            <a:r>
              <a:rPr lang="de-CH" dirty="0"/>
              <a:t>Anhang</a:t>
            </a:r>
          </a:p>
        </p:txBody>
      </p:sp>
      <p:sp>
        <p:nvSpPr>
          <p:cNvPr id="3" name="Text Placeholder 2">
            <a:extLst>
              <a:ext uri="{FF2B5EF4-FFF2-40B4-BE49-F238E27FC236}">
                <a16:creationId xmlns:a16="http://schemas.microsoft.com/office/drawing/2014/main" id="{880FAD3B-608E-8487-C49C-4D493E6722BB}"/>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869F4BB0-6E62-9978-019D-9245C5C9E2C3}"/>
              </a:ext>
            </a:extLst>
          </p:cNvPr>
          <p:cNvSpPr>
            <a:spLocks noGrp="1"/>
          </p:cNvSpPr>
          <p:nvPr>
            <p:ph type="sldNum" sz="quarter" idx="14"/>
          </p:nvPr>
        </p:nvSpPr>
        <p:spPr/>
        <p:txBody>
          <a:bodyPr/>
          <a:lstStyle/>
          <a:p>
            <a:fld id="{476BE59D-4918-439E-9CBF-5840B2847889}" type="slidenum">
              <a:rPr lang="de-CH" smtClean="0"/>
              <a:pPr/>
              <a:t>32</a:t>
            </a:fld>
            <a:endParaRPr lang="de-CH" dirty="0"/>
          </a:p>
        </p:txBody>
      </p:sp>
      <p:sp>
        <p:nvSpPr>
          <p:cNvPr id="5" name="Footer Placeholder 4">
            <a:extLst>
              <a:ext uri="{FF2B5EF4-FFF2-40B4-BE49-F238E27FC236}">
                <a16:creationId xmlns:a16="http://schemas.microsoft.com/office/drawing/2014/main" id="{0B058973-BE94-6C33-CAC8-171B308BF35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72722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E438-49AA-5192-D144-688B72B07373}"/>
              </a:ext>
            </a:extLst>
          </p:cNvPr>
          <p:cNvSpPr>
            <a:spLocks noGrp="1"/>
          </p:cNvSpPr>
          <p:nvPr>
            <p:ph type="title"/>
          </p:nvPr>
        </p:nvSpPr>
        <p:spPr/>
        <p:txBody>
          <a:bodyPr/>
          <a:lstStyle/>
          <a:p>
            <a:endParaRPr lang="de-CH"/>
          </a:p>
        </p:txBody>
      </p:sp>
      <p:sp>
        <p:nvSpPr>
          <p:cNvPr id="3" name="Text Placeholder 2">
            <a:extLst>
              <a:ext uri="{FF2B5EF4-FFF2-40B4-BE49-F238E27FC236}">
                <a16:creationId xmlns:a16="http://schemas.microsoft.com/office/drawing/2014/main" id="{58C35710-7C61-E5B9-946B-0270FAC838A8}"/>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660C9000-317B-20F8-1EAC-AA6DDDC5F8C5}"/>
              </a:ext>
            </a:extLst>
          </p:cNvPr>
          <p:cNvSpPr>
            <a:spLocks noGrp="1"/>
          </p:cNvSpPr>
          <p:nvPr>
            <p:ph type="sldNum" sz="quarter" idx="14"/>
          </p:nvPr>
        </p:nvSpPr>
        <p:spPr/>
        <p:txBody>
          <a:bodyPr/>
          <a:lstStyle/>
          <a:p>
            <a:fld id="{476BE59D-4918-439E-9CBF-5840B2847889}" type="slidenum">
              <a:rPr lang="de-CH" smtClean="0"/>
              <a:pPr/>
              <a:t>33</a:t>
            </a:fld>
            <a:endParaRPr lang="de-CH" dirty="0"/>
          </a:p>
        </p:txBody>
      </p:sp>
      <p:sp>
        <p:nvSpPr>
          <p:cNvPr id="5" name="Footer Placeholder 4">
            <a:extLst>
              <a:ext uri="{FF2B5EF4-FFF2-40B4-BE49-F238E27FC236}">
                <a16:creationId xmlns:a16="http://schemas.microsoft.com/office/drawing/2014/main" id="{07A99639-CA79-C206-3F30-CD8132552482}"/>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F073F84C-80A3-BAB1-CC34-759B0AD04841}"/>
              </a:ext>
            </a:extLst>
          </p:cNvPr>
          <p:cNvPicPr>
            <a:picLocks noChangeAspect="1"/>
          </p:cNvPicPr>
          <p:nvPr/>
        </p:nvPicPr>
        <p:blipFill>
          <a:blip r:embed="rId2"/>
          <a:stretch>
            <a:fillRect/>
          </a:stretch>
        </p:blipFill>
        <p:spPr>
          <a:xfrm>
            <a:off x="771526" y="35256"/>
            <a:ext cx="10648948" cy="6787490"/>
          </a:xfrm>
          <a:prstGeom prst="rect">
            <a:avLst/>
          </a:prstGeom>
        </p:spPr>
      </p:pic>
      <p:sp>
        <p:nvSpPr>
          <p:cNvPr id="7" name="TextBox 6">
            <a:extLst>
              <a:ext uri="{FF2B5EF4-FFF2-40B4-BE49-F238E27FC236}">
                <a16:creationId xmlns:a16="http://schemas.microsoft.com/office/drawing/2014/main" id="{E5B3DFD9-CE56-86E8-5571-3FBA0FAE82C3}"/>
              </a:ext>
            </a:extLst>
          </p:cNvPr>
          <p:cNvSpPr txBox="1"/>
          <p:nvPr/>
        </p:nvSpPr>
        <p:spPr>
          <a:xfrm rot="5400000">
            <a:off x="9624802" y="4525468"/>
            <a:ext cx="3883444" cy="246221"/>
          </a:xfrm>
          <a:prstGeom prst="rect">
            <a:avLst/>
          </a:prstGeom>
          <a:noFill/>
        </p:spPr>
        <p:txBody>
          <a:bodyPr wrap="square" rtlCol="0">
            <a:spAutoFit/>
          </a:bodyPr>
          <a:lstStyle/>
          <a:p>
            <a:r>
              <a:rPr lang="de-CH" sz="1000" dirty="0"/>
              <a:t>Esther </a:t>
            </a:r>
            <a:r>
              <a:rPr lang="de-CH" sz="1000" dirty="0" err="1"/>
              <a:t>Gonstalla</a:t>
            </a:r>
            <a:r>
              <a:rPr lang="de-CH" sz="1000" dirty="0"/>
              <a:t> (2023): Atlas eines bedrohten Planeten. </a:t>
            </a:r>
            <a:r>
              <a:rPr lang="de-CH" sz="1000" dirty="0" err="1"/>
              <a:t>oekom</a:t>
            </a:r>
            <a:endParaRPr lang="de-CH" sz="1000" dirty="0"/>
          </a:p>
        </p:txBody>
      </p:sp>
    </p:spTree>
    <p:extLst>
      <p:ext uri="{BB962C8B-B14F-4D97-AF65-F5344CB8AC3E}">
        <p14:creationId xmlns:p14="http://schemas.microsoft.com/office/powerpoint/2010/main" val="2323148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8835E-4167-A692-C8DE-A70AB64DD18B}"/>
              </a:ext>
            </a:extLst>
          </p:cNvPr>
          <p:cNvSpPr>
            <a:spLocks noGrp="1"/>
          </p:cNvSpPr>
          <p:nvPr>
            <p:ph type="title"/>
          </p:nvPr>
        </p:nvSpPr>
        <p:spPr/>
        <p:txBody>
          <a:bodyPr/>
          <a:lstStyle/>
          <a:p>
            <a:endParaRPr lang="de-CH"/>
          </a:p>
        </p:txBody>
      </p:sp>
      <p:sp>
        <p:nvSpPr>
          <p:cNvPr id="3" name="Text Placeholder 2">
            <a:extLst>
              <a:ext uri="{FF2B5EF4-FFF2-40B4-BE49-F238E27FC236}">
                <a16:creationId xmlns:a16="http://schemas.microsoft.com/office/drawing/2014/main" id="{536D0A55-9BE6-9723-0EA0-7C18BE8BD5AA}"/>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35059DEA-9D37-F1F5-CB02-857DAFB75D1E}"/>
              </a:ext>
            </a:extLst>
          </p:cNvPr>
          <p:cNvSpPr>
            <a:spLocks noGrp="1"/>
          </p:cNvSpPr>
          <p:nvPr>
            <p:ph type="sldNum" sz="quarter" idx="14"/>
          </p:nvPr>
        </p:nvSpPr>
        <p:spPr/>
        <p:txBody>
          <a:bodyPr/>
          <a:lstStyle/>
          <a:p>
            <a:fld id="{476BE59D-4918-439E-9CBF-5840B2847889}" type="slidenum">
              <a:rPr lang="de-CH" smtClean="0"/>
              <a:pPr/>
              <a:t>34</a:t>
            </a:fld>
            <a:endParaRPr lang="de-CH" dirty="0"/>
          </a:p>
        </p:txBody>
      </p:sp>
      <p:sp>
        <p:nvSpPr>
          <p:cNvPr id="5" name="Footer Placeholder 4">
            <a:extLst>
              <a:ext uri="{FF2B5EF4-FFF2-40B4-BE49-F238E27FC236}">
                <a16:creationId xmlns:a16="http://schemas.microsoft.com/office/drawing/2014/main" id="{86BB9538-E693-AF33-045F-3AD8B2C00CE7}"/>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F2231949-8AA5-7684-42FE-18E626387F5D}"/>
              </a:ext>
            </a:extLst>
          </p:cNvPr>
          <p:cNvPicPr>
            <a:picLocks noChangeAspect="1"/>
          </p:cNvPicPr>
          <p:nvPr/>
        </p:nvPicPr>
        <p:blipFill>
          <a:blip r:embed="rId2"/>
          <a:stretch>
            <a:fillRect/>
          </a:stretch>
        </p:blipFill>
        <p:spPr>
          <a:xfrm>
            <a:off x="754457" y="0"/>
            <a:ext cx="10683088" cy="6858000"/>
          </a:xfrm>
          <a:prstGeom prst="rect">
            <a:avLst/>
          </a:prstGeom>
        </p:spPr>
      </p:pic>
      <p:sp>
        <p:nvSpPr>
          <p:cNvPr id="8" name="TextBox 7">
            <a:extLst>
              <a:ext uri="{FF2B5EF4-FFF2-40B4-BE49-F238E27FC236}">
                <a16:creationId xmlns:a16="http://schemas.microsoft.com/office/drawing/2014/main" id="{8266817C-14D0-7B3E-2048-04A6DE7F78E8}"/>
              </a:ext>
            </a:extLst>
          </p:cNvPr>
          <p:cNvSpPr txBox="1"/>
          <p:nvPr/>
        </p:nvSpPr>
        <p:spPr>
          <a:xfrm rot="5400000">
            <a:off x="9454041" y="4628279"/>
            <a:ext cx="4213223" cy="246221"/>
          </a:xfrm>
          <a:prstGeom prst="rect">
            <a:avLst/>
          </a:prstGeom>
          <a:noFill/>
        </p:spPr>
        <p:txBody>
          <a:bodyPr wrap="square" rtlCol="0">
            <a:spAutoFit/>
          </a:bodyPr>
          <a:lstStyle/>
          <a:p>
            <a:r>
              <a:rPr lang="de-CH" sz="1000" dirty="0"/>
              <a:t>Esther </a:t>
            </a:r>
            <a:r>
              <a:rPr lang="de-CH" sz="1000" dirty="0" err="1"/>
              <a:t>Gonstalla</a:t>
            </a:r>
            <a:r>
              <a:rPr lang="de-CH" sz="1000" dirty="0"/>
              <a:t> (2023): Atlas eines bedrohten Planeten. </a:t>
            </a:r>
            <a:r>
              <a:rPr lang="de-CH" sz="1000" dirty="0" err="1"/>
              <a:t>oekom</a:t>
            </a:r>
            <a:endParaRPr lang="de-CH" sz="1000" dirty="0"/>
          </a:p>
        </p:txBody>
      </p:sp>
    </p:spTree>
    <p:extLst>
      <p:ext uri="{BB962C8B-B14F-4D97-AF65-F5344CB8AC3E}">
        <p14:creationId xmlns:p14="http://schemas.microsoft.com/office/powerpoint/2010/main" val="2688396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a:lstStyle/>
          <a:p>
            <a:r>
              <a:rPr lang="de-CH" dirty="0"/>
              <a:t>Einsatz des Lernmoduls</a:t>
            </a:r>
            <a:endParaRPr lang="en-GB" dirty="0"/>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a:lnSpc>
                <a:spcPct val="100000"/>
              </a:lnSpc>
              <a:spcAft>
                <a:spcPts val="1200"/>
              </a:spcAft>
              <a:buFont typeface="Arial" panose="020B0604020202020204" pitchFamily="34" charset="0"/>
              <a:buChar char="•"/>
            </a:pPr>
            <a:r>
              <a:rPr lang="de-CH" dirty="0"/>
              <a:t>Geeignet für den Einsatz in Bachelorstudiengänge an Schweizer Hochschulen</a:t>
            </a:r>
          </a:p>
          <a:p>
            <a:pPr>
              <a:lnSpc>
                <a:spcPct val="100000"/>
              </a:lnSpc>
              <a:spcAft>
                <a:spcPts val="1200"/>
              </a:spcAft>
              <a:buFont typeface="Arial" panose="020B0604020202020204" pitchFamily="34" charset="0"/>
              <a:buChar char="•"/>
            </a:pPr>
            <a:r>
              <a:rPr lang="de-CH" dirty="0"/>
              <a:t>Als Einführung auch geeignet für Master- und Weiterbildungsstudiengänge an Schweizer Hochschulen</a:t>
            </a:r>
          </a:p>
          <a:p>
            <a:pPr>
              <a:lnSpc>
                <a:spcPct val="100000"/>
              </a:lnSpc>
              <a:spcAft>
                <a:spcPts val="1200"/>
              </a:spcAft>
              <a:buFont typeface="Arial" panose="020B0604020202020204" pitchFamily="34" charset="0"/>
              <a:buChar char="•"/>
            </a:pPr>
            <a:r>
              <a:rPr lang="de-CH" dirty="0"/>
              <a:t>Geeignet für das Selbststudium, kann auch im Präsenzunterricht eingesetzt werden</a:t>
            </a:r>
          </a:p>
          <a:p>
            <a:pPr>
              <a:lnSpc>
                <a:spcPct val="100000"/>
              </a:lnSpc>
              <a:spcAft>
                <a:spcPts val="1200"/>
              </a:spcAft>
              <a:buFont typeface="Arial" panose="020B0604020202020204" pitchFamily="34" charset="0"/>
              <a:buChar char="•"/>
            </a:pPr>
            <a:r>
              <a:rPr lang="de-CH" dirty="0"/>
              <a:t>Umfang: 3-4 Stunden Lernzeit, für Vertiefung weitere 3-4 Stunden Lernzeit</a:t>
            </a:r>
          </a:p>
          <a:p>
            <a:pPr marL="0" indent="0">
              <a:buNone/>
            </a:pPr>
            <a:endParaRPr lang="en-GB"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CH" smtClean="0"/>
              <a:pPr/>
              <a:t>35</a:t>
            </a:fld>
            <a:endParaRPr lang="de-CH"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806316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a:lstStyle/>
          <a:p>
            <a:r>
              <a:rPr lang="de-CH" dirty="0"/>
              <a:t>Das NFP 73 Nachhaltige Wirtschaft: </a:t>
            </a:r>
            <a:br>
              <a:rPr lang="de-CH" dirty="0"/>
            </a:br>
            <a:r>
              <a:rPr lang="de-CH" dirty="0"/>
              <a:t>ressourcenschonend, zukunftsfähig, innovativ</a:t>
            </a:r>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de-CH" sz="1800" b="0" i="0" dirty="0">
                <a:solidFill>
                  <a:srgbClr val="1B2422"/>
                </a:solidFill>
                <a:effectLst/>
              </a:rPr>
              <a:t>Das NFP 73 hat zum Ziel wissenschaftliche Erkenntnisse über eine nachhaltige Wirtschaft mit schonender Nutzung natürlicher Ressourcen, mehr Wohlfahrt und erhöhter Wettbewerbsfähigkeit des Wirtschaftsstandortes Schweiz zu erarbeiten.</a:t>
            </a:r>
          </a:p>
          <a:p>
            <a:pPr marL="0" indent="0">
              <a:buNone/>
            </a:pPr>
            <a:endParaRPr lang="de-CH" sz="1800" b="0" i="0" dirty="0">
              <a:solidFill>
                <a:srgbClr val="1B2422"/>
              </a:solidFill>
              <a:effectLst/>
            </a:endParaRPr>
          </a:p>
          <a:p>
            <a:pPr marL="0" indent="0">
              <a:buNone/>
            </a:pPr>
            <a:r>
              <a:rPr lang="de-CH" sz="1800" dirty="0">
                <a:solidFill>
                  <a:srgbClr val="1B2422"/>
                </a:solidFill>
              </a:rPr>
              <a:t>Rahmen:</a:t>
            </a:r>
            <a:endParaRPr lang="de-CH" sz="1800" b="0" i="0" dirty="0">
              <a:solidFill>
                <a:srgbClr val="1B2422"/>
              </a:solidFill>
              <a:effectLst/>
            </a:endParaRPr>
          </a:p>
          <a:p>
            <a:pPr>
              <a:lnSpc>
                <a:spcPct val="100000"/>
              </a:lnSpc>
              <a:spcAft>
                <a:spcPts val="1200"/>
              </a:spcAft>
            </a:pPr>
            <a:r>
              <a:rPr lang="de-CH" sz="1800" dirty="0"/>
              <a:t>29 Forschungsprojekte in 9 Schwerpunkten</a:t>
            </a:r>
          </a:p>
          <a:p>
            <a:pPr>
              <a:lnSpc>
                <a:spcPct val="100000"/>
              </a:lnSpc>
              <a:spcAft>
                <a:spcPts val="1200"/>
              </a:spcAft>
            </a:pPr>
            <a:r>
              <a:rPr lang="de-CH" sz="1800" dirty="0"/>
              <a:t>Laufzeit: 2016-2023</a:t>
            </a:r>
          </a:p>
          <a:p>
            <a:pPr>
              <a:lnSpc>
                <a:spcPct val="100000"/>
              </a:lnSpc>
              <a:spcAft>
                <a:spcPts val="1200"/>
              </a:spcAft>
            </a:pPr>
            <a:r>
              <a:rPr lang="de-CH" sz="1800" dirty="0"/>
              <a:t>Forschungsdauer: 5 Jahre</a:t>
            </a:r>
          </a:p>
          <a:p>
            <a:pPr>
              <a:lnSpc>
                <a:spcPct val="100000"/>
              </a:lnSpc>
              <a:spcAft>
                <a:spcPts val="1200"/>
              </a:spcAft>
            </a:pPr>
            <a:r>
              <a:rPr lang="de-CH" sz="1800" dirty="0"/>
              <a:t>Finanzrahmen: </a:t>
            </a:r>
            <a:r>
              <a:rPr lang="de-CH" sz="1800" b="0" i="0" dirty="0">
                <a:solidFill>
                  <a:srgbClr val="04293C"/>
                </a:solidFill>
                <a:effectLst/>
              </a:rPr>
              <a:t>CHF 20'000’000</a:t>
            </a:r>
            <a:endParaRPr lang="de-CH" sz="1800" dirty="0"/>
          </a:p>
          <a:p>
            <a:endParaRPr lang="de-CH" dirty="0"/>
          </a:p>
          <a:p>
            <a:pPr marL="0" indent="0">
              <a:buNone/>
            </a:pPr>
            <a:r>
              <a:rPr lang="de-CH" sz="1800">
                <a:solidFill>
                  <a:srgbClr val="04293C"/>
                </a:solidFill>
              </a:rPr>
              <a:t>Danksagung: Die Entwicklung dieses Lernmoduls wurde durch SNF/NFP 73 ermöglicht.</a:t>
            </a:r>
            <a:endParaRPr lang="de-CH" sz="1800"/>
          </a:p>
          <a:p>
            <a:pPr marL="0" indent="0">
              <a:buNone/>
            </a:pPr>
            <a:endParaRPr lang="de-CH"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CH" smtClean="0"/>
              <a:pPr/>
              <a:t>36</a:t>
            </a:fld>
            <a:endParaRPr lang="de-CH"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1104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a:lstStyle/>
          <a:p>
            <a:r>
              <a:rPr lang="de-CH" dirty="0"/>
              <a:t>Einstiegsfragen</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p:txBody>
          <a:bodyPr/>
          <a:lstStyle/>
          <a:p>
            <a:pPr marL="0" indent="0">
              <a:lnSpc>
                <a:spcPct val="100000"/>
              </a:lnSpc>
              <a:spcAft>
                <a:spcPts val="1200"/>
              </a:spcAft>
              <a:buNone/>
            </a:pPr>
            <a:r>
              <a:rPr lang="de-CH" sz="1800" dirty="0"/>
              <a:t>Versuche bitte mit deinem Vorwissen und deinen Erfahrungen folgende Fragen zu beantworten. Am besten diskutierst du deine Antworten mit einer Kollegin oder einem Kollegen:</a:t>
            </a:r>
          </a:p>
          <a:p>
            <a:r>
              <a:rPr lang="de-CH" dirty="0"/>
              <a:t>Welche </a:t>
            </a:r>
            <a:r>
              <a:rPr lang="de-CH" b="1" dirty="0"/>
              <a:t>Bedeutung</a:t>
            </a:r>
            <a:r>
              <a:rPr lang="de-CH" dirty="0"/>
              <a:t> hat die Ernährung für mich? Welche </a:t>
            </a:r>
            <a:r>
              <a:rPr lang="de-CH" b="1" dirty="0"/>
              <a:t>Einstellung</a:t>
            </a:r>
            <a:r>
              <a:rPr lang="de-CH" dirty="0"/>
              <a:t> habe ich gegenüber der </a:t>
            </a:r>
            <a:r>
              <a:rPr lang="de-CH" b="1" dirty="0"/>
              <a:t>Landwirtschaft</a:t>
            </a:r>
            <a:r>
              <a:rPr lang="de-CH" dirty="0"/>
              <a:t> und warum?</a:t>
            </a:r>
          </a:p>
          <a:p>
            <a:r>
              <a:rPr lang="de-CH" dirty="0"/>
              <a:t>Wie sieht eine </a:t>
            </a:r>
            <a:r>
              <a:rPr lang="de-CH" b="1" dirty="0"/>
              <a:t>nachhaltige</a:t>
            </a:r>
            <a:r>
              <a:rPr lang="de-CH" dirty="0"/>
              <a:t> </a:t>
            </a:r>
            <a:r>
              <a:rPr lang="de-CH" b="1" dirty="0"/>
              <a:t>Ernährung</a:t>
            </a:r>
            <a:r>
              <a:rPr lang="de-CH" dirty="0"/>
              <a:t> aus?</a:t>
            </a:r>
          </a:p>
          <a:p>
            <a:r>
              <a:rPr lang="de-CH" dirty="0"/>
              <a:t>Mein Vorwissen: Welches sind die wichtigsten </a:t>
            </a:r>
            <a:r>
              <a:rPr lang="de-CH" b="1" dirty="0"/>
              <a:t>Herausforderungen</a:t>
            </a:r>
            <a:r>
              <a:rPr lang="de-CH" dirty="0"/>
              <a:t> einer nachhaltigen Landwirtschaft?</a:t>
            </a:r>
          </a:p>
          <a:p>
            <a:r>
              <a:rPr lang="de-CH" b="1" dirty="0"/>
              <a:t>Wer</a:t>
            </a:r>
            <a:r>
              <a:rPr lang="de-CH" dirty="0"/>
              <a:t> und </a:t>
            </a:r>
            <a:r>
              <a:rPr lang="de-CH" b="1" dirty="0"/>
              <a:t>was</a:t>
            </a:r>
            <a:r>
              <a:rPr lang="de-CH" dirty="0"/>
              <a:t> </a:t>
            </a:r>
            <a:r>
              <a:rPr lang="de-CH" b="1" dirty="0"/>
              <a:t>beeinflusst</a:t>
            </a:r>
            <a:r>
              <a:rPr lang="de-CH" dirty="0"/>
              <a:t> die Landwirtschaft am </a:t>
            </a:r>
            <a:r>
              <a:rPr lang="de-CH" b="1" dirty="0"/>
              <a:t>stärksten</a:t>
            </a:r>
            <a:r>
              <a:rPr lang="de-CH" dirty="0"/>
              <a:t>? Welche Branchen und Berufe haben einen grossen Einfluss und warum?</a:t>
            </a:r>
          </a:p>
          <a:p>
            <a:r>
              <a:rPr lang="de-CH" dirty="0"/>
              <a:t>Welche </a:t>
            </a:r>
            <a:r>
              <a:rPr lang="de-CH" b="1" dirty="0"/>
              <a:t>Leistungen</a:t>
            </a:r>
            <a:r>
              <a:rPr lang="de-CH" dirty="0"/>
              <a:t> erbringt die </a:t>
            </a:r>
            <a:r>
              <a:rPr lang="de-CH" b="1" dirty="0"/>
              <a:t>Landwirtschaft</a:t>
            </a:r>
            <a:r>
              <a:rPr lang="de-CH" dirty="0"/>
              <a:t> in der </a:t>
            </a:r>
            <a:r>
              <a:rPr lang="de-CH" b="1" dirty="0"/>
              <a:t>Schweiz</a:t>
            </a:r>
            <a:r>
              <a:rPr lang="de-CH" dirty="0"/>
              <a:t> und welches sind die grössten </a:t>
            </a:r>
            <a:r>
              <a:rPr lang="de-CH" b="1" dirty="0"/>
              <a:t>Zielkonflikte</a:t>
            </a:r>
            <a:r>
              <a:rPr lang="de-CH" dirty="0"/>
              <a:t>?</a:t>
            </a:r>
          </a:p>
          <a:p>
            <a:endParaRPr lang="de-CH" dirty="0"/>
          </a:p>
          <a:p>
            <a:pPr>
              <a:buFont typeface="Wingdings" panose="05000000000000000000" pitchFamily="2" charset="2"/>
              <a:buChar char="Ø"/>
            </a:pPr>
            <a:r>
              <a:rPr lang="de-CH" dirty="0"/>
              <a:t>Zu welchen </a:t>
            </a:r>
            <a:r>
              <a:rPr lang="de-CH" b="1" dirty="0"/>
              <a:t>Nachhaltigkeitszielen</a:t>
            </a:r>
            <a:r>
              <a:rPr lang="de-CH" dirty="0"/>
              <a:t> gibt es wichtige Bezüge und welche sind das? </a:t>
            </a:r>
          </a:p>
          <a:p>
            <a:pPr marL="0" indent="0">
              <a:buNone/>
            </a:pPr>
            <a:endParaRPr lang="de-CH" dirty="0"/>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CH" smtClean="0"/>
              <a:pPr/>
              <a:t>4</a:t>
            </a:fld>
            <a:endParaRPr lang="de-CH"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2016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a:lstStyle/>
          <a:p>
            <a:r>
              <a:rPr lang="de-CH" dirty="0"/>
              <a:t>Bezüge zu den Nachhaltigkeitszielen der UNO</a:t>
            </a:r>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CH" smtClean="0"/>
              <a:pPr/>
              <a:t>5</a:t>
            </a:fld>
            <a:endParaRPr lang="de-CH"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3E977E08-33EF-BDD0-423C-A29B101A96E4}"/>
              </a:ext>
            </a:extLst>
          </p:cNvPr>
          <p:cNvPicPr>
            <a:picLocks noChangeAspect="1"/>
          </p:cNvPicPr>
          <p:nvPr/>
        </p:nvPicPr>
        <p:blipFill>
          <a:blip r:embed="rId2"/>
          <a:stretch>
            <a:fillRect/>
          </a:stretch>
        </p:blipFill>
        <p:spPr>
          <a:xfrm>
            <a:off x="8378051" y="3012230"/>
            <a:ext cx="1080000" cy="1080000"/>
          </a:xfrm>
          <a:prstGeom prst="rect">
            <a:avLst/>
          </a:prstGeom>
        </p:spPr>
      </p:pic>
      <p:pic>
        <p:nvPicPr>
          <p:cNvPr id="7" name="Picture 6">
            <a:extLst>
              <a:ext uri="{FF2B5EF4-FFF2-40B4-BE49-F238E27FC236}">
                <a16:creationId xmlns:a16="http://schemas.microsoft.com/office/drawing/2014/main" id="{6D13A3EA-7ABC-C8FE-47DB-CE5806B8930E}"/>
              </a:ext>
            </a:extLst>
          </p:cNvPr>
          <p:cNvPicPr>
            <a:picLocks noChangeAspect="1"/>
          </p:cNvPicPr>
          <p:nvPr/>
        </p:nvPicPr>
        <p:blipFill>
          <a:blip r:embed="rId3"/>
          <a:stretch>
            <a:fillRect/>
          </a:stretch>
        </p:blipFill>
        <p:spPr>
          <a:xfrm>
            <a:off x="5480614" y="5153020"/>
            <a:ext cx="1230772" cy="1263447"/>
          </a:xfrm>
          <a:prstGeom prst="rect">
            <a:avLst/>
          </a:prstGeom>
        </p:spPr>
      </p:pic>
      <p:pic>
        <p:nvPicPr>
          <p:cNvPr id="8" name="Picture 7">
            <a:extLst>
              <a:ext uri="{FF2B5EF4-FFF2-40B4-BE49-F238E27FC236}">
                <a16:creationId xmlns:a16="http://schemas.microsoft.com/office/drawing/2014/main" id="{473844FD-09A7-0811-5FE8-11072B2508D1}"/>
              </a:ext>
            </a:extLst>
          </p:cNvPr>
          <p:cNvPicPr>
            <a:picLocks noChangeAspect="1"/>
          </p:cNvPicPr>
          <p:nvPr/>
        </p:nvPicPr>
        <p:blipFill>
          <a:blip r:embed="rId4"/>
          <a:stretch>
            <a:fillRect/>
          </a:stretch>
        </p:blipFill>
        <p:spPr>
          <a:xfrm>
            <a:off x="7191949" y="1209046"/>
            <a:ext cx="1066035" cy="1080000"/>
          </a:xfrm>
          <a:prstGeom prst="rect">
            <a:avLst/>
          </a:prstGeom>
        </p:spPr>
      </p:pic>
      <p:pic>
        <p:nvPicPr>
          <p:cNvPr id="9" name="Picture 8">
            <a:extLst>
              <a:ext uri="{FF2B5EF4-FFF2-40B4-BE49-F238E27FC236}">
                <a16:creationId xmlns:a16="http://schemas.microsoft.com/office/drawing/2014/main" id="{6376F814-3080-2231-4AA0-B932A06AA853}"/>
              </a:ext>
            </a:extLst>
          </p:cNvPr>
          <p:cNvPicPr>
            <a:picLocks noChangeAspect="1"/>
          </p:cNvPicPr>
          <p:nvPr/>
        </p:nvPicPr>
        <p:blipFill>
          <a:blip r:embed="rId5"/>
          <a:stretch>
            <a:fillRect/>
          </a:stretch>
        </p:blipFill>
        <p:spPr>
          <a:xfrm>
            <a:off x="2689426" y="2976272"/>
            <a:ext cx="1105920" cy="1080000"/>
          </a:xfrm>
          <a:prstGeom prst="rect">
            <a:avLst/>
          </a:prstGeom>
        </p:spPr>
      </p:pic>
      <p:pic>
        <p:nvPicPr>
          <p:cNvPr id="10" name="Picture 9">
            <a:extLst>
              <a:ext uri="{FF2B5EF4-FFF2-40B4-BE49-F238E27FC236}">
                <a16:creationId xmlns:a16="http://schemas.microsoft.com/office/drawing/2014/main" id="{D82C34FD-4CA8-7525-B11A-F8DCCE271970}"/>
              </a:ext>
            </a:extLst>
          </p:cNvPr>
          <p:cNvPicPr>
            <a:picLocks noChangeAspect="1"/>
          </p:cNvPicPr>
          <p:nvPr/>
        </p:nvPicPr>
        <p:blipFill>
          <a:blip r:embed="rId6"/>
          <a:stretch>
            <a:fillRect/>
          </a:stretch>
        </p:blipFill>
        <p:spPr>
          <a:xfrm>
            <a:off x="3380146" y="4863236"/>
            <a:ext cx="1092960" cy="1080000"/>
          </a:xfrm>
          <a:prstGeom prst="rect">
            <a:avLst/>
          </a:prstGeom>
        </p:spPr>
      </p:pic>
      <p:cxnSp>
        <p:nvCxnSpPr>
          <p:cNvPr id="11" name="Straight Connector 10">
            <a:extLst>
              <a:ext uri="{FF2B5EF4-FFF2-40B4-BE49-F238E27FC236}">
                <a16:creationId xmlns:a16="http://schemas.microsoft.com/office/drawing/2014/main" id="{29A681EB-17FF-8AC5-7E48-9BEC21D56F79}"/>
              </a:ext>
            </a:extLst>
          </p:cNvPr>
          <p:cNvCxnSpPr>
            <a:cxnSpLocks/>
          </p:cNvCxnSpPr>
          <p:nvPr/>
        </p:nvCxnSpPr>
        <p:spPr>
          <a:xfrm flipV="1">
            <a:off x="6502558" y="2239027"/>
            <a:ext cx="542778" cy="675091"/>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D2030AE-6C31-B55F-771D-DBAA337703C6}"/>
              </a:ext>
            </a:extLst>
          </p:cNvPr>
          <p:cNvCxnSpPr>
            <a:cxnSpLocks/>
          </p:cNvCxnSpPr>
          <p:nvPr/>
        </p:nvCxnSpPr>
        <p:spPr>
          <a:xfrm>
            <a:off x="7256155" y="3550376"/>
            <a:ext cx="1005108"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6A0F5BF-4BD0-3A74-A0D6-9093D395232C}"/>
              </a:ext>
            </a:extLst>
          </p:cNvPr>
          <p:cNvCxnSpPr>
            <a:cxnSpLocks/>
          </p:cNvCxnSpPr>
          <p:nvPr/>
        </p:nvCxnSpPr>
        <p:spPr>
          <a:xfrm>
            <a:off x="6967075" y="4228069"/>
            <a:ext cx="627861" cy="594068"/>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E7796C96-9264-47F2-1BAA-5773D0C409E7}"/>
              </a:ext>
            </a:extLst>
          </p:cNvPr>
          <p:cNvCxnSpPr>
            <a:cxnSpLocks/>
          </p:cNvCxnSpPr>
          <p:nvPr/>
        </p:nvCxnSpPr>
        <p:spPr>
          <a:xfrm>
            <a:off x="3900755" y="3550376"/>
            <a:ext cx="103765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A7503C95-4AD5-1782-F11B-FFE0ACE653C1}"/>
              </a:ext>
            </a:extLst>
          </p:cNvPr>
          <p:cNvCxnSpPr>
            <a:cxnSpLocks/>
          </p:cNvCxnSpPr>
          <p:nvPr/>
        </p:nvCxnSpPr>
        <p:spPr>
          <a:xfrm>
            <a:off x="4938406" y="2324110"/>
            <a:ext cx="644001" cy="58851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68421A4-F5BD-E9B7-9D3E-0A130BF22115}"/>
              </a:ext>
            </a:extLst>
          </p:cNvPr>
          <p:cNvCxnSpPr>
            <a:cxnSpLocks/>
          </p:cNvCxnSpPr>
          <p:nvPr/>
        </p:nvCxnSpPr>
        <p:spPr>
          <a:xfrm flipV="1">
            <a:off x="4530481" y="4283090"/>
            <a:ext cx="752475" cy="488763"/>
          </a:xfrm>
          <a:prstGeom prst="line">
            <a:avLst/>
          </a:prstGeom>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85DD5A97-05E0-9F54-262A-9F9F4EFA11A8}"/>
              </a:ext>
            </a:extLst>
          </p:cNvPr>
          <p:cNvPicPr>
            <a:picLocks noChangeAspect="1"/>
          </p:cNvPicPr>
          <p:nvPr/>
        </p:nvPicPr>
        <p:blipFill>
          <a:blip r:embed="rId7"/>
          <a:stretch>
            <a:fillRect/>
          </a:stretch>
        </p:blipFill>
        <p:spPr>
          <a:xfrm>
            <a:off x="3784219" y="1341025"/>
            <a:ext cx="1019175" cy="1019175"/>
          </a:xfrm>
          <a:prstGeom prst="rect">
            <a:avLst/>
          </a:prstGeom>
        </p:spPr>
      </p:pic>
      <p:pic>
        <p:nvPicPr>
          <p:cNvPr id="19" name="Picture 18">
            <a:extLst>
              <a:ext uri="{FF2B5EF4-FFF2-40B4-BE49-F238E27FC236}">
                <a16:creationId xmlns:a16="http://schemas.microsoft.com/office/drawing/2014/main" id="{5B8C07DB-D3C2-1ED4-9D1A-014A3C7170DA}"/>
              </a:ext>
            </a:extLst>
          </p:cNvPr>
          <p:cNvPicPr>
            <a:picLocks noChangeAspect="1"/>
          </p:cNvPicPr>
          <p:nvPr/>
        </p:nvPicPr>
        <p:blipFill>
          <a:blip r:embed="rId8"/>
          <a:stretch>
            <a:fillRect/>
          </a:stretch>
        </p:blipFill>
        <p:spPr>
          <a:xfrm>
            <a:off x="7823063" y="4900559"/>
            <a:ext cx="1109975" cy="1121263"/>
          </a:xfrm>
          <a:prstGeom prst="rect">
            <a:avLst/>
          </a:prstGeom>
        </p:spPr>
      </p:pic>
      <p:sp>
        <p:nvSpPr>
          <p:cNvPr id="3" name="Oval 2">
            <a:extLst>
              <a:ext uri="{FF2B5EF4-FFF2-40B4-BE49-F238E27FC236}">
                <a16:creationId xmlns:a16="http://schemas.microsoft.com/office/drawing/2014/main" id="{41C9CBD3-FC0A-BB84-D7B6-1B159B11FF38}"/>
              </a:ext>
            </a:extLst>
          </p:cNvPr>
          <p:cNvSpPr/>
          <p:nvPr/>
        </p:nvSpPr>
        <p:spPr>
          <a:xfrm>
            <a:off x="5149224" y="3036407"/>
            <a:ext cx="1896112" cy="1196944"/>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TextBox 19">
            <a:extLst>
              <a:ext uri="{FF2B5EF4-FFF2-40B4-BE49-F238E27FC236}">
                <a16:creationId xmlns:a16="http://schemas.microsoft.com/office/drawing/2014/main" id="{308A2488-ED87-DF18-8C7C-153A571AEC30}"/>
              </a:ext>
            </a:extLst>
          </p:cNvPr>
          <p:cNvSpPr txBox="1"/>
          <p:nvPr/>
        </p:nvSpPr>
        <p:spPr>
          <a:xfrm>
            <a:off x="5282956" y="3353007"/>
            <a:ext cx="1626088" cy="563744"/>
          </a:xfrm>
          <a:prstGeom prst="rect">
            <a:avLst/>
          </a:prstGeom>
          <a:noFill/>
        </p:spPr>
        <p:txBody>
          <a:bodyPr wrap="square" lIns="0" tIns="0" rIns="0" bIns="0" rtlCol="0">
            <a:spAutoFit/>
          </a:bodyPr>
          <a:lstStyle/>
          <a:p>
            <a:pPr algn="ctr">
              <a:lnSpc>
                <a:spcPct val="120000"/>
              </a:lnSpc>
            </a:pPr>
            <a:r>
              <a:rPr lang="de-CH" sz="1600" dirty="0"/>
              <a:t>Landwirtschaft und Ernährung</a:t>
            </a:r>
          </a:p>
        </p:txBody>
      </p:sp>
      <p:cxnSp>
        <p:nvCxnSpPr>
          <p:cNvPr id="31" name="Straight Connector 30">
            <a:extLst>
              <a:ext uri="{FF2B5EF4-FFF2-40B4-BE49-F238E27FC236}">
                <a16:creationId xmlns:a16="http://schemas.microsoft.com/office/drawing/2014/main" id="{D963ED49-29A3-B540-E78D-E4D8FC710BE2}"/>
              </a:ext>
            </a:extLst>
          </p:cNvPr>
          <p:cNvCxnSpPr>
            <a:cxnSpLocks/>
          </p:cNvCxnSpPr>
          <p:nvPr/>
        </p:nvCxnSpPr>
        <p:spPr>
          <a:xfrm flipV="1">
            <a:off x="6096000" y="4329170"/>
            <a:ext cx="0" cy="82512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5564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07A2-46F9-EA65-CDA8-BBCD7F4BB3E4}"/>
              </a:ext>
            </a:extLst>
          </p:cNvPr>
          <p:cNvSpPr>
            <a:spLocks noGrp="1"/>
          </p:cNvSpPr>
          <p:nvPr>
            <p:ph type="title"/>
          </p:nvPr>
        </p:nvSpPr>
        <p:spPr/>
        <p:txBody>
          <a:bodyPr/>
          <a:lstStyle/>
          <a:p>
            <a:r>
              <a:rPr lang="de-CH" dirty="0"/>
              <a:t>Einstiegsaufgaben</a:t>
            </a:r>
          </a:p>
        </p:txBody>
      </p:sp>
      <p:sp>
        <p:nvSpPr>
          <p:cNvPr id="3" name="Text Placeholder 2">
            <a:extLst>
              <a:ext uri="{FF2B5EF4-FFF2-40B4-BE49-F238E27FC236}">
                <a16:creationId xmlns:a16="http://schemas.microsoft.com/office/drawing/2014/main" id="{2CBDD328-1C4A-DD6E-8EA3-64F054640B9F}"/>
              </a:ext>
            </a:extLst>
          </p:cNvPr>
          <p:cNvSpPr>
            <a:spLocks noGrp="1"/>
          </p:cNvSpPr>
          <p:nvPr>
            <p:ph type="body" sz="quarter" idx="13"/>
          </p:nvPr>
        </p:nvSpPr>
        <p:spPr/>
        <p:txBody>
          <a:bodyPr/>
          <a:lstStyle/>
          <a:p>
            <a:pPr marL="514350" indent="-514350">
              <a:buFont typeface="+mj-lt"/>
              <a:buAutoNum type="arabicPeriod"/>
            </a:pPr>
            <a:r>
              <a:rPr lang="de-CH" sz="1800" dirty="0"/>
              <a:t>Nenne die wichtigsten </a:t>
            </a:r>
            <a:r>
              <a:rPr lang="de-CH" sz="1800" b="1" dirty="0"/>
              <a:t>Folgen</a:t>
            </a:r>
            <a:r>
              <a:rPr lang="de-CH" sz="1800" dirty="0"/>
              <a:t> eines </a:t>
            </a:r>
            <a:r>
              <a:rPr lang="de-CH" sz="1800" b="1" dirty="0"/>
              <a:t>nicht</a:t>
            </a:r>
            <a:r>
              <a:rPr lang="de-CH" sz="1800" dirty="0"/>
              <a:t>-nachhaltigen Ernährungssystems.</a:t>
            </a:r>
          </a:p>
          <a:p>
            <a:pPr marL="514350" indent="-514350">
              <a:buFont typeface="+mj-lt"/>
              <a:buAutoNum type="arabicPeriod"/>
            </a:pPr>
            <a:r>
              <a:rPr lang="de-CH" sz="1800" dirty="0"/>
              <a:t>Welches sind die </a:t>
            </a:r>
            <a:r>
              <a:rPr lang="de-CH" sz="1800" b="1" dirty="0"/>
              <a:t>Prinzipien</a:t>
            </a:r>
            <a:r>
              <a:rPr lang="de-CH" sz="1800" dirty="0"/>
              <a:t> für ein nachhaltiges Ernährungssystem?</a:t>
            </a:r>
          </a:p>
          <a:p>
            <a:pPr marL="514350" indent="-514350">
              <a:buFont typeface="+mj-lt"/>
              <a:buAutoNum type="arabicPeriod"/>
            </a:pPr>
            <a:r>
              <a:rPr lang="de-CH" sz="1800" dirty="0"/>
              <a:t>Welche </a:t>
            </a:r>
            <a:r>
              <a:rPr lang="de-CH" sz="1800" b="1" dirty="0"/>
              <a:t>staatlichen Rahmenbedingungen </a:t>
            </a:r>
            <a:r>
              <a:rPr lang="de-CH" sz="1800" dirty="0"/>
              <a:t>braucht es für ein nachhaltiges Ernährungssystem?</a:t>
            </a:r>
          </a:p>
          <a:p>
            <a:pPr marL="0" indent="0">
              <a:buNone/>
            </a:pPr>
            <a:endParaRPr lang="de-CH" dirty="0"/>
          </a:p>
          <a:p>
            <a:pPr marL="0" indent="0">
              <a:buNone/>
            </a:pPr>
            <a:endParaRPr lang="de-CH" b="1" dirty="0"/>
          </a:p>
          <a:p>
            <a:pPr marL="0" indent="0">
              <a:buNone/>
            </a:pPr>
            <a:endParaRPr lang="de-CH" b="1" dirty="0"/>
          </a:p>
          <a:p>
            <a:pPr marL="0" indent="0">
              <a:buNone/>
            </a:pPr>
            <a:endParaRPr lang="de-CH" b="1" dirty="0"/>
          </a:p>
          <a:p>
            <a:pPr marL="0" indent="0">
              <a:buNone/>
            </a:pPr>
            <a:endParaRPr lang="de-CH" b="1" dirty="0"/>
          </a:p>
          <a:p>
            <a:pPr marL="0" indent="0">
              <a:buNone/>
            </a:pPr>
            <a:endParaRPr lang="de-CH" b="1" dirty="0"/>
          </a:p>
          <a:p>
            <a:pPr marL="0" indent="0">
              <a:buNone/>
            </a:pPr>
            <a:endParaRPr lang="de-CH" b="1" dirty="0"/>
          </a:p>
          <a:p>
            <a:pPr marL="0" indent="0">
              <a:buNone/>
            </a:pPr>
            <a:r>
              <a:rPr lang="de-CH" b="1" dirty="0"/>
              <a:t>Wissensquellen</a:t>
            </a:r>
            <a:r>
              <a:rPr lang="de-CH" dirty="0"/>
              <a:t>:</a:t>
            </a:r>
          </a:p>
          <a:p>
            <a:pPr marL="0" indent="0">
              <a:buNone/>
            </a:pPr>
            <a:r>
              <a:rPr lang="de-CH" sz="1600" dirty="0">
                <a:hlinkClick r:id="rId2"/>
              </a:rPr>
              <a:t>Landwirtschaft und Ernährung </a:t>
            </a:r>
            <a:r>
              <a:rPr lang="de-CH" sz="1600" dirty="0"/>
              <a:t>(Website NFP 73)</a:t>
            </a:r>
          </a:p>
          <a:p>
            <a:pPr marL="0" indent="0">
              <a:buNone/>
            </a:pPr>
            <a:r>
              <a:rPr lang="de-CH" sz="1600" dirty="0">
                <a:hlinkClick r:id="rId3"/>
              </a:rPr>
              <a:t>Ein nachhaltiges Ernährungssystem im 21. Jahrhundert?</a:t>
            </a:r>
            <a:r>
              <a:rPr lang="de-CH" sz="1600" dirty="0"/>
              <a:t> (Video, 6 Min.)</a:t>
            </a:r>
          </a:p>
          <a:p>
            <a:endParaRPr lang="de-CH" dirty="0"/>
          </a:p>
        </p:txBody>
      </p:sp>
      <p:sp>
        <p:nvSpPr>
          <p:cNvPr id="4" name="Slide Number Placeholder 3">
            <a:extLst>
              <a:ext uri="{FF2B5EF4-FFF2-40B4-BE49-F238E27FC236}">
                <a16:creationId xmlns:a16="http://schemas.microsoft.com/office/drawing/2014/main" id="{15CC2A20-2057-8B4B-5D65-286767094718}"/>
              </a:ext>
            </a:extLst>
          </p:cNvPr>
          <p:cNvSpPr>
            <a:spLocks noGrp="1"/>
          </p:cNvSpPr>
          <p:nvPr>
            <p:ph type="sldNum" sz="quarter" idx="14"/>
          </p:nvPr>
        </p:nvSpPr>
        <p:spPr/>
        <p:txBody>
          <a:bodyPr/>
          <a:lstStyle/>
          <a:p>
            <a:fld id="{476BE59D-4918-439E-9CBF-5840B2847889}" type="slidenum">
              <a:rPr lang="de-CH" smtClean="0"/>
              <a:pPr/>
              <a:t>6</a:t>
            </a:fld>
            <a:endParaRPr lang="de-CH" dirty="0"/>
          </a:p>
        </p:txBody>
      </p:sp>
      <p:sp>
        <p:nvSpPr>
          <p:cNvPr id="5" name="Footer Placeholder 4">
            <a:extLst>
              <a:ext uri="{FF2B5EF4-FFF2-40B4-BE49-F238E27FC236}">
                <a16:creationId xmlns:a16="http://schemas.microsoft.com/office/drawing/2014/main" id="{52AD0755-CDBD-5076-9930-4CBF2FAE3031}"/>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35823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41CD9A5-F82E-0F6D-64A0-5415644DBF7F}"/>
              </a:ext>
            </a:extLst>
          </p:cNvPr>
          <p:cNvGraphicFramePr>
            <a:graphicFrameLocks noChangeAspect="1"/>
          </p:cNvGraphicFramePr>
          <p:nvPr>
            <p:custDataLst>
              <p:tags r:id="rId1"/>
            </p:custDataLst>
            <p:extLst>
              <p:ext uri="{D42A27DB-BD31-4B8C-83A1-F6EECF244321}">
                <p14:modId xmlns:p14="http://schemas.microsoft.com/office/powerpoint/2010/main" val="20146546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AD710DF-A093-2570-9ABB-0BF57237AEF3}"/>
              </a:ext>
            </a:extLst>
          </p:cNvPr>
          <p:cNvSpPr>
            <a:spLocks noGrp="1"/>
          </p:cNvSpPr>
          <p:nvPr>
            <p:ph type="title"/>
          </p:nvPr>
        </p:nvSpPr>
        <p:spPr/>
        <p:txBody>
          <a:bodyPr vert="horz"/>
          <a:lstStyle/>
          <a:p>
            <a:r>
              <a:rPr lang="de-DE" dirty="0"/>
              <a:t>Hintergrund </a:t>
            </a:r>
            <a:r>
              <a:rPr lang="de-CH" dirty="0"/>
              <a:t>Ernährungssystem</a:t>
            </a:r>
          </a:p>
        </p:txBody>
      </p:sp>
      <p:sp>
        <p:nvSpPr>
          <p:cNvPr id="3" name="Slide Number Placeholder 2">
            <a:extLst>
              <a:ext uri="{FF2B5EF4-FFF2-40B4-BE49-F238E27FC236}">
                <a16:creationId xmlns:a16="http://schemas.microsoft.com/office/drawing/2014/main" id="{6E340980-5A77-5470-11CF-E3EA724D1B9B}"/>
              </a:ext>
            </a:extLst>
          </p:cNvPr>
          <p:cNvSpPr>
            <a:spLocks noGrp="1"/>
          </p:cNvSpPr>
          <p:nvPr>
            <p:ph type="sldNum" sz="quarter" idx="14"/>
          </p:nvPr>
        </p:nvSpPr>
        <p:spPr/>
        <p:txBody>
          <a:bodyPr/>
          <a:lstStyle/>
          <a:p>
            <a:fld id="{476BE59D-4918-439E-9CBF-5840B2847889}" type="slidenum">
              <a:rPr lang="de-CH" smtClean="0"/>
              <a:pPr/>
              <a:t>7</a:t>
            </a:fld>
            <a:endParaRPr lang="de-CH" dirty="0"/>
          </a:p>
        </p:txBody>
      </p:sp>
      <p:sp>
        <p:nvSpPr>
          <p:cNvPr id="4" name="Text Placeholder 3">
            <a:extLst>
              <a:ext uri="{FF2B5EF4-FFF2-40B4-BE49-F238E27FC236}">
                <a16:creationId xmlns:a16="http://schemas.microsoft.com/office/drawing/2014/main" id="{3EDC309F-8976-4FC4-88CE-4FD427CEC561}"/>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83CF003B-6C19-C316-0B25-71E22A59B9C2}"/>
              </a:ext>
            </a:extLst>
          </p:cNvPr>
          <p:cNvSpPr>
            <a:spLocks noGrp="1"/>
          </p:cNvSpPr>
          <p:nvPr>
            <p:ph type="body" sz="quarter" idx="13"/>
          </p:nvPr>
        </p:nvSpPr>
        <p:spPr/>
        <p:txBody>
          <a:bodyPr/>
          <a:lstStyle/>
          <a:p>
            <a:r>
              <a:rPr lang="de-CH" dirty="0"/>
              <a:t>Im heutigen Ernährungssystem gibt es sowohl bei der </a:t>
            </a:r>
            <a:r>
              <a:rPr lang="de-CH" b="1" dirty="0"/>
              <a:t>ökologischen</a:t>
            </a:r>
            <a:r>
              <a:rPr lang="de-CH" dirty="0"/>
              <a:t> als auch bei der </a:t>
            </a:r>
            <a:r>
              <a:rPr lang="de-CH" b="1" dirty="0"/>
              <a:t>sozialen Nachhaltigkeit </a:t>
            </a:r>
            <a:r>
              <a:rPr lang="de-CH" dirty="0"/>
              <a:t>beträchtliche </a:t>
            </a:r>
            <a:r>
              <a:rPr lang="de-CH" b="1" dirty="0"/>
              <a:t>Defizite: </a:t>
            </a:r>
            <a:r>
              <a:rPr lang="de-CH" dirty="0"/>
              <a:t>Im </a:t>
            </a:r>
            <a:r>
              <a:rPr lang="de-CH" b="1" dirty="0"/>
              <a:t>globalen Norden </a:t>
            </a:r>
            <a:r>
              <a:rPr lang="de-CH" dirty="0"/>
              <a:t>folgen wir Ernährungsmustern, die einen unangemessen grossen </a:t>
            </a:r>
            <a:r>
              <a:rPr lang="de-CH" b="1" dirty="0"/>
              <a:t>ökologischen Fussabdruck </a:t>
            </a:r>
            <a:r>
              <a:rPr lang="de-CH" dirty="0"/>
              <a:t>hinterlassen, während im </a:t>
            </a:r>
            <a:r>
              <a:rPr lang="de-CH" b="1" dirty="0"/>
              <a:t>globalen Süden </a:t>
            </a:r>
            <a:r>
              <a:rPr lang="de-CH" dirty="0"/>
              <a:t>vor allem die </a:t>
            </a:r>
            <a:r>
              <a:rPr lang="de-CH" b="1" dirty="0"/>
              <a:t>sozialen</a:t>
            </a:r>
            <a:r>
              <a:rPr lang="de-CH" dirty="0"/>
              <a:t> Defizite des Systems von </a:t>
            </a:r>
            <a:r>
              <a:rPr lang="de-CH" b="1" dirty="0"/>
              <a:t>Unterernährung</a:t>
            </a:r>
            <a:r>
              <a:rPr lang="de-CH" dirty="0"/>
              <a:t> über </a:t>
            </a:r>
            <a:r>
              <a:rPr lang="de-CH" b="1" dirty="0"/>
              <a:t>Kinderarbeit</a:t>
            </a:r>
            <a:r>
              <a:rPr lang="de-CH" dirty="0"/>
              <a:t> bis hin zur </a:t>
            </a:r>
            <a:r>
              <a:rPr lang="de-CH" b="1" dirty="0"/>
              <a:t>Geschlechterdiskriminierung</a:t>
            </a:r>
            <a:r>
              <a:rPr lang="de-CH" dirty="0"/>
              <a:t> sichtbar werden.</a:t>
            </a:r>
            <a:r>
              <a:rPr lang="de-DE" dirty="0"/>
              <a:t> In einer Zusammenarbeit von mehreren Projekten, zeigt das Nationale Forschungsprogramm “Nachhaltige Wirtschaft» (NFP 73) vorhandene Defizite auf und bietet Strategien zu ihrer Beseitigung. </a:t>
            </a:r>
          </a:p>
          <a:p>
            <a:endParaRPr lang="de-CH" dirty="0"/>
          </a:p>
        </p:txBody>
      </p:sp>
      <p:sp>
        <p:nvSpPr>
          <p:cNvPr id="6" name="Text Placeholder 5">
            <a:extLst>
              <a:ext uri="{FF2B5EF4-FFF2-40B4-BE49-F238E27FC236}">
                <a16:creationId xmlns:a16="http://schemas.microsoft.com/office/drawing/2014/main" id="{5F219A8A-2663-337C-5EF1-A4185DF62263}"/>
              </a:ext>
            </a:extLst>
          </p:cNvPr>
          <p:cNvSpPr>
            <a:spLocks noGrp="1"/>
          </p:cNvSpPr>
          <p:nvPr>
            <p:ph type="body" sz="quarter" idx="12"/>
          </p:nvPr>
        </p:nvSpPr>
        <p:spPr/>
        <p:txBody>
          <a:bodyPr/>
          <a:lstStyle/>
          <a:p>
            <a:r>
              <a:rPr lang="de-DE" dirty="0"/>
              <a:t>Hintergrund</a:t>
            </a:r>
          </a:p>
        </p:txBody>
      </p:sp>
      <p:sp>
        <p:nvSpPr>
          <p:cNvPr id="8" name="Footer Placeholder 7">
            <a:extLst>
              <a:ext uri="{FF2B5EF4-FFF2-40B4-BE49-F238E27FC236}">
                <a16:creationId xmlns:a16="http://schemas.microsoft.com/office/drawing/2014/main" id="{C520588B-530A-315E-5891-4FAD390D8B3C}"/>
              </a:ext>
            </a:extLst>
          </p:cNvPr>
          <p:cNvSpPr>
            <a:spLocks noGrp="1"/>
          </p:cNvSpPr>
          <p:nvPr>
            <p:ph type="ftr" sz="quarter" idx="17"/>
          </p:nvPr>
        </p:nvSpPr>
        <p:spPr/>
        <p:txBody>
          <a:bodyPr/>
          <a:lstStyle/>
          <a:p>
            <a:r>
              <a:rPr lang="de-CH"/>
              <a:t>NFP 73 – Nachhaltige Wirtschaft</a:t>
            </a:r>
            <a:endParaRPr lang="de-CH" dirty="0"/>
          </a:p>
        </p:txBody>
      </p:sp>
      <p:pic>
        <p:nvPicPr>
          <p:cNvPr id="12" name="object 7">
            <a:extLst>
              <a:ext uri="{FF2B5EF4-FFF2-40B4-BE49-F238E27FC236}">
                <a16:creationId xmlns:a16="http://schemas.microsoft.com/office/drawing/2014/main" id="{84E423ED-75AF-FF80-B371-F56D7AA6B1E4}"/>
              </a:ext>
            </a:extLst>
          </p:cNvPr>
          <p:cNvPicPr>
            <a:picLocks noGrp="1"/>
          </p:cNvPicPr>
          <p:nvPr>
            <p:ph type="pic" sz="quarter" idx="16"/>
          </p:nvPr>
        </p:nvPicPr>
        <p:blipFill>
          <a:blip r:embed="rId5" cstate="print"/>
          <a:srcRect t="1009" b="1009"/>
          <a:stretch>
            <a:fillRect/>
          </a:stretch>
        </p:blipFill>
        <p:spPr>
          <a:prstGeom prst="rect">
            <a:avLst/>
          </a:prstGeom>
        </p:spPr>
      </p:pic>
    </p:spTree>
    <p:extLst>
      <p:ext uri="{BB962C8B-B14F-4D97-AF65-F5344CB8AC3E}">
        <p14:creationId xmlns:p14="http://schemas.microsoft.com/office/powerpoint/2010/main" val="4003310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03014E3-CCF1-02C2-814D-3CA250447748}"/>
              </a:ext>
            </a:extLst>
          </p:cNvPr>
          <p:cNvGraphicFramePr>
            <a:graphicFrameLocks noChangeAspect="1"/>
          </p:cNvGraphicFramePr>
          <p:nvPr>
            <p:custDataLst>
              <p:tags r:id="rId1"/>
            </p:custDataLst>
            <p:extLst>
              <p:ext uri="{D42A27DB-BD31-4B8C-83A1-F6EECF244321}">
                <p14:modId xmlns:p14="http://schemas.microsoft.com/office/powerpoint/2010/main" val="39750806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65B34B2-9353-C981-2F85-063BCDDF228B}"/>
              </a:ext>
            </a:extLst>
          </p:cNvPr>
          <p:cNvSpPr>
            <a:spLocks noGrp="1"/>
          </p:cNvSpPr>
          <p:nvPr>
            <p:ph type="title"/>
          </p:nvPr>
        </p:nvSpPr>
        <p:spPr/>
        <p:txBody>
          <a:bodyPr vert="horz"/>
          <a:lstStyle/>
          <a:p>
            <a:r>
              <a:rPr lang="de-CH" dirty="0"/>
              <a:t>Ernährungssystem – Resultate</a:t>
            </a:r>
          </a:p>
        </p:txBody>
      </p:sp>
      <p:sp>
        <p:nvSpPr>
          <p:cNvPr id="3" name="Text Placeholder 2">
            <a:extLst>
              <a:ext uri="{FF2B5EF4-FFF2-40B4-BE49-F238E27FC236}">
                <a16:creationId xmlns:a16="http://schemas.microsoft.com/office/drawing/2014/main" id="{E4BAF6D7-447C-6284-1205-B55D736B6A2B}"/>
              </a:ext>
            </a:extLst>
          </p:cNvPr>
          <p:cNvSpPr>
            <a:spLocks noGrp="1"/>
          </p:cNvSpPr>
          <p:nvPr>
            <p:ph type="body" sz="quarter" idx="13"/>
          </p:nvPr>
        </p:nvSpPr>
        <p:spPr/>
        <p:txBody>
          <a:bodyPr/>
          <a:lstStyle/>
          <a:p>
            <a:pPr marL="0" indent="0">
              <a:buNone/>
            </a:pPr>
            <a:r>
              <a:rPr lang="en-GB" b="1" dirty="0" err="1"/>
              <a:t>Systemische</a:t>
            </a:r>
            <a:r>
              <a:rPr lang="en-GB" b="1" dirty="0"/>
              <a:t> </a:t>
            </a:r>
            <a:r>
              <a:rPr lang="en-GB" b="1" dirty="0" err="1"/>
              <a:t>Politikansätze</a:t>
            </a:r>
            <a:r>
              <a:rPr lang="en-GB" b="1" dirty="0"/>
              <a:t> für </a:t>
            </a:r>
            <a:r>
              <a:rPr lang="en-GB" b="1" dirty="0" err="1"/>
              <a:t>einen</a:t>
            </a:r>
            <a:r>
              <a:rPr lang="en-GB" b="1" dirty="0"/>
              <a:t> </a:t>
            </a:r>
            <a:r>
              <a:rPr lang="en-GB" b="1" dirty="0" err="1"/>
              <a:t>gerechten</a:t>
            </a:r>
            <a:r>
              <a:rPr lang="en-GB" b="1" dirty="0"/>
              <a:t> </a:t>
            </a:r>
            <a:r>
              <a:rPr lang="en-GB" b="1" dirty="0" err="1"/>
              <a:t>Übergang</a:t>
            </a:r>
            <a:r>
              <a:rPr lang="en-GB" b="1" dirty="0"/>
              <a:t> in der </a:t>
            </a:r>
            <a:r>
              <a:rPr lang="en-GB" b="1" dirty="0" err="1"/>
              <a:t>Landwirtschaft</a:t>
            </a:r>
            <a:endParaRPr lang="de-CH" dirty="0"/>
          </a:p>
          <a:p>
            <a:pPr marL="0" indent="0">
              <a:buNone/>
            </a:pPr>
            <a:r>
              <a:rPr lang="de-CH" dirty="0"/>
              <a:t>Es wurde deutlich, dass die bislang dominierenden theoretischen Ansätze wie </a:t>
            </a:r>
            <a:r>
              <a:rPr lang="de-CH" dirty="0">
                <a:solidFill>
                  <a:srgbClr val="83D0F5"/>
                </a:solidFill>
              </a:rPr>
              <a:t>«Multifunktionalität» </a:t>
            </a:r>
            <a:r>
              <a:rPr lang="de-CH" dirty="0"/>
              <a:t>und </a:t>
            </a:r>
            <a:r>
              <a:rPr lang="de-CH" dirty="0">
                <a:solidFill>
                  <a:srgbClr val="83D0F5"/>
                </a:solidFill>
              </a:rPr>
              <a:t>«Ökosystemdienstleistungen» </a:t>
            </a:r>
            <a:r>
              <a:rPr lang="de-CH" dirty="0"/>
              <a:t>zwar insofern eine wichtige Funktion erfüllten, dass sie die Problemlösungskapazität des Marktes relativierten, aber nicht ausreichend systemisch ausgerichtet waren, um auf die Probleme angemessen reagieren zu können. Ein Beispiel für solche systemischen Ansätze ist etwa die notwendige Gleichzeitigkeit </a:t>
            </a:r>
            <a:r>
              <a:rPr lang="de-CH" dirty="0">
                <a:solidFill>
                  <a:srgbClr val="83D0F5"/>
                </a:solidFill>
              </a:rPr>
              <a:t>nationaler</a:t>
            </a:r>
            <a:r>
              <a:rPr lang="de-CH" dirty="0"/>
              <a:t> und </a:t>
            </a:r>
            <a:r>
              <a:rPr lang="de-CH" dirty="0">
                <a:solidFill>
                  <a:srgbClr val="83D0F5"/>
                </a:solidFill>
              </a:rPr>
              <a:t>handelspolitischer</a:t>
            </a:r>
            <a:r>
              <a:rPr lang="de-CH" dirty="0"/>
              <a:t> </a:t>
            </a:r>
            <a:r>
              <a:rPr lang="de-CH" dirty="0">
                <a:solidFill>
                  <a:srgbClr val="83D0F5"/>
                </a:solidFill>
              </a:rPr>
              <a:t>Massnahmen</a:t>
            </a:r>
            <a:r>
              <a:rPr lang="de-CH" dirty="0"/>
              <a:t> in der </a:t>
            </a:r>
            <a:r>
              <a:rPr lang="de-CH" dirty="0">
                <a:solidFill>
                  <a:srgbClr val="83D0F5"/>
                </a:solidFill>
              </a:rPr>
              <a:t>Agrarpolitik</a:t>
            </a:r>
            <a:r>
              <a:rPr lang="de-CH" dirty="0"/>
              <a:t>, ein anderes die aus ökologischen Gründen gebotene politische Ungleichbehandlung </a:t>
            </a:r>
            <a:r>
              <a:rPr lang="de-CH" dirty="0">
                <a:solidFill>
                  <a:srgbClr val="83D0F5"/>
                </a:solidFill>
              </a:rPr>
              <a:t>tierischer</a:t>
            </a:r>
            <a:r>
              <a:rPr lang="de-CH" dirty="0"/>
              <a:t> und </a:t>
            </a:r>
            <a:r>
              <a:rPr lang="de-CH" dirty="0">
                <a:solidFill>
                  <a:srgbClr val="83D0F5"/>
                </a:solidFill>
              </a:rPr>
              <a:t>pflanzlicher</a:t>
            </a:r>
            <a:r>
              <a:rPr lang="de-CH" dirty="0"/>
              <a:t> </a:t>
            </a:r>
            <a:r>
              <a:rPr lang="de-CH" dirty="0">
                <a:solidFill>
                  <a:srgbClr val="83D0F5"/>
                </a:solidFill>
              </a:rPr>
              <a:t>Lebensmittel</a:t>
            </a:r>
            <a:r>
              <a:rPr lang="de-CH" dirty="0"/>
              <a:t>. Auch die </a:t>
            </a:r>
            <a:r>
              <a:rPr lang="de-CH" dirty="0">
                <a:solidFill>
                  <a:srgbClr val="83D0F5"/>
                </a:solidFill>
              </a:rPr>
              <a:t>zunehmende Verschwendung </a:t>
            </a:r>
            <a:r>
              <a:rPr lang="de-CH" dirty="0"/>
              <a:t>von </a:t>
            </a:r>
            <a:r>
              <a:rPr lang="de-CH" dirty="0">
                <a:solidFill>
                  <a:srgbClr val="83D0F5"/>
                </a:solidFill>
              </a:rPr>
              <a:t>Nahrungsmitteln</a:t>
            </a:r>
            <a:r>
              <a:rPr lang="de-CH" dirty="0"/>
              <a:t> und </a:t>
            </a:r>
            <a:r>
              <a:rPr lang="de-CH" dirty="0">
                <a:solidFill>
                  <a:srgbClr val="83D0F5"/>
                </a:solidFill>
              </a:rPr>
              <a:t>neue technologische Potenziale </a:t>
            </a:r>
            <a:r>
              <a:rPr lang="de-CH" dirty="0"/>
              <a:t>im Kontext einer </a:t>
            </a:r>
            <a:r>
              <a:rPr lang="de-CH" dirty="0">
                <a:solidFill>
                  <a:srgbClr val="83D0F5"/>
                </a:solidFill>
              </a:rPr>
              <a:t>digitalisierten</a:t>
            </a:r>
            <a:r>
              <a:rPr lang="de-CH" dirty="0"/>
              <a:t> </a:t>
            </a:r>
            <a:r>
              <a:rPr lang="de-CH" dirty="0">
                <a:solidFill>
                  <a:srgbClr val="83D0F5"/>
                </a:solidFill>
              </a:rPr>
              <a:t>Landwirtschaft</a:t>
            </a:r>
            <a:r>
              <a:rPr lang="de-CH" dirty="0"/>
              <a:t> erfordern </a:t>
            </a:r>
            <a:r>
              <a:rPr lang="de-CH" dirty="0">
                <a:solidFill>
                  <a:srgbClr val="83D0F5"/>
                </a:solidFill>
              </a:rPr>
              <a:t>Politikinnovationen</a:t>
            </a:r>
            <a:r>
              <a:rPr lang="de-CH" dirty="0"/>
              <a:t>, die die zahlreichen </a:t>
            </a:r>
            <a:r>
              <a:rPr lang="de-CH" dirty="0">
                <a:solidFill>
                  <a:srgbClr val="83D0F5"/>
                </a:solidFill>
              </a:rPr>
              <a:t>Interdependenzen</a:t>
            </a:r>
            <a:r>
              <a:rPr lang="de-CH" dirty="0"/>
              <a:t> in den </a:t>
            </a:r>
            <a:r>
              <a:rPr lang="de-CH" dirty="0">
                <a:solidFill>
                  <a:srgbClr val="83D0F5"/>
                </a:solidFill>
              </a:rPr>
              <a:t>globalen</a:t>
            </a:r>
            <a:r>
              <a:rPr lang="de-CH" dirty="0"/>
              <a:t> </a:t>
            </a:r>
            <a:r>
              <a:rPr lang="de-CH" dirty="0">
                <a:solidFill>
                  <a:srgbClr val="83D0F5"/>
                </a:solidFill>
              </a:rPr>
              <a:t>Ökosystemen</a:t>
            </a:r>
            <a:r>
              <a:rPr lang="de-CH" dirty="0"/>
              <a:t> berücksichtigen. Gerade in solchen Bereichen fehlen heute sowohl auf nationaler als auch auf internationaler Ebene verbindliche Regeln, die ein gerechteres und umweltverträglicheres Agrarsystem ermöglichen sollten. Das Konzept des </a:t>
            </a:r>
            <a:r>
              <a:rPr lang="de-CH" dirty="0">
                <a:solidFill>
                  <a:srgbClr val="83D0F5"/>
                </a:solidFill>
              </a:rPr>
              <a:t>«gerechten Übergangs»</a:t>
            </a:r>
            <a:r>
              <a:rPr lang="de-CH" dirty="0">
                <a:solidFill>
                  <a:schemeClr val="bg1"/>
                </a:solidFill>
              </a:rPr>
              <a:t>, </a:t>
            </a:r>
            <a:r>
              <a:rPr lang="de-CH" dirty="0"/>
              <a:t>das bislang vor allem ausserhalb des Agrarsektors angewendet wurde, stellt hierfür einen geeigneten theoretischen Rahmen.</a:t>
            </a:r>
          </a:p>
        </p:txBody>
      </p:sp>
      <p:sp>
        <p:nvSpPr>
          <p:cNvPr id="4" name="Slide Number Placeholder 3">
            <a:extLst>
              <a:ext uri="{FF2B5EF4-FFF2-40B4-BE49-F238E27FC236}">
                <a16:creationId xmlns:a16="http://schemas.microsoft.com/office/drawing/2014/main" id="{7E5FAC6D-AD4F-9297-EFA2-0FC5B0A001CD}"/>
              </a:ext>
            </a:extLst>
          </p:cNvPr>
          <p:cNvSpPr>
            <a:spLocks noGrp="1"/>
          </p:cNvSpPr>
          <p:nvPr>
            <p:ph type="sldNum" sz="quarter" idx="14"/>
          </p:nvPr>
        </p:nvSpPr>
        <p:spPr/>
        <p:txBody>
          <a:bodyPr/>
          <a:lstStyle/>
          <a:p>
            <a:fld id="{476BE59D-4918-439E-9CBF-5840B2847889}" type="slidenum">
              <a:rPr lang="de-CH" smtClean="0"/>
              <a:pPr/>
              <a:t>8</a:t>
            </a:fld>
            <a:endParaRPr lang="de-CH" dirty="0"/>
          </a:p>
        </p:txBody>
      </p:sp>
      <p:sp>
        <p:nvSpPr>
          <p:cNvPr id="5" name="Footer Placeholder 4">
            <a:extLst>
              <a:ext uri="{FF2B5EF4-FFF2-40B4-BE49-F238E27FC236}">
                <a16:creationId xmlns:a16="http://schemas.microsoft.com/office/drawing/2014/main" id="{6A912A73-7B7F-C57D-6137-DB68FF6D012A}"/>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266417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p:txBody>
          <a:bodyPr/>
          <a:lstStyle/>
          <a:p>
            <a:r>
              <a:rPr lang="de-CH" dirty="0"/>
              <a:t>Übersicht Forschungsprojekte</a:t>
            </a:r>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p:txBody>
          <a:bodyPr/>
          <a:lstStyle/>
          <a:p>
            <a:pPr marL="0" indent="0">
              <a:lnSpc>
                <a:spcPct val="107000"/>
              </a:lnSpc>
              <a:spcAft>
                <a:spcPts val="400"/>
              </a:spcAft>
              <a:buNone/>
            </a:pPr>
            <a:r>
              <a:rPr lang="de-CH" sz="1800" dirty="0"/>
              <a:t>Zum Schwerpunkt </a:t>
            </a:r>
            <a:r>
              <a:rPr lang="de-CH" sz="1800" b="1" dirty="0"/>
              <a:t>«Landwirtschaft und Ernährung» </a:t>
            </a:r>
            <a:r>
              <a:rPr lang="de-CH" sz="1800" dirty="0"/>
              <a:t>gab es sechs Forschungsprojekte:</a:t>
            </a:r>
          </a:p>
          <a:p>
            <a:pPr marL="0" indent="0">
              <a:lnSpc>
                <a:spcPct val="107000"/>
              </a:lnSpc>
              <a:spcAft>
                <a:spcPts val="400"/>
              </a:spcAft>
              <a:buNone/>
            </a:pPr>
            <a:endParaRPr lang="de-CH" sz="1800" dirty="0"/>
          </a:p>
          <a:p>
            <a:pPr marL="342900" indent="-342900" algn="l">
              <a:lnSpc>
                <a:spcPct val="100000"/>
              </a:lnSpc>
              <a:spcBef>
                <a:spcPts val="0"/>
              </a:spcBef>
              <a:buFont typeface="+mj-lt"/>
              <a:buAutoNum type="arabicPeriod"/>
            </a:pPr>
            <a:r>
              <a:rPr lang="de-CH" sz="1800" dirty="0"/>
              <a:t>Ernährungs- und Umweltauswirkungen des schweizerischen Lebensmittelverzehrs</a:t>
            </a:r>
          </a:p>
          <a:p>
            <a:pPr marL="342900" indent="-342900" algn="l">
              <a:lnSpc>
                <a:spcPct val="100000"/>
              </a:lnSpc>
              <a:spcBef>
                <a:spcPts val="0"/>
              </a:spcBef>
              <a:buFont typeface="+mj-lt"/>
              <a:buAutoNum type="arabicPeriod"/>
            </a:pPr>
            <a:r>
              <a:rPr lang="de-CH" sz="1800" dirty="0"/>
              <a:t>Diversifizierte Ernährungssysteme dank nachhaltiger Handelsbeziehungen (s. Lernmodul «</a:t>
            </a:r>
            <a:r>
              <a:rPr lang="de-CH" sz="1800" dirty="0" err="1"/>
              <a:t>Governanz</a:t>
            </a:r>
            <a:r>
              <a:rPr lang="de-CH" sz="1800" dirty="0"/>
              <a:t>»)</a:t>
            </a:r>
          </a:p>
          <a:p>
            <a:pPr marL="342900" indent="-342900" algn="l">
              <a:lnSpc>
                <a:spcPct val="100000"/>
              </a:lnSpc>
              <a:spcBef>
                <a:spcPts val="0"/>
              </a:spcBef>
              <a:buFont typeface="+mj-lt"/>
              <a:buAutoNum type="arabicPeriod"/>
            </a:pPr>
            <a:r>
              <a:rPr lang="de-CH" sz="1800" dirty="0"/>
              <a:t>Nachhaltigere Wertschöpfungsketten (s. Lernmodul «Lieferketten»)</a:t>
            </a:r>
          </a:p>
          <a:p>
            <a:pPr marL="342900" indent="-342900" algn="l">
              <a:lnSpc>
                <a:spcPct val="100000"/>
              </a:lnSpc>
              <a:spcBef>
                <a:spcPts val="0"/>
              </a:spcBef>
              <a:buFont typeface="+mj-lt"/>
              <a:buAutoNum type="arabicPeriod"/>
            </a:pPr>
            <a:r>
              <a:rPr lang="de-CH" sz="1800" dirty="0"/>
              <a:t>Zusammenspiel von Ökonomie und Ökologie in Schweizer Landwirtschaftsbetrieben</a:t>
            </a:r>
          </a:p>
          <a:p>
            <a:pPr marL="342900" indent="-342900" algn="l">
              <a:lnSpc>
                <a:spcPct val="100000"/>
              </a:lnSpc>
              <a:spcBef>
                <a:spcPts val="0"/>
              </a:spcBef>
              <a:buFont typeface="+mj-lt"/>
              <a:buAutoNum type="arabicPeriod"/>
            </a:pPr>
            <a:r>
              <a:rPr lang="de-CH" sz="1800" dirty="0"/>
              <a:t>Digitale Innovationen für eine nachhaltige Landwirtschaft</a:t>
            </a:r>
          </a:p>
          <a:p>
            <a:pPr marL="342900" indent="-342900" algn="l">
              <a:lnSpc>
                <a:spcPct val="100000"/>
              </a:lnSpc>
              <a:spcBef>
                <a:spcPts val="0"/>
              </a:spcBef>
              <a:buFont typeface="+mj-lt"/>
              <a:buAutoNum type="arabicPeriod"/>
            </a:pPr>
            <a:r>
              <a:rPr lang="de-CH" sz="1800" dirty="0"/>
              <a:t>Rechtliche Rahmenbedingungen für eine ressourceneffiziente Kreislaufwirtschaft (s. Lernmodul «</a:t>
            </a:r>
            <a:r>
              <a:rPr lang="de-CH" sz="1800" dirty="0" err="1"/>
              <a:t>Governanz</a:t>
            </a:r>
            <a:r>
              <a:rPr lang="de-CH" sz="1800" dirty="0"/>
              <a:t>»)</a:t>
            </a:r>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p:txBody>
          <a:bodyPr/>
          <a:lstStyle/>
          <a:p>
            <a:fld id="{476BE59D-4918-439E-9CBF-5840B2847889}" type="slidenum">
              <a:rPr lang="de-CH" smtClean="0"/>
              <a:pPr/>
              <a:t>9</a:t>
            </a:fld>
            <a:endParaRPr lang="de-CH" dirty="0"/>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7411839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19C1BB8-243C-4CA7-95D4-911922562088}">
  <ds:schemaRefs>
    <ds:schemaRef ds:uri="http://schemas.microsoft.com/sharepoint/v3/contenttype/forms"/>
  </ds:schemaRefs>
</ds:datastoreItem>
</file>

<file path=customXml/itemProps2.xml><?xml version="1.0" encoding="utf-8"?>
<ds:datastoreItem xmlns:ds="http://schemas.openxmlformats.org/officeDocument/2006/customXml" ds:itemID="{BCA66F1D-A320-4135-A5A1-3FB2B20DFA1B}">
  <ds:schemaRefs>
    <ds:schemaRef ds:uri="http://schemas.openxmlformats.org/package/2006/metadata/core-properties"/>
    <ds:schemaRef ds:uri="http://www.w3.org/XML/1998/namespace"/>
    <ds:schemaRef ds:uri="http://purl.org/dc/terms/"/>
    <ds:schemaRef ds:uri="http://schemas.microsoft.com/office/2006/metadata/properties"/>
    <ds:schemaRef ds:uri="http://schemas.microsoft.com/office/2006/documentManagement/types"/>
    <ds:schemaRef ds:uri="a7cc7ebd-2fa7-4938-8178-e67a6f6112bd"/>
    <ds:schemaRef ds:uri="b29bbfd8-b7a5-4cdd-94f7-16e12e21a51b"/>
    <ds:schemaRef ds:uri="http://schemas.microsoft.com/office/infopath/2007/PartnerControls"/>
    <ds:schemaRef ds:uri="http://purl.org/dc/dcmitype/"/>
    <ds:schemaRef ds:uri="http://purl.org/dc/elements/1.1/"/>
  </ds:schemaRefs>
</ds:datastoreItem>
</file>

<file path=customXml/itemProps3.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045CE4D-432F-4A66-B675-4B9C170F31C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NFP73_folien_vorlagen_2021_de</Template>
  <TotalTime>5422</TotalTime>
  <Words>2982</Words>
  <Application>Microsoft Macintosh PowerPoint</Application>
  <PresentationFormat>Widescreen</PresentationFormat>
  <Paragraphs>252</Paragraphs>
  <Slides>36</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2" baseType="lpstr">
      <vt:lpstr>Arial</vt:lpstr>
      <vt:lpstr>Open Sans</vt:lpstr>
      <vt:lpstr>Times</vt:lpstr>
      <vt:lpstr>Wingdings</vt:lpstr>
      <vt:lpstr>SNF</vt:lpstr>
      <vt:lpstr>think-cell Slide</vt:lpstr>
      <vt:lpstr>Landwirtschaft und Ernährung</vt:lpstr>
      <vt:lpstr>Schwerpunkt Landwirtschaft und Ernährung </vt:lpstr>
      <vt:lpstr>Lernziele</vt:lpstr>
      <vt:lpstr>Einstiegsfragen</vt:lpstr>
      <vt:lpstr>Bezüge zu den Nachhaltigkeitszielen der UNO</vt:lpstr>
      <vt:lpstr>Einstiegsaufgaben</vt:lpstr>
      <vt:lpstr>Hintergrund Ernährungssystem</vt:lpstr>
      <vt:lpstr>Ernährungssystem – Resultate</vt:lpstr>
      <vt:lpstr>Übersicht Forschungsprojekte</vt:lpstr>
      <vt:lpstr>Ernährungs- und Umweltauswirkungen unseres Lebensmittelverzehrs</vt:lpstr>
      <vt:lpstr>Ernährungs- und Umweltauswirkungen unseres Lebensmittelverzehrs – Aufgaben</vt:lpstr>
      <vt:lpstr>Ernährungs- und Umweltauswirkungen unseres Lebensmittelverzehrs – Hintergrund</vt:lpstr>
      <vt:lpstr>Ernährungs- und Umweltauswirkungen unseres Lebensmittelverzehrs – Ziel</vt:lpstr>
      <vt:lpstr>Ernährungs- und Umweltauswirkungen unseres Lebensmittelverzehrs – Resultate I</vt:lpstr>
      <vt:lpstr>Ernährungs- und Umweltauswirkungen unseres Lebensmittelverzehrs – Resultate II</vt:lpstr>
      <vt:lpstr>Ernährungs- und Umweltauswirkungen unseres Lebensmittelverzehrs – Resultate III</vt:lpstr>
      <vt:lpstr>Zusammenhang Ernährung und Ökosysteme</vt:lpstr>
      <vt:lpstr>Zusammenspiel von Ökologie und Ökonomie in Schweizer Landwirtschaftsbetrieben</vt:lpstr>
      <vt:lpstr>Zusammenspiel von Ökologie und Ökonomie in Schweizer Landwirtschaftsbetrieben - Aufgaben</vt:lpstr>
      <vt:lpstr>Zusammenspiel von Ökologie und Ökonomie in Schweizer Landwirtschaftsbetrieben</vt:lpstr>
      <vt:lpstr>Zusammenspiel von Ökologie und Ökonomie in Schweizer Landwirtschaftsbetrieben – Resultate I</vt:lpstr>
      <vt:lpstr>Zusammenspiel von Ökologie und Ökonomie in Schweizer Landwirtschaftsbetrieben – Resultate II</vt:lpstr>
      <vt:lpstr>Zusammenspiel von Ökologie und Ökonomie in Schweizer Landwirtschaftsbetrieben – Resultate III</vt:lpstr>
      <vt:lpstr>Digitale Innovationen für eine nachhaltige Landwirtschaft</vt:lpstr>
      <vt:lpstr>Digitale Innovationen für eine nachhaltige Landwirtschaft - Aufgaben</vt:lpstr>
      <vt:lpstr>Digitale Innovationen für eine nachhaltige Landwirtschaft - Hintergrund</vt:lpstr>
      <vt:lpstr>Digitale Innovationen für eine nachhaltige Landwirtschaft - Ziel</vt:lpstr>
      <vt:lpstr>Digitale Innovationen für eine nachhaltige Landwirtschaft – Resultate I</vt:lpstr>
      <vt:lpstr>Digitale Innovationen für eine nachhaltige Landwirtschaft – Resultate II</vt:lpstr>
      <vt:lpstr>Digitale Innovationen für eine nachhaltige Landwirtschaft – Resultate III</vt:lpstr>
      <vt:lpstr>Abschlussdiskussion</vt:lpstr>
      <vt:lpstr>Anhang</vt:lpstr>
      <vt:lpstr>PowerPoint Presentation</vt:lpstr>
      <vt:lpstr>PowerPoint Presentation</vt:lpstr>
      <vt:lpstr>Einsatz des Lernmoduls</vt:lpstr>
      <vt:lpstr>Das NFP 73 Nachhaltige Wirtschaft:  ressourcenschonend, zukunftsfähig, innovativ</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Sofia Jordan</cp:lastModifiedBy>
  <cp:revision>59</cp:revision>
  <dcterms:created xsi:type="dcterms:W3CDTF">2022-05-16T14:25:03Z</dcterms:created>
  <dcterms:modified xsi:type="dcterms:W3CDTF">2025-09-25T08:44:08Z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