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4"/>
  </p:notesMasterIdLst>
  <p:handoutMasterIdLst>
    <p:handoutMasterId r:id="rId45"/>
  </p:handoutMasterIdLst>
  <p:sldIdLst>
    <p:sldId id="141169004" r:id="rId6"/>
    <p:sldId id="141169013" r:id="rId7"/>
    <p:sldId id="141169018" r:id="rId8"/>
    <p:sldId id="141169016" r:id="rId9"/>
    <p:sldId id="141169015" r:id="rId10"/>
    <p:sldId id="141169014" r:id="rId11"/>
    <p:sldId id="141169058" r:id="rId12"/>
    <p:sldId id="141169042" r:id="rId13"/>
    <p:sldId id="141169043" r:id="rId14"/>
    <p:sldId id="141169012" r:id="rId15"/>
    <p:sldId id="141169011" r:id="rId16"/>
    <p:sldId id="141169006" r:id="rId17"/>
    <p:sldId id="141169044" r:id="rId18"/>
    <p:sldId id="141169045" r:id="rId19"/>
    <p:sldId id="141169046" r:id="rId20"/>
    <p:sldId id="141169047" r:id="rId21"/>
    <p:sldId id="141169010" r:id="rId22"/>
    <p:sldId id="141169025" r:id="rId23"/>
    <p:sldId id="141169024" r:id="rId24"/>
    <p:sldId id="141169048" r:id="rId25"/>
    <p:sldId id="141169049" r:id="rId26"/>
    <p:sldId id="141169050" r:id="rId27"/>
    <p:sldId id="141169051" r:id="rId28"/>
    <p:sldId id="141169052" r:id="rId29"/>
    <p:sldId id="141169053" r:id="rId30"/>
    <p:sldId id="141169022" r:id="rId31"/>
    <p:sldId id="141169021" r:id="rId32"/>
    <p:sldId id="141169054" r:id="rId33"/>
    <p:sldId id="141169055" r:id="rId34"/>
    <p:sldId id="141169056" r:id="rId35"/>
    <p:sldId id="141169057" r:id="rId36"/>
    <p:sldId id="141169009" r:id="rId37"/>
    <p:sldId id="141169008" r:id="rId38"/>
    <p:sldId id="141169027" r:id="rId39"/>
    <p:sldId id="141169026" r:id="rId40"/>
    <p:sldId id="141169019" r:id="rId41"/>
    <p:sldId id="141169005" r:id="rId42"/>
    <p:sldId id="141169007"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8"/>
            <p14:sldId id="141169042"/>
            <p14:sldId id="141169043"/>
            <p14:sldId id="141169012"/>
            <p14:sldId id="141169011"/>
            <p14:sldId id="141169006"/>
            <p14:sldId id="141169044"/>
            <p14:sldId id="141169045"/>
            <p14:sldId id="141169046"/>
            <p14:sldId id="141169047"/>
            <p14:sldId id="141169010"/>
            <p14:sldId id="141169025"/>
            <p14:sldId id="141169024"/>
            <p14:sldId id="141169048"/>
            <p14:sldId id="141169049"/>
            <p14:sldId id="141169050"/>
            <p14:sldId id="141169051"/>
            <p14:sldId id="141169052"/>
            <p14:sldId id="141169053"/>
            <p14:sldId id="141169022"/>
            <p14:sldId id="141169021"/>
            <p14:sldId id="141169054"/>
            <p14:sldId id="141169055"/>
            <p14:sldId id="141169056"/>
            <p14:sldId id="141169057"/>
            <p14:sldId id="141169009"/>
            <p14:sldId id="141169008"/>
            <p14:sldId id="141169027"/>
            <p14:sldId id="141169026"/>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FCBCE-F8FD-42E0-8054-1774E2F2FB3C}" v="23" dt="2025-05-19T05:54:45.468"/>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97020" autoAdjust="0"/>
  </p:normalViewPr>
  <p:slideViewPr>
    <p:cSldViewPr snapToGrid="0" snapToObjects="1" showGuides="1">
      <p:cViewPr varScale="1">
        <p:scale>
          <a:sx n="144" d="100"/>
          <a:sy n="144" d="100"/>
        </p:scale>
        <p:origin x="208" y="43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4D8C72A-D465-CF64-3ACE-53EBBA33D231}"/>
              </a:ext>
            </a:extLst>
          </p:cNvPr>
          <p:cNvGraphicFramePr>
            <a:graphicFrameLocks noChangeAspect="1"/>
          </p:cNvGraphicFramePr>
          <p:nvPr userDrawn="1">
            <p:custDataLst>
              <p:tags r:id="rId30"/>
            </p:custDataLst>
            <p:extLst>
              <p:ext uri="{D42A27DB-BD31-4B8C-83A1-F6EECF244321}">
                <p14:modId xmlns:p14="http://schemas.microsoft.com/office/powerpoint/2010/main" val="1265239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wRxc9qtHp6M" TargetMode="External"/><Relationship Id="rId2" Type="http://schemas.openxmlformats.org/officeDocument/2006/relationships/hyperlink" Target="https://nfp73.ch/de/projekte/oekosystemleistungen-von-waeldern" TargetMode="External"/><Relationship Id="rId1" Type="http://schemas.openxmlformats.org/officeDocument/2006/relationships/slideLayout" Target="../slideLayouts/slideLayout4.xml"/><Relationship Id="rId5" Type="http://schemas.openxmlformats.org/officeDocument/2006/relationships/hyperlink" Target="https://nfp73.ch/download/59/230224_SNF_NFP73_PB_MAFES_DE.pdf?inline=true" TargetMode="External"/><Relationship Id="rId4" Type="http://schemas.openxmlformats.org/officeDocument/2006/relationships/hyperlink" Target="https://www.youtube.com/watch?v=XT5v-XfpLL8"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hyperlink" Target="https://nfp73.ch/download/59/230224_SNF_NFP73_PB_MAFES_DE.pdf?inline=true"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hyperlink" Target="https://nfp73.ch/download/59/230224_SNF_NFP73_PB_MAFES_DE.pdf?inline=true" TargetMode="External"/><Relationship Id="rId5" Type="http://schemas.openxmlformats.org/officeDocument/2006/relationships/hyperlink" Target="https://nfp73.ch/de/projekte/zielkonflikte-in-der-forstwirtschaft" TargetMode="Externa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hyperlink" Target="https://www.youtube.com/watch?v=Et5Fq6o__JQ" TargetMode="Externa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www.youtube.com/watch?v=wRxc9qtHp6M" TargetMode="External"/><Relationship Id="rId5" Type="http://schemas.openxmlformats.org/officeDocument/2006/relationships/hyperlink" Target="https://nfp73.ch/de/projekte/versicherungswerte-von-waldoekosystemen" TargetMode="Externa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wRxc9qtHp6M" TargetMode="External"/><Relationship Id="rId2" Type="http://schemas.openxmlformats.org/officeDocument/2006/relationships/hyperlink" Target="https://nfp73.ch/de/schwerpunkte/forstwirtschaft" TargetMode="External"/><Relationship Id="rId1" Type="http://schemas.openxmlformats.org/officeDocument/2006/relationships/slideLayout" Target="../slideLayouts/slideLayout4.xml"/><Relationship Id="rId4" Type="http://schemas.openxmlformats.org/officeDocument/2006/relationships/hyperlink" Target="https://open.spotify.com/episode/0k9Lz92lXyObdfb1XxAuHY?si=60332e72fe1a4aa0&amp;nd=1&amp;dlsi=8b7e6bc935944791"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11.jp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aerial view of a forest&#10;&#10;AI-generated content may be incorrect.">
            <a:extLst>
              <a:ext uri="{FF2B5EF4-FFF2-40B4-BE49-F238E27FC236}">
                <a16:creationId xmlns:a16="http://schemas.microsoft.com/office/drawing/2014/main" id="{D54D00D3-7E6C-DF5F-EBAA-5235354061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151" b="14151"/>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de-CH" dirty="0"/>
              <a:t>Forstwirtschaft</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a:xfrm>
            <a:off x="479425" y="1808163"/>
            <a:ext cx="4114800" cy="4003357"/>
          </a:xfrm>
        </p:spPr>
        <p:txBody>
          <a:bodyPr/>
          <a:lstStyle/>
          <a:p>
            <a:pPr marL="0" indent="0">
              <a:lnSpc>
                <a:spcPct val="107000"/>
              </a:lnSpc>
              <a:spcAft>
                <a:spcPts val="400"/>
              </a:spcAft>
              <a:buNone/>
            </a:pPr>
            <a:r>
              <a:rPr lang="de-CH" dirty="0"/>
              <a:t>In </a:t>
            </a:r>
            <a:r>
              <a:rPr lang="de-CH" sz="1800" dirty="0"/>
              <a:t>Zum Schwerpunkt «Forstwirtschaft» gab es drei Forschungsprojekte:</a:t>
            </a:r>
          </a:p>
          <a:p>
            <a:pPr>
              <a:lnSpc>
                <a:spcPct val="107000"/>
              </a:lnSpc>
              <a:spcAft>
                <a:spcPts val="400"/>
              </a:spcAft>
            </a:pPr>
            <a:r>
              <a:rPr lang="de-CH" sz="1800" dirty="0"/>
              <a:t>Ökosystemleistungen von Wäldern </a:t>
            </a:r>
          </a:p>
          <a:p>
            <a:pPr>
              <a:lnSpc>
                <a:spcPct val="107000"/>
              </a:lnSpc>
              <a:spcAft>
                <a:spcPts val="400"/>
              </a:spcAft>
            </a:pPr>
            <a:r>
              <a:rPr lang="de-CH" sz="1800" dirty="0"/>
              <a:t>Zielkonflikte in der Forstwirtschaft</a:t>
            </a:r>
          </a:p>
          <a:p>
            <a:pPr>
              <a:lnSpc>
                <a:spcPct val="107000"/>
              </a:lnSpc>
              <a:spcAft>
                <a:spcPts val="400"/>
              </a:spcAft>
            </a:pPr>
            <a:r>
              <a:rPr lang="de-CH" sz="1800" dirty="0"/>
              <a:t>Versicherungswerte von Waldökosystemen</a:t>
            </a:r>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path through a forest&#10;&#10;AI-generated content may be incorrect.">
            <a:extLst>
              <a:ext uri="{FF2B5EF4-FFF2-40B4-BE49-F238E27FC236}">
                <a16:creationId xmlns:a16="http://schemas.microsoft.com/office/drawing/2014/main" id="{25305A31-EB5C-350F-61C4-A35DE57F3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884" y="1320068"/>
            <a:ext cx="7309116" cy="4867985"/>
          </a:xfrm>
          <a:prstGeom prst="rect">
            <a:avLst/>
          </a:prstGeom>
        </p:spPr>
      </p:pic>
    </p:spTree>
    <p:extLst>
      <p:ext uri="{BB962C8B-B14F-4D97-AF65-F5344CB8AC3E}">
        <p14:creationId xmlns:p14="http://schemas.microsoft.com/office/powerpoint/2010/main" val="74118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de-CH" sz="3600" dirty="0"/>
              <a:t>Ökosystemleistungen</a:t>
            </a:r>
            <a:r>
              <a:rPr lang="de-CH" sz="2000" dirty="0"/>
              <a:t> </a:t>
            </a:r>
            <a:r>
              <a:rPr lang="de-CH" sz="3600" dirty="0"/>
              <a:t>von</a:t>
            </a:r>
            <a:r>
              <a:rPr lang="de-CH" sz="2000" dirty="0"/>
              <a:t> </a:t>
            </a:r>
            <a:r>
              <a:rPr lang="de-CH" sz="3600" dirty="0"/>
              <a:t>Wäldern</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6927215" cy="4369117"/>
          </a:xfrm>
        </p:spPr>
        <p:txBody>
          <a:bodyPr/>
          <a:lstStyle/>
          <a:p>
            <a:pPr marL="0" indent="0">
              <a:buNone/>
            </a:pPr>
            <a:r>
              <a:rPr lang="de-CH" sz="1800" dirty="0">
                <a:ea typeface="Open Sans" panose="020B0606030504020204" pitchFamily="34" charset="0"/>
                <a:cs typeface="Open Sans" panose="020B0606030504020204" pitchFamily="34" charset="0"/>
              </a:rPr>
              <a:t>«Welche Waldbewirtschaftung </a:t>
            </a:r>
            <a:r>
              <a:rPr lang="de-CH" sz="1800" b="0" i="0" dirty="0">
                <a:effectLst/>
                <a:ea typeface="Open Sans" panose="020B0606030504020204" pitchFamily="34" charset="0"/>
                <a:cs typeface="Open Sans" panose="020B0606030504020204" pitchFamily="34" charset="0"/>
              </a:rPr>
              <a:t>verbessert die zukünftigen Leistungen unserer Wälder? Unter verschiedenen Bewirtschaftungs- und Klimaszenarien liessen wir Wälder in zwei Computermodellen wachsen. Anhand verschiedener Indikatoren konnten so verschiedene Ökosystemleistungen bewertet werden.»</a:t>
            </a:r>
          </a:p>
          <a:p>
            <a:pPr algn="r"/>
            <a:r>
              <a:rPr lang="de-CH" sz="1800" dirty="0">
                <a:ea typeface="Open Sans" panose="020B0606030504020204" pitchFamily="34" charset="0"/>
                <a:cs typeface="Open Sans" panose="020B0606030504020204" pitchFamily="34" charset="0"/>
              </a:rPr>
              <a:t>Dr. Esther </a:t>
            </a:r>
            <a:r>
              <a:rPr lang="de-CH" sz="1800" dirty="0" err="1">
                <a:ea typeface="Open Sans" panose="020B0606030504020204" pitchFamily="34" charset="0"/>
                <a:cs typeface="Open Sans" panose="020B0606030504020204" pitchFamily="34" charset="0"/>
              </a:rPr>
              <a:t>Thürig</a:t>
            </a:r>
            <a:r>
              <a:rPr lang="de-CH" sz="1800" dirty="0">
                <a:ea typeface="Open Sans" panose="020B0606030504020204" pitchFamily="34" charset="0"/>
                <a:cs typeface="Open Sans" panose="020B0606030504020204" pitchFamily="34" charset="0"/>
              </a:rPr>
              <a:t>, Projektleitung, </a:t>
            </a:r>
            <a:r>
              <a:rPr lang="de-CH" dirty="0"/>
              <a:t>Ökosystemleistungen</a:t>
            </a:r>
            <a:r>
              <a:rPr lang="de-CH" sz="1100" dirty="0"/>
              <a:t> </a:t>
            </a:r>
            <a:r>
              <a:rPr lang="de-CH" dirty="0"/>
              <a:t>von</a:t>
            </a:r>
            <a:r>
              <a:rPr lang="de-CH" sz="1100" dirty="0"/>
              <a:t> </a:t>
            </a:r>
            <a:r>
              <a:rPr lang="de-CH" dirty="0"/>
              <a:t>Wäldern</a:t>
            </a:r>
            <a:endParaRPr lang="de-CH" sz="1800" dirty="0">
              <a:ea typeface="Open Sans" panose="020B0606030504020204" pitchFamily="34" charset="0"/>
              <a:cs typeface="Open Sans" panose="020B0606030504020204" pitchFamily="34" charset="0"/>
            </a:endParaRPr>
          </a:p>
          <a:p>
            <a:pPr marL="0" indent="0">
              <a:buNone/>
            </a:pPr>
            <a:endParaRPr lang="de-CH" sz="1800" dirty="0">
              <a:ea typeface="Open Sans" panose="020B0606030504020204" pitchFamily="34" charset="0"/>
              <a:cs typeface="Open Sans" panose="020B0606030504020204" pitchFamily="34" charset="0"/>
            </a:endParaRPr>
          </a:p>
          <a:p>
            <a:endParaRPr lang="de-CH"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group of trees with fog&#10;&#10;AI-generated content may be incorrect.">
            <a:extLst>
              <a:ext uri="{FF2B5EF4-FFF2-40B4-BE49-F238E27FC236}">
                <a16:creationId xmlns:a16="http://schemas.microsoft.com/office/drawing/2014/main" id="{269CD876-9060-FCDE-545E-70A763914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959" y="0"/>
            <a:ext cx="4579041" cy="6858000"/>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a:lstStyle/>
          <a:p>
            <a:r>
              <a:rPr lang="de-CH" dirty="0"/>
              <a:t>Ökosystemleistungen von Wäldern - Aufgaben</a:t>
            </a:r>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457200" indent="-457200">
              <a:lnSpc>
                <a:spcPct val="107000"/>
              </a:lnSpc>
              <a:spcBef>
                <a:spcPts val="0"/>
              </a:spcBef>
              <a:spcAft>
                <a:spcPts val="400"/>
              </a:spcAft>
              <a:buFont typeface="+mj-lt"/>
              <a:buAutoNum type="arabicPeriod"/>
            </a:pPr>
            <a:r>
              <a:rPr lang="de-CH" sz="1800" dirty="0"/>
              <a:t>Nenne die drei Schritte, die es beim «Mainstreaming von Waldökosystemleistungen» braucht.</a:t>
            </a:r>
          </a:p>
          <a:p>
            <a:pPr marL="457200" indent="-457200">
              <a:lnSpc>
                <a:spcPct val="107000"/>
              </a:lnSpc>
              <a:spcBef>
                <a:spcPts val="0"/>
              </a:spcBef>
              <a:spcAft>
                <a:spcPts val="400"/>
              </a:spcAft>
              <a:buFont typeface="+mj-lt"/>
              <a:buAutoNum type="arabicPeriod"/>
            </a:pPr>
            <a:r>
              <a:rPr lang="de-CH" sz="1800" dirty="0"/>
              <a:t>Nenne fünf Leistungen des Waldes für den Menschen.</a:t>
            </a:r>
          </a:p>
          <a:p>
            <a:pPr marL="457200" indent="-457200">
              <a:lnSpc>
                <a:spcPct val="107000"/>
              </a:lnSpc>
              <a:spcBef>
                <a:spcPts val="0"/>
              </a:spcBef>
              <a:spcAft>
                <a:spcPts val="400"/>
              </a:spcAft>
              <a:buFont typeface="+mj-lt"/>
              <a:buAutoNum type="arabicPeriod"/>
            </a:pPr>
            <a:r>
              <a:rPr lang="de-CH" sz="1800" dirty="0"/>
              <a:t>Erläutere: Wie hängen die verschiedenen Leistungen vom Klimaszenario, vom Standort und von der Bewirtschaftung ab?</a:t>
            </a:r>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a:t>
            </a:r>
          </a:p>
          <a:p>
            <a:pPr marL="0" indent="0">
              <a:lnSpc>
                <a:spcPct val="107000"/>
              </a:lnSpc>
              <a:spcAft>
                <a:spcPts val="400"/>
              </a:spcAft>
              <a:buNone/>
            </a:pPr>
            <a:r>
              <a:rPr lang="de-CH" sz="1800" dirty="0">
                <a:hlinkClick r:id="rId2"/>
              </a:rPr>
              <a:t>Ökosystemleistungen von Wäldern</a:t>
            </a:r>
            <a:r>
              <a:rPr lang="de-CH" sz="1800" dirty="0"/>
              <a:t> (Website des NFP 73)</a:t>
            </a:r>
          </a:p>
          <a:p>
            <a:pPr marL="0" indent="0">
              <a:lnSpc>
                <a:spcPct val="107000"/>
              </a:lnSpc>
              <a:spcAft>
                <a:spcPts val="400"/>
              </a:spcAft>
              <a:buNone/>
            </a:pPr>
            <a:r>
              <a:rPr lang="de-CH" dirty="0">
                <a:hlinkClick r:id="rId3"/>
              </a:rPr>
              <a:t>Wälder und ihre Leistungen für Menschen</a:t>
            </a:r>
            <a:r>
              <a:rPr lang="de-CH" dirty="0"/>
              <a:t> (Video, 3:30)</a:t>
            </a:r>
          </a:p>
          <a:p>
            <a:pPr marL="0" indent="0">
              <a:lnSpc>
                <a:spcPct val="107000"/>
              </a:lnSpc>
              <a:spcAft>
                <a:spcPts val="400"/>
              </a:spcAft>
              <a:buNone/>
            </a:pPr>
            <a:r>
              <a:rPr lang="de-CH" sz="1800" dirty="0" err="1">
                <a:hlinkClick r:id="rId4"/>
              </a:rPr>
              <a:t>Ecosystem</a:t>
            </a:r>
            <a:r>
              <a:rPr lang="de-CH" sz="1800" dirty="0">
                <a:hlinkClick r:id="rId4"/>
              </a:rPr>
              <a:t> </a:t>
            </a:r>
            <a:r>
              <a:rPr lang="de-CH" sz="1800" dirty="0" err="1">
                <a:hlinkClick r:id="rId4"/>
              </a:rPr>
              <a:t>services</a:t>
            </a:r>
            <a:r>
              <a:rPr lang="de-CH" sz="1800" dirty="0">
                <a:hlinkClick r:id="rId4"/>
              </a:rPr>
              <a:t> in </a:t>
            </a:r>
            <a:r>
              <a:rPr lang="de-CH" sz="1800" dirty="0" err="1">
                <a:hlinkClick r:id="rId4"/>
              </a:rPr>
              <a:t>forests</a:t>
            </a:r>
            <a:r>
              <a:rPr lang="de-CH" sz="1800" dirty="0"/>
              <a:t> (Wissenschaftlicher Vortrag)</a:t>
            </a:r>
          </a:p>
          <a:p>
            <a:pPr marL="0" indent="0">
              <a:lnSpc>
                <a:spcPct val="107000"/>
              </a:lnSpc>
              <a:spcAft>
                <a:spcPts val="400"/>
              </a:spcAft>
              <a:buNone/>
            </a:pPr>
            <a:r>
              <a:rPr lang="de-CH" sz="1800" dirty="0">
                <a:hlinkClick r:id="rId5"/>
              </a:rPr>
              <a:t>Mainstreaming von Ökosystemleistungen</a:t>
            </a:r>
            <a:r>
              <a:rPr lang="de-CH" sz="1800" dirty="0"/>
              <a:t> (Synthesepapier)</a:t>
            </a: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233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E54E941-6733-2946-12D4-01524FFDB39E}"/>
              </a:ext>
            </a:extLst>
          </p:cNvPr>
          <p:cNvGraphicFramePr>
            <a:graphicFrameLocks noChangeAspect="1"/>
          </p:cNvGraphicFramePr>
          <p:nvPr>
            <p:custDataLst>
              <p:tags r:id="rId1"/>
            </p:custDataLst>
            <p:extLst>
              <p:ext uri="{D42A27DB-BD31-4B8C-83A1-F6EECF244321}">
                <p14:modId xmlns:p14="http://schemas.microsoft.com/office/powerpoint/2010/main" val="9242573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C8AF0CB-DE6C-9276-7187-3971B535211A}"/>
              </a:ext>
            </a:extLst>
          </p:cNvPr>
          <p:cNvSpPr>
            <a:spLocks noGrp="1"/>
          </p:cNvSpPr>
          <p:nvPr>
            <p:ph type="title"/>
          </p:nvPr>
        </p:nvSpPr>
        <p:spPr/>
        <p:txBody>
          <a:bodyPr vert="horz"/>
          <a:lstStyle/>
          <a:p>
            <a:r>
              <a:rPr lang="de-CH" dirty="0"/>
              <a:t>Ökosystemleistungen von Wäldern - Hintergrund</a:t>
            </a:r>
          </a:p>
        </p:txBody>
      </p:sp>
      <p:sp>
        <p:nvSpPr>
          <p:cNvPr id="3" name="Slide Number Placeholder 2">
            <a:extLst>
              <a:ext uri="{FF2B5EF4-FFF2-40B4-BE49-F238E27FC236}">
                <a16:creationId xmlns:a16="http://schemas.microsoft.com/office/drawing/2014/main" id="{2C171195-9946-ED28-6E22-20C6500573BA}"/>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4" name="Text Placeholder 3">
            <a:extLst>
              <a:ext uri="{FF2B5EF4-FFF2-40B4-BE49-F238E27FC236}">
                <a16:creationId xmlns:a16="http://schemas.microsoft.com/office/drawing/2014/main" id="{612B1EDE-F5CD-A378-13DE-6D73554F8370}"/>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B16B1956-B58F-7F19-DDB9-F48638BD19A5}"/>
              </a:ext>
            </a:extLst>
          </p:cNvPr>
          <p:cNvSpPr>
            <a:spLocks noGrp="1"/>
          </p:cNvSpPr>
          <p:nvPr>
            <p:ph type="body" sz="quarter" idx="13"/>
          </p:nvPr>
        </p:nvSpPr>
        <p:spPr>
          <a:xfrm>
            <a:off x="479426" y="2565400"/>
            <a:ext cx="10609466" cy="3455988"/>
          </a:xfrm>
        </p:spPr>
        <p:txBody>
          <a:bodyPr/>
          <a:lstStyle/>
          <a:p>
            <a:r>
              <a:rPr lang="de-CH" dirty="0"/>
              <a:t>Jahrhundertelang planten </a:t>
            </a:r>
            <a:r>
              <a:rPr lang="de-CH" dirty="0" err="1"/>
              <a:t>Förster∙innen</a:t>
            </a:r>
            <a:r>
              <a:rPr lang="de-CH" dirty="0"/>
              <a:t> und </a:t>
            </a:r>
            <a:r>
              <a:rPr lang="de-CH" dirty="0" err="1"/>
              <a:t>Waldbesitzer∙innen</a:t>
            </a:r>
            <a:r>
              <a:rPr lang="de-CH" dirty="0"/>
              <a:t> vorwiegend mit Blick auf optimale Holzerträge. Heute sollen Schweizer Wälder möglichst vielfältige Leistungen erbringen, zum Beispiel Schutz vor Lawinen und Murgängen, und  Erholung. Einige Leistungen sind gleichzeitig möglich, andere stehen miteinander in Konkurrenz. Megatrends wie Klimawandel und Energiewende stellen die langfristige Gewährleistung der Ökosystemleistungen unserer Wälder vor neue Herausforderungen. Die Strategie der Waldbewirtschaftung beeinflusst, welche Waldleistungen primär gefördert werden.</a:t>
            </a:r>
          </a:p>
          <a:p>
            <a:endParaRPr lang="de-CH" dirty="0"/>
          </a:p>
        </p:txBody>
      </p:sp>
      <p:sp>
        <p:nvSpPr>
          <p:cNvPr id="6" name="Text Placeholder 5">
            <a:extLst>
              <a:ext uri="{FF2B5EF4-FFF2-40B4-BE49-F238E27FC236}">
                <a16:creationId xmlns:a16="http://schemas.microsoft.com/office/drawing/2014/main" id="{C5B26FCE-0322-39A0-1201-50128670B47E}"/>
              </a:ext>
            </a:extLst>
          </p:cNvPr>
          <p:cNvSpPr>
            <a:spLocks noGrp="1"/>
          </p:cNvSpPr>
          <p:nvPr>
            <p:ph type="body" sz="quarter" idx="12"/>
          </p:nvPr>
        </p:nvSpPr>
        <p:spPr>
          <a:xfrm>
            <a:off x="479423" y="1808163"/>
            <a:ext cx="11233151" cy="587375"/>
          </a:xfrm>
        </p:spPr>
        <p:txBody>
          <a:bodyPr/>
          <a:lstStyle/>
          <a:p>
            <a:r>
              <a:rPr lang="de-CH" dirty="0"/>
              <a:t>Hintergrund</a:t>
            </a:r>
          </a:p>
        </p:txBody>
      </p:sp>
      <p:sp>
        <p:nvSpPr>
          <p:cNvPr id="8" name="Footer Placeholder 7">
            <a:extLst>
              <a:ext uri="{FF2B5EF4-FFF2-40B4-BE49-F238E27FC236}">
                <a16:creationId xmlns:a16="http://schemas.microsoft.com/office/drawing/2014/main" id="{BB12EB35-5C58-7B54-58E9-FC19E83D690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93471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EF74-056C-280B-50A9-AACE95E4869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F22CF70-D60D-9B59-7019-C1D8533021AD}"/>
              </a:ext>
            </a:extLst>
          </p:cNvPr>
          <p:cNvGraphicFramePr>
            <a:graphicFrameLocks noChangeAspect="1"/>
          </p:cNvGraphicFramePr>
          <p:nvPr>
            <p:custDataLst>
              <p:tags r:id="rId1"/>
            </p:custDataLst>
            <p:extLst>
              <p:ext uri="{D42A27DB-BD31-4B8C-83A1-F6EECF244321}">
                <p14:modId xmlns:p14="http://schemas.microsoft.com/office/powerpoint/2010/main" val="27980098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E54E941-6733-2946-12D4-01524FFDB39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6FEDBF5-4F06-0041-3DFC-32BAD0E42791}"/>
              </a:ext>
            </a:extLst>
          </p:cNvPr>
          <p:cNvSpPr>
            <a:spLocks noGrp="1"/>
          </p:cNvSpPr>
          <p:nvPr>
            <p:ph type="title"/>
          </p:nvPr>
        </p:nvSpPr>
        <p:spPr/>
        <p:txBody>
          <a:bodyPr vert="horz"/>
          <a:lstStyle/>
          <a:p>
            <a:r>
              <a:rPr lang="de-CH" dirty="0"/>
              <a:t>Ökosystemleistungen von Wäldern - Ziel</a:t>
            </a:r>
          </a:p>
        </p:txBody>
      </p:sp>
      <p:sp>
        <p:nvSpPr>
          <p:cNvPr id="3" name="Slide Number Placeholder 2">
            <a:extLst>
              <a:ext uri="{FF2B5EF4-FFF2-40B4-BE49-F238E27FC236}">
                <a16:creationId xmlns:a16="http://schemas.microsoft.com/office/drawing/2014/main" id="{590CE975-75F8-BC41-06B3-6CF5D77C0991}"/>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4" name="Text Placeholder 3">
            <a:extLst>
              <a:ext uri="{FF2B5EF4-FFF2-40B4-BE49-F238E27FC236}">
                <a16:creationId xmlns:a16="http://schemas.microsoft.com/office/drawing/2014/main" id="{38F12FB9-9293-A916-9B06-D4ED7D2AD9E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93DEB2B-4D1E-23F9-8451-95DBE326F0B3}"/>
              </a:ext>
            </a:extLst>
          </p:cNvPr>
          <p:cNvSpPr>
            <a:spLocks noGrp="1"/>
          </p:cNvSpPr>
          <p:nvPr>
            <p:ph type="body" sz="quarter" idx="13"/>
          </p:nvPr>
        </p:nvSpPr>
        <p:spPr>
          <a:xfrm>
            <a:off x="479426" y="2565400"/>
            <a:ext cx="10609466" cy="3455988"/>
          </a:xfrm>
        </p:spPr>
        <p:txBody>
          <a:bodyPr/>
          <a:lstStyle/>
          <a:p>
            <a:r>
              <a:rPr lang="de-CH" dirty="0"/>
              <a:t>Das Projekt hatte zum Ziel, eine Entscheidungshilfe zu entwickeln, mit der Forstbetriebe simulieren können welche Leistungen ihre Wälder in Zukunft besser oder schlechter liefern können. Der Prototyp verknüpft das Schweizer Waldwachstumsmodell </a:t>
            </a:r>
            <a:r>
              <a:rPr lang="de-CH" dirty="0" err="1"/>
              <a:t>SwissStandSim</a:t>
            </a:r>
            <a:r>
              <a:rPr lang="de-CH" dirty="0"/>
              <a:t> mit Forstbetriebsdaten und bietet Kriterien zur Evaluation, wie gut bestimmte Waldleistungen erfüllt sind. Variabel sind die Art der Waldbewirtschaftung und zukünftige Klimaszenarien.</a:t>
            </a:r>
          </a:p>
          <a:p>
            <a:endParaRPr lang="de-CH" dirty="0"/>
          </a:p>
        </p:txBody>
      </p:sp>
      <p:sp>
        <p:nvSpPr>
          <p:cNvPr id="6" name="Text Placeholder 5">
            <a:extLst>
              <a:ext uri="{FF2B5EF4-FFF2-40B4-BE49-F238E27FC236}">
                <a16:creationId xmlns:a16="http://schemas.microsoft.com/office/drawing/2014/main" id="{2AF84DF6-17EE-D154-72CA-BBE20D2C6076}"/>
              </a:ext>
            </a:extLst>
          </p:cNvPr>
          <p:cNvSpPr>
            <a:spLocks noGrp="1"/>
          </p:cNvSpPr>
          <p:nvPr>
            <p:ph type="body" sz="quarter" idx="12"/>
          </p:nvPr>
        </p:nvSpPr>
        <p:spPr>
          <a:xfrm>
            <a:off x="479423" y="1808163"/>
            <a:ext cx="11233151" cy="587375"/>
          </a:xfrm>
        </p:spPr>
        <p:txBody>
          <a:bodyPr/>
          <a:lstStyle/>
          <a:p>
            <a:r>
              <a:rPr lang="de-CH" dirty="0"/>
              <a:t>Ziel</a:t>
            </a:r>
          </a:p>
        </p:txBody>
      </p:sp>
      <p:sp>
        <p:nvSpPr>
          <p:cNvPr id="8" name="Footer Placeholder 7">
            <a:extLst>
              <a:ext uri="{FF2B5EF4-FFF2-40B4-BE49-F238E27FC236}">
                <a16:creationId xmlns:a16="http://schemas.microsoft.com/office/drawing/2014/main" id="{3359EE6A-373A-7DF1-5502-7C9DDECA734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56450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FB22713-E19A-99AB-A4C6-F7F782B1E9F2}"/>
              </a:ext>
            </a:extLst>
          </p:cNvPr>
          <p:cNvGraphicFramePr>
            <a:graphicFrameLocks noChangeAspect="1"/>
          </p:cNvGraphicFramePr>
          <p:nvPr>
            <p:custDataLst>
              <p:tags r:id="rId1"/>
            </p:custDataLst>
            <p:extLst>
              <p:ext uri="{D42A27DB-BD31-4B8C-83A1-F6EECF244321}">
                <p14:modId xmlns:p14="http://schemas.microsoft.com/office/powerpoint/2010/main" val="38612539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D929DF-F63F-F0C3-0FD8-2CA22E154BAE}"/>
              </a:ext>
            </a:extLst>
          </p:cNvPr>
          <p:cNvSpPr>
            <a:spLocks noGrp="1"/>
          </p:cNvSpPr>
          <p:nvPr>
            <p:ph type="title"/>
          </p:nvPr>
        </p:nvSpPr>
        <p:spPr/>
        <p:txBody>
          <a:bodyPr vert="horz"/>
          <a:lstStyle/>
          <a:p>
            <a:r>
              <a:rPr lang="de-CH" dirty="0"/>
              <a:t>Ökosystemleistungen von Wäldern – Resultate I</a:t>
            </a:r>
          </a:p>
        </p:txBody>
      </p:sp>
      <p:sp>
        <p:nvSpPr>
          <p:cNvPr id="3" name="Text Placeholder 2">
            <a:extLst>
              <a:ext uri="{FF2B5EF4-FFF2-40B4-BE49-F238E27FC236}">
                <a16:creationId xmlns:a16="http://schemas.microsoft.com/office/drawing/2014/main" id="{D1305009-2128-615D-7DC1-F69780E380C5}"/>
              </a:ext>
            </a:extLst>
          </p:cNvPr>
          <p:cNvSpPr>
            <a:spLocks noGrp="1"/>
          </p:cNvSpPr>
          <p:nvPr>
            <p:ph type="body" sz="quarter" idx="13"/>
          </p:nvPr>
        </p:nvSpPr>
        <p:spPr/>
        <p:txBody>
          <a:bodyPr/>
          <a:lstStyle/>
          <a:p>
            <a:pPr>
              <a:lnSpc>
                <a:spcPct val="100000"/>
              </a:lnSpc>
              <a:buNone/>
            </a:pPr>
            <a:r>
              <a:rPr lang="de-CH" b="1" dirty="0"/>
              <a:t>Wichtige Informationen für die Waldentwicklung </a:t>
            </a:r>
          </a:p>
          <a:p>
            <a:pPr marL="0" indent="0">
              <a:lnSpc>
                <a:spcPct val="100000"/>
              </a:lnSpc>
              <a:buNone/>
              <a:tabLst>
                <a:tab pos="1255713" algn="l"/>
              </a:tabLst>
            </a:pPr>
            <a:r>
              <a:rPr lang="de-CH" dirty="0"/>
              <a:t>Es wurde eine statistische Methode entwickelt, mit der sich aus einzelnen kleinflächigen Stichprobedaten ganze Waldbestände ableiten lassen, unabhängig von ihrer räumlichen Skala. Damit können nun </a:t>
            </a:r>
            <a:r>
              <a:rPr lang="de-CH" dirty="0" err="1"/>
              <a:t>Bestandesmodelle</a:t>
            </a:r>
            <a:r>
              <a:rPr lang="de-CH" dirty="0"/>
              <a:t>, wie zum Beispiel </a:t>
            </a:r>
            <a:r>
              <a:rPr lang="de-CH" dirty="0" err="1"/>
              <a:t>SwissStandSim</a:t>
            </a:r>
            <a:r>
              <a:rPr lang="de-CH" dirty="0"/>
              <a:t>, mit nötigen Informationen ausgestattet werden. Mit den Untersuchungen zur Mortalität konnten wir zudem die Beschreibung der empirischen </a:t>
            </a:r>
            <a:r>
              <a:rPr lang="de-CH" dirty="0" err="1"/>
              <a:t>Absterbeprozesse</a:t>
            </a:r>
            <a:r>
              <a:rPr lang="de-CH" dirty="0"/>
              <a:t> verbessern und damit die Modellierung der Waldentwicklung für die ganze Schweiz ein gutes Stück voranbringen. </a:t>
            </a:r>
          </a:p>
          <a:p>
            <a:endParaRPr lang="de-CH" dirty="0"/>
          </a:p>
        </p:txBody>
      </p:sp>
      <p:sp>
        <p:nvSpPr>
          <p:cNvPr id="4" name="Slide Number Placeholder 3">
            <a:extLst>
              <a:ext uri="{FF2B5EF4-FFF2-40B4-BE49-F238E27FC236}">
                <a16:creationId xmlns:a16="http://schemas.microsoft.com/office/drawing/2014/main" id="{30CCA3F6-524E-A3AD-2ED7-9AAA0EBD2083}"/>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1F39F3FE-A63E-EFF9-5D5C-4E9B4D3BBF9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7381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4B5F-49DE-A6D6-6759-8CA200C7D6A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9A9CC67-F066-11D9-E3F6-E8AEEC1BBDB6}"/>
              </a:ext>
            </a:extLst>
          </p:cNvPr>
          <p:cNvGraphicFramePr>
            <a:graphicFrameLocks noChangeAspect="1"/>
          </p:cNvGraphicFramePr>
          <p:nvPr>
            <p:custDataLst>
              <p:tags r:id="rId1"/>
            </p:custDataLst>
            <p:extLst>
              <p:ext uri="{D42A27DB-BD31-4B8C-83A1-F6EECF244321}">
                <p14:modId xmlns:p14="http://schemas.microsoft.com/office/powerpoint/2010/main" val="22722805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60BA8-BF59-114A-76A0-678EC4A85B2A}"/>
              </a:ext>
            </a:extLst>
          </p:cNvPr>
          <p:cNvSpPr>
            <a:spLocks noGrp="1"/>
          </p:cNvSpPr>
          <p:nvPr>
            <p:ph type="title"/>
          </p:nvPr>
        </p:nvSpPr>
        <p:spPr/>
        <p:txBody>
          <a:bodyPr vert="horz"/>
          <a:lstStyle/>
          <a:p>
            <a:r>
              <a:rPr lang="de-CH" dirty="0"/>
              <a:t>Ökosystemleistungen von Wäldern – Resultate II</a:t>
            </a:r>
          </a:p>
        </p:txBody>
      </p:sp>
      <p:sp>
        <p:nvSpPr>
          <p:cNvPr id="3" name="Text Placeholder 2">
            <a:extLst>
              <a:ext uri="{FF2B5EF4-FFF2-40B4-BE49-F238E27FC236}">
                <a16:creationId xmlns:a16="http://schemas.microsoft.com/office/drawing/2014/main" id="{46896C28-7E74-917C-CD25-AF456CA4CE29}"/>
              </a:ext>
            </a:extLst>
          </p:cNvPr>
          <p:cNvSpPr>
            <a:spLocks noGrp="1"/>
          </p:cNvSpPr>
          <p:nvPr>
            <p:ph type="body" sz="quarter" idx="13"/>
          </p:nvPr>
        </p:nvSpPr>
        <p:spPr/>
        <p:txBody>
          <a:bodyPr/>
          <a:lstStyle/>
          <a:p>
            <a:pPr marL="0" indent="0">
              <a:lnSpc>
                <a:spcPct val="100000"/>
              </a:lnSpc>
              <a:buNone/>
              <a:tabLst>
                <a:tab pos="1255713" algn="l"/>
              </a:tabLst>
            </a:pPr>
            <a:r>
              <a:rPr lang="de-CH" b="1" dirty="0"/>
              <a:t>Prototypen zur Entscheidungshilfe für die Schweizer Waldbewirtschaftung </a:t>
            </a:r>
          </a:p>
          <a:p>
            <a:pPr marL="0" indent="0">
              <a:lnSpc>
                <a:spcPct val="100000"/>
              </a:lnSpc>
              <a:buNone/>
              <a:tabLst>
                <a:tab pos="1255713" algn="l"/>
              </a:tabLst>
            </a:pPr>
            <a:r>
              <a:rPr lang="de-CH" dirty="0"/>
              <a:t>Mit dem entwickelten Prototyp zur Entscheidungshilfe wurden drei Simulationen für Forstbetriebe bis zum Jahr 2060 durchgeführt. Zwei Betriebe befinden sich im Schweizer Mittelland, ein Betrieb in den Voralpen. Alle Simulationen wurden unter aktuellem Klima sowie unter den drei zukünftigen Klimaszenarien «nass, «mittel» und «trocken» durchgeführt. Für die zwei Mittellandbetriebe setzten wir Holzertrag respektive Biodiversität und Erholungsqualität als Hauptziel der gewünschten Ökosystemleistungen, für den Betrieb in den Voralpen die Schutzfunktion. Es stellte sich heraus, dass zwei der Betriebe bereits heute eine Bewirtschaftungsform anwenden, die den höchsten Gesamtnutzen erzielt. Dies zeigt, dass die Waldbewirtschaftung in den erforschten Betrieben bereits sehr nachhaltig ist. Die Untersuchung zeigte auch, dass bei allen Betrieben ein totaler Verzicht auf Holznutzung die Option mit dem geringsten Gesamtnutzen wäre.  </a:t>
            </a:r>
          </a:p>
          <a:p>
            <a:pPr marL="0" indent="0">
              <a:lnSpc>
                <a:spcPct val="100000"/>
              </a:lnSpc>
              <a:buNone/>
              <a:tabLst>
                <a:tab pos="1255713" algn="l"/>
              </a:tabLst>
            </a:pPr>
            <a:r>
              <a:rPr lang="de-CH" dirty="0"/>
              <a:t>Die Entscheidungshilfe liegt erst als Prototyp vor. Um das Werkzeug für alle benutzerfreundlich und zugänglich zu machen, braucht es einerseits eine grafische Benutzeroberfläche, andererseits muss auch die Anpassung des Modells an neue Bestände noch vereinfacht und die Simulationszeit optimiert werden. </a:t>
            </a:r>
          </a:p>
          <a:p>
            <a:endParaRPr lang="de-CH" dirty="0"/>
          </a:p>
        </p:txBody>
      </p:sp>
      <p:sp>
        <p:nvSpPr>
          <p:cNvPr id="4" name="Slide Number Placeholder 3">
            <a:extLst>
              <a:ext uri="{FF2B5EF4-FFF2-40B4-BE49-F238E27FC236}">
                <a16:creationId xmlns:a16="http://schemas.microsoft.com/office/drawing/2014/main" id="{89B4F7F8-5692-B55F-4900-D236C014DF22}"/>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5" name="Footer Placeholder 4">
            <a:extLst>
              <a:ext uri="{FF2B5EF4-FFF2-40B4-BE49-F238E27FC236}">
                <a16:creationId xmlns:a16="http://schemas.microsoft.com/office/drawing/2014/main" id="{8F1B4D4C-56A2-DA48-F165-4E94501052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0373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p:txBody>
          <a:bodyPr/>
          <a:lstStyle/>
          <a:p>
            <a:r>
              <a:rPr lang="de-CH" dirty="0"/>
              <a:t>Ökosystemleistungen von Wäldern - Gesamtleistung</a:t>
            </a:r>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B874C706-21FB-248B-933C-928E1C182173}"/>
              </a:ext>
            </a:extLst>
          </p:cNvPr>
          <p:cNvPicPr>
            <a:picLocks noChangeAspect="1"/>
          </p:cNvPicPr>
          <p:nvPr/>
        </p:nvPicPr>
        <p:blipFill>
          <a:blip r:embed="rId2"/>
          <a:stretch>
            <a:fillRect/>
          </a:stretch>
        </p:blipFill>
        <p:spPr>
          <a:xfrm>
            <a:off x="146831" y="1599981"/>
            <a:ext cx="8537429" cy="4421407"/>
          </a:xfrm>
          <a:prstGeom prst="rect">
            <a:avLst/>
          </a:prstGeom>
        </p:spPr>
      </p:pic>
      <p:sp>
        <p:nvSpPr>
          <p:cNvPr id="7" name="Content Placeholder 2">
            <a:extLst>
              <a:ext uri="{FF2B5EF4-FFF2-40B4-BE49-F238E27FC236}">
                <a16:creationId xmlns:a16="http://schemas.microsoft.com/office/drawing/2014/main" id="{313A9575-88C4-C0E7-AFC4-BB71A4D869F3}"/>
              </a:ext>
            </a:extLst>
          </p:cNvPr>
          <p:cNvSpPr txBox="1">
            <a:spLocks/>
          </p:cNvSpPr>
          <p:nvPr/>
        </p:nvSpPr>
        <p:spPr>
          <a:xfrm>
            <a:off x="6059341" y="1923054"/>
            <a:ext cx="5653234" cy="1474307"/>
          </a:xfrm>
          <a:prstGeom prst="rect">
            <a:avLst/>
          </a:prstGeom>
        </p:spPr>
        <p:txBody>
          <a:bodyPr>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000" dirty="0"/>
              <a:t>Gesamtleistung aller Waldökosystemleistungen und Biodiversitäts-Indikatoren in drei Forstbetrieben unter gegenwärtigen und zukünftigen Klimawandelszenarien. </a:t>
            </a:r>
          </a:p>
        </p:txBody>
      </p:sp>
      <p:sp>
        <p:nvSpPr>
          <p:cNvPr id="3" name="TextBox 2">
            <a:extLst>
              <a:ext uri="{FF2B5EF4-FFF2-40B4-BE49-F238E27FC236}">
                <a16:creationId xmlns:a16="http://schemas.microsoft.com/office/drawing/2014/main" id="{6DF64A07-78C7-E739-5166-95E11FF218C3}"/>
              </a:ext>
            </a:extLst>
          </p:cNvPr>
          <p:cNvSpPr txBox="1"/>
          <p:nvPr/>
        </p:nvSpPr>
        <p:spPr>
          <a:xfrm>
            <a:off x="479425" y="5998313"/>
            <a:ext cx="6072222" cy="184474"/>
          </a:xfrm>
          <a:prstGeom prst="rect">
            <a:avLst/>
          </a:prstGeom>
          <a:noFill/>
        </p:spPr>
        <p:txBody>
          <a:bodyPr wrap="square" lIns="0" tIns="0" rIns="0" bIns="0" rtlCol="0">
            <a:spAutoFit/>
          </a:bodyPr>
          <a:lstStyle/>
          <a:p>
            <a:pPr algn="l">
              <a:lnSpc>
                <a:spcPct val="120000"/>
              </a:lnSpc>
            </a:pPr>
            <a:r>
              <a:rPr lang="de-CH" sz="1100" dirty="0">
                <a:hlinkClick r:id="rId3"/>
              </a:rPr>
              <a:t>https://nfp73.ch/download/59/230224_SNF_NFP73_PB_MAFES_DE.pdf?inline=true</a:t>
            </a:r>
            <a:r>
              <a:rPr lang="de-CH" sz="1100" dirty="0"/>
              <a:t> </a:t>
            </a:r>
          </a:p>
        </p:txBody>
      </p:sp>
      <p:sp>
        <p:nvSpPr>
          <p:cNvPr id="8" name="Title 1">
            <a:extLst>
              <a:ext uri="{FF2B5EF4-FFF2-40B4-BE49-F238E27FC236}">
                <a16:creationId xmlns:a16="http://schemas.microsoft.com/office/drawing/2014/main" id="{561A0ABE-4703-EC78-C699-C3A30CE3AC9B}"/>
              </a:ext>
            </a:extLst>
          </p:cNvPr>
          <p:cNvSpPr txBox="1">
            <a:spLocks/>
          </p:cNvSpPr>
          <p:nvPr/>
        </p:nvSpPr>
        <p:spPr>
          <a:xfrm>
            <a:off x="9013033" y="3580971"/>
            <a:ext cx="2699542" cy="2475614"/>
          </a:xfrm>
          <a:prstGeom prst="rect">
            <a:avLst/>
          </a:prstGeom>
        </p:spPr>
        <p:txBody>
          <a:bodyPr vert="horz" lIns="0" tIns="18000" rIns="0" bIns="0" rtlCol="0" anchor="t" anchorCtr="0">
            <a:normAutofit/>
          </a:bodyPr>
          <a:lstStyle>
            <a:lvl1pPr algn="l" defTabSz="914400" rtl="0" eaLnBrk="1" latinLnBrk="0" hangingPunct="1">
              <a:lnSpc>
                <a:spcPct val="90000"/>
              </a:lnSpc>
              <a:spcBef>
                <a:spcPct val="0"/>
              </a:spcBef>
              <a:buNone/>
              <a:defRPr sz="3700" kern="1200">
                <a:solidFill>
                  <a:schemeClr val="tx1"/>
                </a:solidFill>
                <a:latin typeface="+mj-lt"/>
                <a:ea typeface="+mj-ea"/>
                <a:cs typeface="+mj-cs"/>
              </a:defRPr>
            </a:lvl1pPr>
          </a:lstStyle>
          <a:p>
            <a:br>
              <a:rPr lang="de-CH" sz="1800" dirty="0">
                <a:latin typeface="Arial" panose="020B0604020202020204" pitchFamily="34" charset="0"/>
                <a:cs typeface="Arial" panose="020B0604020202020204" pitchFamily="34" charset="0"/>
              </a:rPr>
            </a:br>
            <a:r>
              <a:rPr lang="de-CH" sz="1400" b="1" dirty="0">
                <a:latin typeface="Arial" panose="020B0604020202020204" pitchFamily="34" charset="0"/>
                <a:cs typeface="Arial" panose="020B0604020202020204" pitchFamily="34" charset="0"/>
              </a:rPr>
              <a:t>Bewirtschaftungsstrategien</a:t>
            </a:r>
            <a:r>
              <a:rPr lang="de-CH" sz="1400" dirty="0">
                <a:latin typeface="Arial" panose="020B0604020202020204" pitchFamily="34" charset="0"/>
                <a:cs typeface="Arial" panose="020B0604020202020204" pitchFamily="34" charset="0"/>
              </a:rPr>
              <a:t>: Keine (NO), verminderte (LOW), gleichbleibende (BAU) oder erhöhte Bewirtschaftung (HIGH)</a:t>
            </a:r>
            <a:br>
              <a:rPr lang="de-CH" sz="1400" dirty="0">
                <a:latin typeface="Arial" panose="020B0604020202020204" pitchFamily="34" charset="0"/>
                <a:cs typeface="Arial" panose="020B0604020202020204" pitchFamily="34" charset="0"/>
              </a:rPr>
            </a:br>
            <a:br>
              <a:rPr lang="de-CH" sz="1400" dirty="0">
                <a:latin typeface="Arial" panose="020B0604020202020204" pitchFamily="34" charset="0"/>
                <a:cs typeface="Arial" panose="020B0604020202020204" pitchFamily="34" charset="0"/>
              </a:rPr>
            </a:br>
            <a:r>
              <a:rPr lang="de-CH" sz="1400" b="1" dirty="0">
                <a:latin typeface="Arial" panose="020B0604020202020204" pitchFamily="34" charset="0"/>
                <a:cs typeface="Arial" panose="020B0604020202020204" pitchFamily="34" charset="0"/>
              </a:rPr>
              <a:t>Standorte</a:t>
            </a:r>
            <a:r>
              <a:rPr lang="de-CH" sz="1400" dirty="0">
                <a:latin typeface="Arial" panose="020B0604020202020204" pitchFamily="34" charset="0"/>
                <a:cs typeface="Arial" panose="020B0604020202020204" pitchFamily="34" charset="0"/>
              </a:rPr>
              <a:t>: Wagenrain (WAG), Bülach (BUE) und </a:t>
            </a:r>
            <a:r>
              <a:rPr lang="de-CH" sz="1400" dirty="0" err="1">
                <a:latin typeface="Arial" panose="020B0604020202020204" pitchFamily="34" charset="0"/>
                <a:cs typeface="Arial" panose="020B0604020202020204" pitchFamily="34" charset="0"/>
              </a:rPr>
              <a:t>Gottschalkenberg</a:t>
            </a:r>
            <a:r>
              <a:rPr lang="de-CH" sz="1400" dirty="0">
                <a:latin typeface="Arial" panose="020B0604020202020204" pitchFamily="34" charset="0"/>
                <a:cs typeface="Arial" panose="020B0604020202020204" pitchFamily="34" charset="0"/>
              </a:rPr>
              <a:t> (GOT)</a:t>
            </a:r>
          </a:p>
        </p:txBody>
      </p:sp>
    </p:spTree>
    <p:extLst>
      <p:ext uri="{BB962C8B-B14F-4D97-AF65-F5344CB8AC3E}">
        <p14:creationId xmlns:p14="http://schemas.microsoft.com/office/powerpoint/2010/main" val="3708738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1E75-8243-ACCF-60B3-EFA2690DED92}"/>
              </a:ext>
            </a:extLst>
          </p:cNvPr>
          <p:cNvSpPr>
            <a:spLocks noGrp="1"/>
          </p:cNvSpPr>
          <p:nvPr>
            <p:ph type="title"/>
          </p:nvPr>
        </p:nvSpPr>
        <p:spPr/>
        <p:txBody>
          <a:bodyPr/>
          <a:lstStyle/>
          <a:p>
            <a:r>
              <a:rPr lang="de-CH" dirty="0"/>
              <a:t>Zielkonflikte in der Forstwirtschaft</a:t>
            </a:r>
          </a:p>
        </p:txBody>
      </p:sp>
      <p:sp>
        <p:nvSpPr>
          <p:cNvPr id="3" name="Text Placeholder 2">
            <a:extLst>
              <a:ext uri="{FF2B5EF4-FFF2-40B4-BE49-F238E27FC236}">
                <a16:creationId xmlns:a16="http://schemas.microsoft.com/office/drawing/2014/main" id="{74030D23-D6BA-C329-0F31-2E0A19A928AF}"/>
              </a:ext>
            </a:extLst>
          </p:cNvPr>
          <p:cNvSpPr>
            <a:spLocks noGrp="1"/>
          </p:cNvSpPr>
          <p:nvPr>
            <p:ph type="body" sz="quarter" idx="13"/>
          </p:nvPr>
        </p:nvSpPr>
        <p:spPr>
          <a:xfrm>
            <a:off x="479425" y="1808164"/>
            <a:ext cx="4572000" cy="3810438"/>
          </a:xfrm>
        </p:spPr>
        <p:txBody>
          <a:bodyPr/>
          <a:lstStyle/>
          <a:p>
            <a:pPr marL="0" indent="0">
              <a:buNone/>
            </a:pPr>
            <a:r>
              <a:rPr lang="de-CH" dirty="0">
                <a:ea typeface="Open Sans" panose="020B0606030504020204" pitchFamily="34" charset="0"/>
                <a:cs typeface="Open Sans" panose="020B0606030504020204" pitchFamily="34" charset="0"/>
              </a:rPr>
              <a:t>«Beim Übergang zu mehr Nachhaltigkeit gerät der Wald unter Druck, denn er soll beispielsweise die von anderen Sektoren nicht erfüllten Umweltauflagen kompensieren. Die daraus entstehenden Zielkonflikte zwingen die Forstwirtschaft zur Abwägung gegenläufiger Ansprüche. Wir beschreiben politische Lösungen für zwei Beispiele: die Kohlenstoffbindung und Waldrodungen zu Kompensationszwecken.»</a:t>
            </a:r>
          </a:p>
          <a:p>
            <a:pPr algn="r"/>
            <a:r>
              <a:rPr lang="de-CH" dirty="0">
                <a:ea typeface="Open Sans" panose="020B0606030504020204" pitchFamily="34" charset="0"/>
                <a:cs typeface="Open Sans" panose="020B0606030504020204" pitchFamily="34" charset="0"/>
              </a:rPr>
              <a:t>Dr. Tobias Schulz, Projektleitung,</a:t>
            </a:r>
            <a:r>
              <a:rPr lang="de-CH" dirty="0"/>
              <a:t> Zielkonflikte in der Forstwirtschaft</a:t>
            </a:r>
            <a:r>
              <a:rPr lang="de-CH" dirty="0">
                <a:ea typeface="Open Sans" panose="020B0606030504020204" pitchFamily="34" charset="0"/>
                <a:cs typeface="Open Sans" panose="020B0606030504020204" pitchFamily="34" charset="0"/>
              </a:rPr>
              <a:t> </a:t>
            </a:r>
          </a:p>
          <a:p>
            <a:pPr marL="0" indent="0">
              <a:buNone/>
            </a:pPr>
            <a:endParaRPr lang="de-CH" dirty="0">
              <a:ea typeface="Open Sans" panose="020B0606030504020204" pitchFamily="34" charset="0"/>
              <a:cs typeface="Open Sans" panose="020B0606030504020204" pitchFamily="34" charset="0"/>
            </a:endParaRPr>
          </a:p>
          <a:p>
            <a:endParaRPr lang="de-CH" dirty="0"/>
          </a:p>
        </p:txBody>
      </p:sp>
      <p:sp>
        <p:nvSpPr>
          <p:cNvPr id="4" name="Slide Number Placeholder 3">
            <a:extLst>
              <a:ext uri="{FF2B5EF4-FFF2-40B4-BE49-F238E27FC236}">
                <a16:creationId xmlns:a16="http://schemas.microsoft.com/office/drawing/2014/main" id="{CBFB056A-DB9A-2A13-3E3B-8EE289AE32A5}"/>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AD0B8DF0-6601-F88B-C61C-CA80C8B2A7E1}"/>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large stack of cut wood&#10;&#10;AI-generated content may be incorrect.">
            <a:extLst>
              <a:ext uri="{FF2B5EF4-FFF2-40B4-BE49-F238E27FC236}">
                <a16:creationId xmlns:a16="http://schemas.microsoft.com/office/drawing/2014/main" id="{40EF268E-1696-FDB8-BA0C-895E2F2687A0}"/>
              </a:ext>
            </a:extLst>
          </p:cNvPr>
          <p:cNvPicPr>
            <a:picLocks noChangeAspect="1"/>
          </p:cNvPicPr>
          <p:nvPr/>
        </p:nvPicPr>
        <p:blipFill>
          <a:blip r:embed="rId2">
            <a:extLst>
              <a:ext uri="{28A0092B-C50C-407E-A947-70E740481C1C}">
                <a14:useLocalDpi xmlns:a14="http://schemas.microsoft.com/office/drawing/2010/main" val="0"/>
              </a:ext>
            </a:extLst>
          </a:blip>
          <a:srcRect t="-1618"/>
          <a:stretch>
            <a:fillRect/>
          </a:stretch>
        </p:blipFill>
        <p:spPr>
          <a:xfrm>
            <a:off x="5640355" y="1740023"/>
            <a:ext cx="6551645" cy="4281365"/>
          </a:xfrm>
          <a:prstGeom prst="rect">
            <a:avLst/>
          </a:prstGeom>
        </p:spPr>
      </p:pic>
    </p:spTree>
    <p:extLst>
      <p:ext uri="{BB962C8B-B14F-4D97-AF65-F5344CB8AC3E}">
        <p14:creationId xmlns:p14="http://schemas.microsoft.com/office/powerpoint/2010/main" val="79032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D229876-A088-8AA1-F92F-1479EDD00174}"/>
              </a:ext>
            </a:extLst>
          </p:cNvPr>
          <p:cNvGraphicFramePr>
            <a:graphicFrameLocks noChangeAspect="1"/>
          </p:cNvGraphicFramePr>
          <p:nvPr>
            <p:custDataLst>
              <p:tags r:id="rId1"/>
            </p:custDataLst>
            <p:extLst>
              <p:ext uri="{D42A27DB-BD31-4B8C-83A1-F6EECF244321}">
                <p14:modId xmlns:p14="http://schemas.microsoft.com/office/powerpoint/2010/main" val="17067916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19DD95-1037-8915-49C6-A6C150FE2AFD}"/>
              </a:ext>
            </a:extLst>
          </p:cNvPr>
          <p:cNvSpPr>
            <a:spLocks noGrp="1"/>
          </p:cNvSpPr>
          <p:nvPr>
            <p:ph type="title"/>
          </p:nvPr>
        </p:nvSpPr>
        <p:spPr/>
        <p:txBody>
          <a:bodyPr vert="horz"/>
          <a:lstStyle/>
          <a:p>
            <a:r>
              <a:rPr lang="de-CH" dirty="0"/>
              <a:t>Zielkonflikte in der Forstwirtschaft – Aufgaben</a:t>
            </a:r>
          </a:p>
        </p:txBody>
      </p:sp>
      <p:sp>
        <p:nvSpPr>
          <p:cNvPr id="3" name="Text Placeholder 2">
            <a:extLst>
              <a:ext uri="{FF2B5EF4-FFF2-40B4-BE49-F238E27FC236}">
                <a16:creationId xmlns:a16="http://schemas.microsoft.com/office/drawing/2014/main" id="{A570AF8C-4C13-9B5C-1AF8-983FF4694F0A}"/>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de-CH" sz="1800" dirty="0"/>
              <a:t>Erläutere, warum der Wald heutzutage vermehrt unter Druck gerät.</a:t>
            </a:r>
          </a:p>
          <a:p>
            <a:pPr marL="457200" indent="-457200">
              <a:lnSpc>
                <a:spcPct val="107000"/>
              </a:lnSpc>
              <a:spcAft>
                <a:spcPts val="400"/>
              </a:spcAft>
              <a:buFont typeface="+mj-lt"/>
              <a:buAutoNum type="arabicPeriod"/>
            </a:pPr>
            <a:r>
              <a:rPr lang="de-CH" sz="1800" dirty="0"/>
              <a:t>Nenne wichtige Zielkonflikte und beschreibe, wie diese gemildert werden können.</a:t>
            </a:r>
          </a:p>
          <a:p>
            <a:pPr marL="457200" indent="-457200">
              <a:lnSpc>
                <a:spcPct val="107000"/>
              </a:lnSpc>
              <a:spcAft>
                <a:spcPts val="400"/>
              </a:spcAft>
              <a:buFont typeface="+mj-lt"/>
              <a:buAutoNum type="arabicPeriod"/>
            </a:pPr>
            <a:r>
              <a:rPr lang="de-CH" sz="1800" dirty="0"/>
              <a:t>Erkläre: Was ist ein Entscheidungsunterstützungssystem und was bedeutet Wald- und Holzsenke</a:t>
            </a:r>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a:t>
            </a:r>
          </a:p>
          <a:p>
            <a:pPr marL="0" indent="0">
              <a:lnSpc>
                <a:spcPct val="107000"/>
              </a:lnSpc>
              <a:spcAft>
                <a:spcPts val="400"/>
              </a:spcAft>
              <a:buNone/>
            </a:pPr>
            <a:r>
              <a:rPr lang="de-CH" sz="1800" dirty="0">
                <a:hlinkClick r:id="rId5"/>
              </a:rPr>
              <a:t>Zielkonflikte in der Forstwirtschaft </a:t>
            </a:r>
            <a:r>
              <a:rPr lang="de-CH" sz="1800" dirty="0"/>
              <a:t>(Website des NPF 73)</a:t>
            </a:r>
          </a:p>
          <a:p>
            <a:pPr marL="0" indent="0">
              <a:lnSpc>
                <a:spcPct val="107000"/>
              </a:lnSpc>
              <a:spcAft>
                <a:spcPts val="400"/>
              </a:spcAft>
              <a:buNone/>
            </a:pPr>
            <a:r>
              <a:rPr lang="de-CH" sz="1800" dirty="0">
                <a:hlinkClick r:id="rId6"/>
              </a:rPr>
              <a:t>Mainstreaming von Ökosystemleistungen (Synthesepapier)</a:t>
            </a:r>
            <a:endParaRPr lang="de-CH" sz="1800" dirty="0"/>
          </a:p>
          <a:p>
            <a:endParaRPr lang="de-CH" dirty="0"/>
          </a:p>
        </p:txBody>
      </p:sp>
      <p:sp>
        <p:nvSpPr>
          <p:cNvPr id="4" name="Slide Number Placeholder 3">
            <a:extLst>
              <a:ext uri="{FF2B5EF4-FFF2-40B4-BE49-F238E27FC236}">
                <a16:creationId xmlns:a16="http://schemas.microsoft.com/office/drawing/2014/main" id="{8E356437-3BD3-8D18-7BC0-72AA69035E24}"/>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AA4EC1D8-B4BC-DBEF-D00D-5540E6140B2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0783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Schwerpunkt Forstwirtschaft</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5" y="1808163"/>
            <a:ext cx="5921375" cy="4213225"/>
          </a:xfrm>
        </p:spPr>
        <p:txBody>
          <a:bodyPr/>
          <a:lstStyle/>
          <a:p>
            <a:pPr marL="0" indent="0">
              <a:buNone/>
            </a:pPr>
            <a:r>
              <a:rPr lang="de-CH" sz="1800" b="0" i="0" dirty="0">
                <a:effectLst/>
              </a:rPr>
              <a:t>«Wälder erbringen vielfältige Waldökosystemleistungen, es fehlt jedoch an </a:t>
            </a:r>
            <a:r>
              <a:rPr lang="de-CH" dirty="0">
                <a:ea typeface="Open Sans" panose="020B0606030504020204" pitchFamily="34" charset="0"/>
                <a:cs typeface="Open Sans" panose="020B0606030504020204" pitchFamily="34" charset="0"/>
              </a:rPr>
              <a:t>Wissen</a:t>
            </a:r>
            <a:r>
              <a:rPr lang="de-CH" sz="1800" b="0" i="0" dirty="0">
                <a:effectLst/>
              </a:rPr>
              <a:t> über die Synergien und Zielkonflikte zwischen diesen Leistungen. Mit dem Übergang zu einer nachhaltigen Wirtschaft werden bestehende Zielkonflikte verstärkt und neue geschaffen. Wichtig ist ein «Mainstreaming» über alle Sektoren und Entscheidungsebenen hinweg.»</a:t>
            </a:r>
          </a:p>
          <a:p>
            <a:pPr algn="r"/>
            <a:r>
              <a:rPr lang="de-CH" sz="1800" dirty="0"/>
              <a:t>NFP 73, Forstwirtschaft</a:t>
            </a:r>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pic>
        <p:nvPicPr>
          <p:cNvPr id="6" name="Picture 5" descr="A large stack of cut wood&#10;&#10;AI-generated content may be incorrect.">
            <a:extLst>
              <a:ext uri="{FF2B5EF4-FFF2-40B4-BE49-F238E27FC236}">
                <a16:creationId xmlns:a16="http://schemas.microsoft.com/office/drawing/2014/main" id="{278BC7D5-1A7D-3EBA-38DC-7DAA4699BEE8}"/>
              </a:ext>
            </a:extLst>
          </p:cNvPr>
          <p:cNvPicPr>
            <a:picLocks noChangeAspect="1"/>
          </p:cNvPicPr>
          <p:nvPr/>
        </p:nvPicPr>
        <p:blipFill>
          <a:blip r:embed="rId2">
            <a:extLst>
              <a:ext uri="{28A0092B-C50C-407E-A947-70E740481C1C}">
                <a14:useLocalDpi xmlns:a14="http://schemas.microsoft.com/office/drawing/2010/main" val="0"/>
              </a:ext>
            </a:extLst>
          </a:blip>
          <a:srcRect l="49954"/>
          <a:stretch>
            <a:fillRect/>
          </a:stretch>
        </p:blipFill>
        <p:spPr>
          <a:xfrm>
            <a:off x="7041153" y="0"/>
            <a:ext cx="5150847" cy="6858000"/>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1ED147E-4170-BF8A-A935-CA6D6EAD6901}"/>
              </a:ext>
            </a:extLst>
          </p:cNvPr>
          <p:cNvGraphicFramePr>
            <a:graphicFrameLocks noChangeAspect="1"/>
          </p:cNvGraphicFramePr>
          <p:nvPr>
            <p:custDataLst>
              <p:tags r:id="rId1"/>
            </p:custDataLst>
            <p:extLst>
              <p:ext uri="{D42A27DB-BD31-4B8C-83A1-F6EECF244321}">
                <p14:modId xmlns:p14="http://schemas.microsoft.com/office/powerpoint/2010/main" val="501221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FB1A7FF-72D9-84DF-E4FB-945702097B22}"/>
              </a:ext>
            </a:extLst>
          </p:cNvPr>
          <p:cNvSpPr>
            <a:spLocks noGrp="1"/>
          </p:cNvSpPr>
          <p:nvPr>
            <p:ph type="title"/>
          </p:nvPr>
        </p:nvSpPr>
        <p:spPr/>
        <p:txBody>
          <a:bodyPr vert="horz"/>
          <a:lstStyle/>
          <a:p>
            <a:r>
              <a:rPr lang="de-CH" dirty="0"/>
              <a:t>Zielkonflikte in der Forstwirtschaft – Hintergrund </a:t>
            </a:r>
            <a:br>
              <a:rPr lang="de-CH" dirty="0"/>
            </a:br>
            <a:endParaRPr lang="de-CH" dirty="0"/>
          </a:p>
        </p:txBody>
      </p:sp>
      <p:sp>
        <p:nvSpPr>
          <p:cNvPr id="3" name="Slide Number Placeholder 2">
            <a:extLst>
              <a:ext uri="{FF2B5EF4-FFF2-40B4-BE49-F238E27FC236}">
                <a16:creationId xmlns:a16="http://schemas.microsoft.com/office/drawing/2014/main" id="{A7AB7B10-82FF-1689-FEBA-800F9BBFCEFC}"/>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4" name="Text Placeholder 3">
            <a:extLst>
              <a:ext uri="{FF2B5EF4-FFF2-40B4-BE49-F238E27FC236}">
                <a16:creationId xmlns:a16="http://schemas.microsoft.com/office/drawing/2014/main" id="{9A8F4D42-19C9-1F87-48E4-F95774BC7226}"/>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C56B828-D931-E430-E054-316ABA9AF146}"/>
              </a:ext>
            </a:extLst>
          </p:cNvPr>
          <p:cNvSpPr>
            <a:spLocks noGrp="1"/>
          </p:cNvSpPr>
          <p:nvPr>
            <p:ph type="body" sz="quarter" idx="13"/>
          </p:nvPr>
        </p:nvSpPr>
        <p:spPr>
          <a:xfrm>
            <a:off x="479426" y="2565400"/>
            <a:ext cx="10607674" cy="3455988"/>
          </a:xfrm>
        </p:spPr>
        <p:txBody>
          <a:bodyPr/>
          <a:lstStyle/>
          <a:p>
            <a:r>
              <a:rPr lang="de-CH" dirty="0"/>
              <a:t>Immer mehr auf Nachhaltigkeit ausgerichtete Wirtschaftssektoren konkurrieren zunehmend um knapper werdendes Land und erhöhen den Druck auf die Wälder. Während einerseits die wachsende «Bio-Wirtschaft» eine Chance für den Forstsektor darstellt, können das zunehmende Bevölkerungswachstum und bestimmte Strategien im Bereich der erneuerbaren Energien zu Zielkonflikten und Abwägungen führen, die zukünftig immer stärker zulasten des Waldes gehen. Diese Anforderungen an die heutige Forstpolitik erfordern eine Anpassung der Instrumente, die ihr zur Bewältigung dieser Zielkonflikte zur Verfügung stehen.</a:t>
            </a:r>
          </a:p>
          <a:p>
            <a:endParaRPr lang="de-CH" dirty="0"/>
          </a:p>
        </p:txBody>
      </p:sp>
      <p:sp>
        <p:nvSpPr>
          <p:cNvPr id="6" name="Text Placeholder 5">
            <a:extLst>
              <a:ext uri="{FF2B5EF4-FFF2-40B4-BE49-F238E27FC236}">
                <a16:creationId xmlns:a16="http://schemas.microsoft.com/office/drawing/2014/main" id="{96AA1E24-0851-9C36-48EF-CA92744A2472}"/>
              </a:ext>
            </a:extLst>
          </p:cNvPr>
          <p:cNvSpPr>
            <a:spLocks noGrp="1"/>
          </p:cNvSpPr>
          <p:nvPr>
            <p:ph type="body" sz="quarter" idx="12"/>
          </p:nvPr>
        </p:nvSpPr>
        <p:spPr>
          <a:xfrm>
            <a:off x="479423" y="1808163"/>
            <a:ext cx="11231253" cy="587375"/>
          </a:xfrm>
        </p:spPr>
        <p:txBody>
          <a:bodyPr/>
          <a:lstStyle/>
          <a:p>
            <a:r>
              <a:rPr lang="de-CH" dirty="0"/>
              <a:t>Hintergrund</a:t>
            </a:r>
          </a:p>
        </p:txBody>
      </p:sp>
      <p:sp>
        <p:nvSpPr>
          <p:cNvPr id="8" name="Footer Placeholder 7">
            <a:extLst>
              <a:ext uri="{FF2B5EF4-FFF2-40B4-BE49-F238E27FC236}">
                <a16:creationId xmlns:a16="http://schemas.microsoft.com/office/drawing/2014/main" id="{2B440AE4-E8AA-9D6C-7243-74EBFF2757F7}"/>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28238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D2AC-578D-3CFB-486D-674AC02241BF}"/>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C1B5DD8-28FB-ACDA-98B9-B07E0F72DBC5}"/>
              </a:ext>
            </a:extLst>
          </p:cNvPr>
          <p:cNvGraphicFramePr>
            <a:graphicFrameLocks noChangeAspect="1"/>
          </p:cNvGraphicFramePr>
          <p:nvPr>
            <p:custDataLst>
              <p:tags r:id="rId1"/>
            </p:custDataLst>
            <p:extLst>
              <p:ext uri="{D42A27DB-BD31-4B8C-83A1-F6EECF244321}">
                <p14:modId xmlns:p14="http://schemas.microsoft.com/office/powerpoint/2010/main" val="26580836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71ED147E-4170-BF8A-A935-CA6D6EAD690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5D62F23-AB71-4694-19FB-27C0A39B2CD5}"/>
              </a:ext>
            </a:extLst>
          </p:cNvPr>
          <p:cNvSpPr>
            <a:spLocks noGrp="1"/>
          </p:cNvSpPr>
          <p:nvPr>
            <p:ph type="title"/>
          </p:nvPr>
        </p:nvSpPr>
        <p:spPr/>
        <p:txBody>
          <a:bodyPr vert="horz"/>
          <a:lstStyle/>
          <a:p>
            <a:r>
              <a:rPr lang="de-CH" dirty="0"/>
              <a:t>Zielkonflikte in der Forstwirtschaft – Ziel </a:t>
            </a:r>
            <a:br>
              <a:rPr lang="de-CH" dirty="0"/>
            </a:br>
            <a:endParaRPr lang="de-CH" dirty="0"/>
          </a:p>
        </p:txBody>
      </p:sp>
      <p:sp>
        <p:nvSpPr>
          <p:cNvPr id="3" name="Slide Number Placeholder 2">
            <a:extLst>
              <a:ext uri="{FF2B5EF4-FFF2-40B4-BE49-F238E27FC236}">
                <a16:creationId xmlns:a16="http://schemas.microsoft.com/office/drawing/2014/main" id="{19E988B8-2E7D-05C7-1EA9-4716C41099ED}"/>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4" name="Text Placeholder 3">
            <a:extLst>
              <a:ext uri="{FF2B5EF4-FFF2-40B4-BE49-F238E27FC236}">
                <a16:creationId xmlns:a16="http://schemas.microsoft.com/office/drawing/2014/main" id="{49593EBA-8F2C-62E9-7F90-8ACCF8A018DF}"/>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AACFD87F-D54D-3AB2-F086-94AC1A6C99AE}"/>
              </a:ext>
            </a:extLst>
          </p:cNvPr>
          <p:cNvSpPr>
            <a:spLocks noGrp="1"/>
          </p:cNvSpPr>
          <p:nvPr>
            <p:ph type="body" sz="quarter" idx="13"/>
          </p:nvPr>
        </p:nvSpPr>
        <p:spPr>
          <a:xfrm>
            <a:off x="479426" y="2565400"/>
            <a:ext cx="10607674" cy="3455988"/>
          </a:xfrm>
        </p:spPr>
        <p:txBody>
          <a:bodyPr/>
          <a:lstStyle/>
          <a:p>
            <a:pPr>
              <a:lnSpc>
                <a:spcPts val="1650"/>
              </a:lnSpc>
              <a:buNone/>
            </a:pPr>
            <a:r>
              <a:rPr lang="de-CH" dirty="0"/>
              <a:t>Mit diesem Projekt verfolgten wir die folgenden Ziele: </a:t>
            </a:r>
          </a:p>
          <a:p>
            <a:pPr>
              <a:buFont typeface="+mj-lt"/>
              <a:buAutoNum type="arabicPeriod"/>
            </a:pPr>
            <a:r>
              <a:rPr lang="de-CH" dirty="0"/>
              <a:t>neu entstehende Zielkonflikte zwischen Sektoren einer nachhaltigen Wirtschaft aus der Perspektive des Forstsektors erkennen und (marktbasierte) politische Instrumente oder Kombinationen von Instrumenten zur Bewältigung dieser Konflikte bestimmen. </a:t>
            </a:r>
          </a:p>
          <a:p>
            <a:pPr>
              <a:buFont typeface="+mj-lt"/>
              <a:buAutoNum type="arabicPeriod"/>
            </a:pPr>
            <a:r>
              <a:rPr lang="de-CH" dirty="0"/>
              <a:t>die politische Durchsetzbarkeit dieser einzelnen oder kombinierten Instrumente ermitteln, indem wir deren Akzeptanz bei den Anspruchsgruppen und Akteuren in der jeweiligen Fallstudienregion untersuchten. </a:t>
            </a:r>
          </a:p>
          <a:p>
            <a:pPr>
              <a:buFont typeface="+mj-lt"/>
              <a:buAutoNum type="arabicPeriod"/>
            </a:pPr>
            <a:r>
              <a:rPr lang="de-CH" dirty="0"/>
              <a:t>die Auswirkungen der vorgeschlagenen einzelnen/kombinierten Instrumente anhand von räumlich expliziten Simulationen prognostizieren. </a:t>
            </a:r>
          </a:p>
        </p:txBody>
      </p:sp>
      <p:sp>
        <p:nvSpPr>
          <p:cNvPr id="6" name="Text Placeholder 5">
            <a:extLst>
              <a:ext uri="{FF2B5EF4-FFF2-40B4-BE49-F238E27FC236}">
                <a16:creationId xmlns:a16="http://schemas.microsoft.com/office/drawing/2014/main" id="{9C76FCDF-0C11-FC27-2F04-22547061B8FF}"/>
              </a:ext>
            </a:extLst>
          </p:cNvPr>
          <p:cNvSpPr>
            <a:spLocks noGrp="1"/>
          </p:cNvSpPr>
          <p:nvPr>
            <p:ph type="body" sz="quarter" idx="12"/>
          </p:nvPr>
        </p:nvSpPr>
        <p:spPr>
          <a:xfrm>
            <a:off x="479423" y="1808163"/>
            <a:ext cx="11231253" cy="587375"/>
          </a:xfrm>
        </p:spPr>
        <p:txBody>
          <a:bodyPr/>
          <a:lstStyle/>
          <a:p>
            <a:r>
              <a:rPr lang="de-CH" dirty="0"/>
              <a:t>Ziel</a:t>
            </a:r>
          </a:p>
        </p:txBody>
      </p:sp>
      <p:sp>
        <p:nvSpPr>
          <p:cNvPr id="8" name="Footer Placeholder 7">
            <a:extLst>
              <a:ext uri="{FF2B5EF4-FFF2-40B4-BE49-F238E27FC236}">
                <a16:creationId xmlns:a16="http://schemas.microsoft.com/office/drawing/2014/main" id="{D41AE291-F808-BD4B-7366-D4CC0856ADDA}"/>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402854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722E360-1194-E7E5-4E76-A17FAB5D87EF}"/>
              </a:ext>
            </a:extLst>
          </p:cNvPr>
          <p:cNvGraphicFramePr>
            <a:graphicFrameLocks noChangeAspect="1"/>
          </p:cNvGraphicFramePr>
          <p:nvPr>
            <p:custDataLst>
              <p:tags r:id="rId1"/>
            </p:custDataLst>
            <p:extLst>
              <p:ext uri="{D42A27DB-BD31-4B8C-83A1-F6EECF244321}">
                <p14:modId xmlns:p14="http://schemas.microsoft.com/office/powerpoint/2010/main" val="25988166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B78DC0-FDEA-8D90-E3F2-83849794B60D}"/>
              </a:ext>
            </a:extLst>
          </p:cNvPr>
          <p:cNvSpPr>
            <a:spLocks noGrp="1"/>
          </p:cNvSpPr>
          <p:nvPr>
            <p:ph type="title"/>
          </p:nvPr>
        </p:nvSpPr>
        <p:spPr/>
        <p:txBody>
          <a:bodyPr vert="horz"/>
          <a:lstStyle/>
          <a:p>
            <a:r>
              <a:rPr lang="de-CH" dirty="0"/>
              <a:t>Zielkonflikte in der Forstwirtschaft – Resultate I</a:t>
            </a:r>
          </a:p>
        </p:txBody>
      </p:sp>
      <p:sp>
        <p:nvSpPr>
          <p:cNvPr id="3" name="Text Placeholder 2">
            <a:extLst>
              <a:ext uri="{FF2B5EF4-FFF2-40B4-BE49-F238E27FC236}">
                <a16:creationId xmlns:a16="http://schemas.microsoft.com/office/drawing/2014/main" id="{FB28E3EB-655A-8ADC-A6DA-216CA54A15FF}"/>
              </a:ext>
            </a:extLst>
          </p:cNvPr>
          <p:cNvSpPr>
            <a:spLocks noGrp="1"/>
          </p:cNvSpPr>
          <p:nvPr>
            <p:ph type="body" sz="quarter" idx="13"/>
          </p:nvPr>
        </p:nvSpPr>
        <p:spPr/>
        <p:txBody>
          <a:bodyPr/>
          <a:lstStyle/>
          <a:p>
            <a:pPr marL="0" indent="0">
              <a:lnSpc>
                <a:spcPct val="100000"/>
              </a:lnSpc>
              <a:buNone/>
            </a:pPr>
            <a:r>
              <a:rPr lang="de-CH" b="1" dirty="0"/>
              <a:t>Wälder in der Konkurrenz mit nachhaltigen Wirtschaftsprojekten</a:t>
            </a:r>
          </a:p>
          <a:p>
            <a:pPr marL="0" indent="0">
              <a:lnSpc>
                <a:spcPct val="100000"/>
              </a:lnSpc>
              <a:buNone/>
            </a:pPr>
            <a:r>
              <a:rPr lang="de-CH" dirty="0"/>
              <a:t>Wie die Untersuchung von Waldrodungsgesuchen zeigt, konkurrieren nachhaltige Wirtschaftssektoren um die Landnutzung. Im Mittelland und im Alpenraum werden Wälder gerodet, um Platz für nachhaltige Wirtschaftsprojekte zu schaffen (z. B. für die Energieerzeugung mittels Geothermie, Wind- und Wasserkraft und Biomasse, für den «langsamen Verkehr» wie Fussgänger und Velofahrer, für das Recycling), wobei deren Anteil noch relativ klein ist. Inwieweit sozio-ökonomische Faktoren bei der Standortauswahl für Rodungen relevant sind, lässt sich nicht eindeutig feststellen. Topografische Faktoren und die Landschaftsstruktur sind in diesem Zusammenhang wohl entscheidender. Unser Vorschlag eines Konzepts für den Interessenausgleich unterscheidet sowohl zwischen entstehenden und vorherrschenden Zielkonflikten als auch zwischen Zielkonflikten auf Ebene der politischen Programme und auf Ebene der Forstwirtschaft. </a:t>
            </a:r>
          </a:p>
          <a:p>
            <a:endParaRPr lang="de-CH" dirty="0"/>
          </a:p>
        </p:txBody>
      </p:sp>
      <p:sp>
        <p:nvSpPr>
          <p:cNvPr id="4" name="Slide Number Placeholder 3">
            <a:extLst>
              <a:ext uri="{FF2B5EF4-FFF2-40B4-BE49-F238E27FC236}">
                <a16:creationId xmlns:a16="http://schemas.microsoft.com/office/drawing/2014/main" id="{C79B8BAC-A72D-B5DA-D26F-238533D3B450}"/>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FCAB67A2-3172-5C85-A56A-168C244AE72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1511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912FB-63E7-BCB0-3D0F-75A351A7964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8298CCF-1780-3D82-AE31-EB137E5F7ADC}"/>
              </a:ext>
            </a:extLst>
          </p:cNvPr>
          <p:cNvGraphicFramePr>
            <a:graphicFrameLocks noChangeAspect="1"/>
          </p:cNvGraphicFramePr>
          <p:nvPr>
            <p:custDataLst>
              <p:tags r:id="rId1"/>
            </p:custDataLst>
            <p:extLst>
              <p:ext uri="{D42A27DB-BD31-4B8C-83A1-F6EECF244321}">
                <p14:modId xmlns:p14="http://schemas.microsoft.com/office/powerpoint/2010/main" val="21896441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722E360-1194-E7E5-4E76-A17FAB5D87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625F1D-CFD3-7855-E292-21495CBBF8D8}"/>
              </a:ext>
            </a:extLst>
          </p:cNvPr>
          <p:cNvSpPr>
            <a:spLocks noGrp="1"/>
          </p:cNvSpPr>
          <p:nvPr>
            <p:ph type="title"/>
          </p:nvPr>
        </p:nvSpPr>
        <p:spPr/>
        <p:txBody>
          <a:bodyPr vert="horz"/>
          <a:lstStyle/>
          <a:p>
            <a:r>
              <a:rPr lang="de-CH" dirty="0"/>
              <a:t>Zielkonflikte in der Forstwirtschaft – Resultate II</a:t>
            </a:r>
          </a:p>
        </p:txBody>
      </p:sp>
      <p:sp>
        <p:nvSpPr>
          <p:cNvPr id="3" name="Text Placeholder 2">
            <a:extLst>
              <a:ext uri="{FF2B5EF4-FFF2-40B4-BE49-F238E27FC236}">
                <a16:creationId xmlns:a16="http://schemas.microsoft.com/office/drawing/2014/main" id="{3A776601-1833-1D88-B292-E78859C1B1A5}"/>
              </a:ext>
            </a:extLst>
          </p:cNvPr>
          <p:cNvSpPr>
            <a:spLocks noGrp="1"/>
          </p:cNvSpPr>
          <p:nvPr>
            <p:ph type="body" sz="quarter" idx="13"/>
          </p:nvPr>
        </p:nvSpPr>
        <p:spPr/>
        <p:txBody>
          <a:bodyPr/>
          <a:lstStyle/>
          <a:p>
            <a:pPr marL="0" indent="0">
              <a:lnSpc>
                <a:spcPct val="100000"/>
              </a:lnSpc>
              <a:buNone/>
            </a:pPr>
            <a:r>
              <a:rPr lang="de-CH" b="1" dirty="0"/>
              <a:t>Regulierungen in der Forst- und Waldwirtschaft</a:t>
            </a:r>
          </a:p>
          <a:p>
            <a:pPr marL="0" indent="0">
              <a:lnSpc>
                <a:spcPct val="100000"/>
              </a:lnSpc>
              <a:buNone/>
            </a:pPr>
            <a:r>
              <a:rPr lang="de-CH" dirty="0"/>
              <a:t>Wir haben festgestellt, dass die Forst- und Waldwirtschaft Regulierungen generell ablehnt – es sei denn, sie beziehen sich auf die von anderen Sektoren auf den Wald angemeldeten Ansprüche. Man geht davon aus, dass künstliche Märkte (d. h. Märkte, die durch Umweltregulierungen und Institutionen entstehen, die bestimmte Emissionen oder den Ressourceneinsatz begrenzen und Emissions- oder Nutzungsrechte ausgeben, mit denen anschliessend gehandelt werden kann) eine Vielzahl von Zielkonflikten zwischen nachhaltig wirtschaftenden Sektoren lösen können, solange die traditionelle Waldnutzung durch ein starkes Regelwerk geschützt wird. Auch auf Eigentumsrechten beruhende Strategien können, vor allem mit Blick auf Personen mit kleinem Waldbesitz, ein möglicher Lösungsansatz sein. </a:t>
            </a:r>
          </a:p>
          <a:p>
            <a:endParaRPr lang="de-CH" dirty="0"/>
          </a:p>
        </p:txBody>
      </p:sp>
      <p:sp>
        <p:nvSpPr>
          <p:cNvPr id="4" name="Slide Number Placeholder 3">
            <a:extLst>
              <a:ext uri="{FF2B5EF4-FFF2-40B4-BE49-F238E27FC236}">
                <a16:creationId xmlns:a16="http://schemas.microsoft.com/office/drawing/2014/main" id="{4F5DCFD5-6409-2D41-E992-ECA4E2F56987}"/>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950083E9-CBB7-3D63-AA93-282FAA732634}"/>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433397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8B65-5D7B-7129-060F-47878C66E13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A03C91C-4B60-67BB-7326-FD226EE37B0D}"/>
              </a:ext>
            </a:extLst>
          </p:cNvPr>
          <p:cNvGraphicFramePr>
            <a:graphicFrameLocks noChangeAspect="1"/>
          </p:cNvGraphicFramePr>
          <p:nvPr>
            <p:custDataLst>
              <p:tags r:id="rId1"/>
            </p:custDataLst>
            <p:extLst>
              <p:ext uri="{D42A27DB-BD31-4B8C-83A1-F6EECF244321}">
                <p14:modId xmlns:p14="http://schemas.microsoft.com/office/powerpoint/2010/main" val="21971580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8298CCF-1780-3D82-AE31-EB137E5F7A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B244D15-3AB9-61BA-4B23-C264604229DD}"/>
              </a:ext>
            </a:extLst>
          </p:cNvPr>
          <p:cNvSpPr>
            <a:spLocks noGrp="1"/>
          </p:cNvSpPr>
          <p:nvPr>
            <p:ph type="title"/>
          </p:nvPr>
        </p:nvSpPr>
        <p:spPr/>
        <p:txBody>
          <a:bodyPr vert="horz"/>
          <a:lstStyle/>
          <a:p>
            <a:r>
              <a:rPr lang="de-CH" dirty="0"/>
              <a:t>Zielkonflikte in der Forstwirtschaft – Resultate III</a:t>
            </a:r>
          </a:p>
        </p:txBody>
      </p:sp>
      <p:sp>
        <p:nvSpPr>
          <p:cNvPr id="3" name="Text Placeholder 2">
            <a:extLst>
              <a:ext uri="{FF2B5EF4-FFF2-40B4-BE49-F238E27FC236}">
                <a16:creationId xmlns:a16="http://schemas.microsoft.com/office/drawing/2014/main" id="{C28D0859-81E5-29F2-93FC-256729A166CB}"/>
              </a:ext>
            </a:extLst>
          </p:cNvPr>
          <p:cNvSpPr>
            <a:spLocks noGrp="1"/>
          </p:cNvSpPr>
          <p:nvPr>
            <p:ph type="body" sz="quarter" idx="13"/>
          </p:nvPr>
        </p:nvSpPr>
        <p:spPr/>
        <p:txBody>
          <a:bodyPr/>
          <a:lstStyle/>
          <a:p>
            <a:pPr marL="0" indent="0">
              <a:lnSpc>
                <a:spcPct val="100000"/>
              </a:lnSpc>
              <a:buNone/>
            </a:pPr>
            <a:r>
              <a:rPr lang="de-CH" b="1" dirty="0"/>
              <a:t>Einsatz von Waldflächen zur Kohlenstoffbindung</a:t>
            </a:r>
          </a:p>
          <a:p>
            <a:pPr marL="0" indent="0">
              <a:lnSpc>
                <a:spcPct val="100000"/>
              </a:lnSpc>
              <a:buNone/>
            </a:pPr>
            <a:r>
              <a:rPr lang="de-CH" dirty="0"/>
              <a:t>Unsere Fallstudie über die CO2-Bindung und Strategien der Schadensbegrenzung unter anderem durch Waldflächen (im Kanton Luzern) hat ergeben, dass Kohlenstoffsenken in Wald- und Forstgebieten von überwiegend zentralen und gut koordinierten Akteuren mehrheitlich akzeptiert werden (etwa von der kantonalen Forstverwaltung, den regionalen Waldbesitzerverbänden, von Förstern und der holzverarbeitenden Industrie). Auch zahlreiche jüngere Waldeigentümer, die grosse Flächen bewirtschaften, aber die Rentabilität der Holzproduktion infrage stellen, entscheiden sich für eine Erhöhung des Holzbestands in den Wäldern, für Brennholz und für den Einsatz von Waldflächen zur Kohlenstoffbindung, wenn sie damit genügend Einkommen erzielen können. </a:t>
            </a:r>
          </a:p>
          <a:p>
            <a:endParaRPr lang="de-CH" dirty="0"/>
          </a:p>
        </p:txBody>
      </p:sp>
      <p:sp>
        <p:nvSpPr>
          <p:cNvPr id="4" name="Slide Number Placeholder 3">
            <a:extLst>
              <a:ext uri="{FF2B5EF4-FFF2-40B4-BE49-F238E27FC236}">
                <a16:creationId xmlns:a16="http://schemas.microsoft.com/office/drawing/2014/main" id="{F136F16F-6CC6-372C-D847-CFEE8EF11D16}"/>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534C6C02-8298-8D0B-2602-18A274C57E0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01102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6B84-A69D-2C1D-8D09-39C35370E1E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1F4B1D3-F3CE-8E54-C3C7-A2D7679C217E}"/>
              </a:ext>
            </a:extLst>
          </p:cNvPr>
          <p:cNvGraphicFramePr>
            <a:graphicFrameLocks noChangeAspect="1"/>
          </p:cNvGraphicFramePr>
          <p:nvPr>
            <p:custDataLst>
              <p:tags r:id="rId1"/>
            </p:custDataLst>
            <p:extLst>
              <p:ext uri="{D42A27DB-BD31-4B8C-83A1-F6EECF244321}">
                <p14:modId xmlns:p14="http://schemas.microsoft.com/office/powerpoint/2010/main" val="24302306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A03C91C-4B60-67BB-7326-FD226EE37B0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1FB786-8447-72E4-4E94-0FB3E97A2A52}"/>
              </a:ext>
            </a:extLst>
          </p:cNvPr>
          <p:cNvSpPr>
            <a:spLocks noGrp="1"/>
          </p:cNvSpPr>
          <p:nvPr>
            <p:ph type="title"/>
          </p:nvPr>
        </p:nvSpPr>
        <p:spPr/>
        <p:txBody>
          <a:bodyPr vert="horz"/>
          <a:lstStyle/>
          <a:p>
            <a:r>
              <a:rPr lang="de-CH" dirty="0"/>
              <a:t>Zielkonflikte in der Forstwirtschaft – Resultate IV</a:t>
            </a:r>
          </a:p>
        </p:txBody>
      </p:sp>
      <p:sp>
        <p:nvSpPr>
          <p:cNvPr id="3" name="Text Placeholder 2">
            <a:extLst>
              <a:ext uri="{FF2B5EF4-FFF2-40B4-BE49-F238E27FC236}">
                <a16:creationId xmlns:a16="http://schemas.microsoft.com/office/drawing/2014/main" id="{F906D751-9B54-FDC4-825D-2039CB4D7B2D}"/>
              </a:ext>
            </a:extLst>
          </p:cNvPr>
          <p:cNvSpPr>
            <a:spLocks noGrp="1"/>
          </p:cNvSpPr>
          <p:nvPr>
            <p:ph type="body" sz="quarter" idx="13"/>
          </p:nvPr>
        </p:nvSpPr>
        <p:spPr/>
        <p:txBody>
          <a:bodyPr/>
          <a:lstStyle/>
          <a:p>
            <a:pPr marL="0" indent="0">
              <a:lnSpc>
                <a:spcPct val="100000"/>
              </a:lnSpc>
              <a:buNone/>
            </a:pPr>
            <a:r>
              <a:rPr lang="de-CH" b="1" dirty="0"/>
              <a:t>Kompensationsmassnahmen im Wald</a:t>
            </a:r>
          </a:p>
          <a:p>
            <a:pPr marL="0" indent="0">
              <a:lnSpc>
                <a:spcPct val="100000"/>
              </a:lnSpc>
              <a:buNone/>
            </a:pPr>
            <a:r>
              <a:rPr lang="de-CH" dirty="0"/>
              <a:t>Unsere zweite Fallstudie, die sich auf Rodungen für Kompensationsmassnahmen im Wald (im Kanton Bern) richtete, bestätigt den starken Zielkonflikt zwischen den um Land konkurrierenden Wirtschaftssektoren. Ein zwischen kooperierenden Anspruchsgruppen geschlossenes bilaterales Abkommen zeigt, dass es durchsetzbare politische Optionen gibt (Kompensation innerhalb von Produktionsprozessen oder Wiederaufforstung auf städtischen Flächen), wohingegen marktbasierte Lösungen abgelehnt werden. Eine Mehrheit der Waldbesitzer lehnt Kompensationsmassnahmen im Wald ab. Ähnlich viele Waldbesitzer, jedoch weniger als in der ersten Fallstudie (CO2-Bindung und Schadensbegrenzung) befürworten Kompensationsmassnahmen, sofern es sich um produktionsintegrierte Massnahmen an weniger profitablen Standorten handelt.</a:t>
            </a:r>
          </a:p>
          <a:p>
            <a:endParaRPr lang="de-CH" dirty="0"/>
          </a:p>
        </p:txBody>
      </p:sp>
      <p:sp>
        <p:nvSpPr>
          <p:cNvPr id="4" name="Slide Number Placeholder 3">
            <a:extLst>
              <a:ext uri="{FF2B5EF4-FFF2-40B4-BE49-F238E27FC236}">
                <a16:creationId xmlns:a16="http://schemas.microsoft.com/office/drawing/2014/main" id="{AE26C0A2-EEB8-3932-C227-8E7C9B7AA694}"/>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2142ED5D-544F-BAD2-F782-9F4DAF69515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1556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2103-8F0A-7875-DD01-0E3AAB35E3CC}"/>
              </a:ext>
            </a:extLst>
          </p:cNvPr>
          <p:cNvSpPr>
            <a:spLocks noGrp="1"/>
          </p:cNvSpPr>
          <p:nvPr>
            <p:ph type="title"/>
          </p:nvPr>
        </p:nvSpPr>
        <p:spPr>
          <a:xfrm>
            <a:off x="479425" y="476250"/>
            <a:ext cx="11233150" cy="1044575"/>
          </a:xfrm>
        </p:spPr>
        <p:txBody>
          <a:bodyPr anchor="t">
            <a:normAutofit/>
          </a:bodyPr>
          <a:lstStyle/>
          <a:p>
            <a:r>
              <a:rPr lang="en-US" dirty="0" err="1"/>
              <a:t>Versicherungswerte</a:t>
            </a:r>
            <a:r>
              <a:rPr lang="en-US" dirty="0"/>
              <a:t> von </a:t>
            </a:r>
            <a:r>
              <a:rPr lang="en-US" dirty="0" err="1"/>
              <a:t>Waldökosystemen</a:t>
            </a:r>
            <a:endParaRPr lang="de-CH" dirty="0"/>
          </a:p>
        </p:txBody>
      </p:sp>
      <p:sp>
        <p:nvSpPr>
          <p:cNvPr id="3" name="Text Placeholder 2">
            <a:extLst>
              <a:ext uri="{FF2B5EF4-FFF2-40B4-BE49-F238E27FC236}">
                <a16:creationId xmlns:a16="http://schemas.microsoft.com/office/drawing/2014/main" id="{E673B28F-08BC-0C7B-FB67-F391B1BE9CF5}"/>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CH" dirty="0"/>
              <a:t>«Mit diesem Projekt wurde analysiert, welche Versicherungsleistungen die Waldökosysteme erbringen können. Dazu wurden die Präferenzen der Bevölkerung evaluiert und verschiedene institutionelle Rahmenbedingungen sowie förderliche und hinderliche Faktoren untersucht. Mit den gewonnenen Informationen wurde ein theoretisches Geschäftsmodell entwickelt, das als Grundlage für die praktische Umsetzung einer Versicherung gegen Naturgefahren dienen kann.»</a:t>
            </a:r>
          </a:p>
          <a:p>
            <a:pPr algn="r">
              <a:spcAft>
                <a:spcPts val="600"/>
              </a:spcAft>
            </a:pPr>
            <a:r>
              <a:rPr lang="de-CH" dirty="0"/>
              <a:t>Prof. Dr. Roland Olschewski, Projektleitung, </a:t>
            </a:r>
            <a:r>
              <a:rPr lang="en-US" dirty="0" err="1"/>
              <a:t>Versicherungswerte</a:t>
            </a:r>
            <a:r>
              <a:rPr lang="en-US" dirty="0"/>
              <a:t> von </a:t>
            </a:r>
            <a:r>
              <a:rPr lang="en-US" dirty="0" err="1"/>
              <a:t>Waldökosystemen</a:t>
            </a:r>
            <a:endParaRPr lang="de-CH" dirty="0"/>
          </a:p>
          <a:p>
            <a:pPr marL="0" indent="0">
              <a:spcAft>
                <a:spcPts val="600"/>
              </a:spcAft>
              <a:buNone/>
            </a:pPr>
            <a:endParaRPr lang="de-CH" dirty="0"/>
          </a:p>
          <a:p>
            <a:pPr>
              <a:spcAft>
                <a:spcPts val="600"/>
              </a:spcAft>
            </a:pPr>
            <a:endParaRPr lang="de-CH" dirty="0"/>
          </a:p>
        </p:txBody>
      </p:sp>
      <p:sp>
        <p:nvSpPr>
          <p:cNvPr id="4" name="Slide Number Placeholder 3">
            <a:extLst>
              <a:ext uri="{FF2B5EF4-FFF2-40B4-BE49-F238E27FC236}">
                <a16:creationId xmlns:a16="http://schemas.microsoft.com/office/drawing/2014/main" id="{A5D12573-B5CD-4D91-D9D4-1331A08402EB}"/>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26</a:t>
            </a:fld>
            <a:endParaRPr lang="de-CH"/>
          </a:p>
        </p:txBody>
      </p:sp>
      <p:sp>
        <p:nvSpPr>
          <p:cNvPr id="5" name="Footer Placeholder 4">
            <a:extLst>
              <a:ext uri="{FF2B5EF4-FFF2-40B4-BE49-F238E27FC236}">
                <a16:creationId xmlns:a16="http://schemas.microsoft.com/office/drawing/2014/main" id="{3216E489-EDBD-DF1A-2AF8-7716105C6A15}"/>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7" name="Picture 6" descr="A snow covered mountain with trees&#10;&#10;AI-generated content may be incorrect.">
            <a:extLst>
              <a:ext uri="{FF2B5EF4-FFF2-40B4-BE49-F238E27FC236}">
                <a16:creationId xmlns:a16="http://schemas.microsoft.com/office/drawing/2014/main" id="{3E90E4AF-7210-027A-2275-C035AB2938B3}"/>
              </a:ext>
            </a:extLst>
          </p:cNvPr>
          <p:cNvPicPr>
            <a:picLocks noChangeAspect="1"/>
          </p:cNvPicPr>
          <p:nvPr/>
        </p:nvPicPr>
        <p:blipFill>
          <a:blip r:embed="rId2">
            <a:extLst>
              <a:ext uri="{28A0092B-C50C-407E-A947-70E740481C1C}">
                <a14:useLocalDpi xmlns:a14="http://schemas.microsoft.com/office/drawing/2010/main" val="0"/>
              </a:ext>
            </a:extLst>
          </a:blip>
          <a:srcRect l="12621" r="8873" b="-2"/>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2673969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93F683-1086-808D-297A-2C2100C058E2}"/>
              </a:ext>
            </a:extLst>
          </p:cNvPr>
          <p:cNvGraphicFramePr>
            <a:graphicFrameLocks noChangeAspect="1"/>
          </p:cNvGraphicFramePr>
          <p:nvPr>
            <p:custDataLst>
              <p:tags r:id="rId1"/>
            </p:custDataLst>
            <p:extLst>
              <p:ext uri="{D42A27DB-BD31-4B8C-83A1-F6EECF244321}">
                <p14:modId xmlns:p14="http://schemas.microsoft.com/office/powerpoint/2010/main" val="2028848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AF2DC5-4267-B5F3-A8CC-9910B07346A1}"/>
              </a:ext>
            </a:extLst>
          </p:cNvPr>
          <p:cNvSpPr>
            <a:spLocks noGrp="1"/>
          </p:cNvSpPr>
          <p:nvPr>
            <p:ph type="title"/>
          </p:nvPr>
        </p:nvSpPr>
        <p:spPr/>
        <p:txBody>
          <a:bodyPr vert="horz"/>
          <a:lstStyle/>
          <a:p>
            <a:r>
              <a:rPr lang="en-US" dirty="0" err="1"/>
              <a:t>Versicherungswerte</a:t>
            </a:r>
            <a:r>
              <a:rPr lang="en-US" dirty="0"/>
              <a:t> von </a:t>
            </a:r>
            <a:r>
              <a:rPr lang="en-US" dirty="0" err="1"/>
              <a:t>Waldökosystemen</a:t>
            </a:r>
            <a:r>
              <a:rPr lang="en-US" dirty="0"/>
              <a:t> –</a:t>
            </a:r>
            <a:br>
              <a:rPr lang="en-US" dirty="0"/>
            </a:br>
            <a:r>
              <a:rPr lang="en-US" dirty="0" err="1"/>
              <a:t>Aufgaben</a:t>
            </a:r>
            <a:endParaRPr lang="de-CH" dirty="0"/>
          </a:p>
        </p:txBody>
      </p:sp>
      <p:sp>
        <p:nvSpPr>
          <p:cNvPr id="3" name="Text Placeholder 2">
            <a:extLst>
              <a:ext uri="{FF2B5EF4-FFF2-40B4-BE49-F238E27FC236}">
                <a16:creationId xmlns:a16="http://schemas.microsoft.com/office/drawing/2014/main" id="{3B0A6205-ED0D-EDD0-D590-2D19B604116A}"/>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de-CH" sz="1800" dirty="0"/>
              <a:t>Vor welchen Naturgefahren schützt der Wald? Nenne mindestens drei.</a:t>
            </a:r>
          </a:p>
          <a:p>
            <a:pPr marL="457200" indent="-457200">
              <a:lnSpc>
                <a:spcPct val="107000"/>
              </a:lnSpc>
              <a:spcAft>
                <a:spcPts val="400"/>
              </a:spcAft>
              <a:buFont typeface="+mj-lt"/>
              <a:buAutoNum type="arabicPeriod"/>
            </a:pPr>
            <a:r>
              <a:rPr lang="de-CH" sz="1800" dirty="0"/>
              <a:t>Erkläre: Was bedeutet «</a:t>
            </a:r>
            <a:r>
              <a:rPr lang="de-CH" sz="1800" dirty="0" err="1"/>
              <a:t>Willingness</a:t>
            </a:r>
            <a:r>
              <a:rPr lang="de-CH" sz="1800" dirty="0"/>
              <a:t> </a:t>
            </a:r>
            <a:r>
              <a:rPr lang="de-CH" sz="1800" dirty="0" err="1"/>
              <a:t>to</a:t>
            </a:r>
            <a:r>
              <a:rPr lang="de-CH" sz="1800" dirty="0"/>
              <a:t> Pay»? </a:t>
            </a:r>
          </a:p>
          <a:p>
            <a:pPr marL="457200" indent="-457200">
              <a:lnSpc>
                <a:spcPct val="107000"/>
              </a:lnSpc>
              <a:spcAft>
                <a:spcPts val="400"/>
              </a:spcAft>
              <a:buFont typeface="+mj-lt"/>
              <a:buAutoNum type="arabicPeriod"/>
            </a:pPr>
            <a:r>
              <a:rPr lang="de-CH" sz="1800" dirty="0"/>
              <a:t>Erläutere: Was ist bei Versicherungen gegen Naturgefahren zu beachten?</a:t>
            </a:r>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a:t>
            </a:r>
          </a:p>
          <a:p>
            <a:pPr marL="0" indent="0">
              <a:lnSpc>
                <a:spcPct val="107000"/>
              </a:lnSpc>
              <a:spcAft>
                <a:spcPts val="400"/>
              </a:spcAft>
              <a:buNone/>
            </a:pPr>
            <a:r>
              <a:rPr lang="de-CH" sz="1800" dirty="0">
                <a:hlinkClick r:id="rId5"/>
              </a:rPr>
              <a:t>Versicherungswerte von Waldökosystemen</a:t>
            </a:r>
            <a:r>
              <a:rPr lang="de-CH" sz="1800" dirty="0"/>
              <a:t> (Website des NFP 73)</a:t>
            </a:r>
          </a:p>
          <a:p>
            <a:pPr marL="0" indent="0">
              <a:lnSpc>
                <a:spcPct val="107000"/>
              </a:lnSpc>
              <a:spcAft>
                <a:spcPts val="400"/>
              </a:spcAft>
              <a:buNone/>
            </a:pPr>
            <a:r>
              <a:rPr lang="de-CH" sz="1800" dirty="0">
                <a:hlinkClick r:id="rId6"/>
              </a:rPr>
              <a:t>Wälder und ihre Leistungen für Menschen (Video)</a:t>
            </a:r>
            <a:endParaRPr lang="de-CH" sz="1800" dirty="0"/>
          </a:p>
          <a:p>
            <a:pPr marL="0" indent="0">
              <a:lnSpc>
                <a:spcPct val="107000"/>
              </a:lnSpc>
              <a:spcAft>
                <a:spcPts val="400"/>
              </a:spcAft>
              <a:buNone/>
            </a:pPr>
            <a:r>
              <a:rPr lang="en-US" sz="1800" dirty="0">
                <a:hlinkClick r:id="rId7"/>
              </a:rPr>
              <a:t>Insurance value of forest ecosystems</a:t>
            </a:r>
            <a:r>
              <a:rPr lang="en-US" sz="1800" dirty="0"/>
              <a:t> (</a:t>
            </a:r>
            <a:r>
              <a:rPr lang="en-US" sz="1800" dirty="0" err="1"/>
              <a:t>Wissenschaftlicher</a:t>
            </a:r>
            <a:r>
              <a:rPr lang="en-US" sz="1800" dirty="0"/>
              <a:t> </a:t>
            </a:r>
            <a:r>
              <a:rPr lang="en-US" sz="1800" dirty="0" err="1"/>
              <a:t>Vortrag</a:t>
            </a:r>
            <a:r>
              <a:rPr lang="en-US" sz="1800" dirty="0"/>
              <a:t>)</a:t>
            </a:r>
          </a:p>
          <a:p>
            <a:endParaRPr lang="de-CH" dirty="0"/>
          </a:p>
        </p:txBody>
      </p:sp>
      <p:sp>
        <p:nvSpPr>
          <p:cNvPr id="4" name="Slide Number Placeholder 3">
            <a:extLst>
              <a:ext uri="{FF2B5EF4-FFF2-40B4-BE49-F238E27FC236}">
                <a16:creationId xmlns:a16="http://schemas.microsoft.com/office/drawing/2014/main" id="{0A6ADB67-2DEC-B3DA-F443-46CD7846A63B}"/>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362BF44D-BEAB-98ED-230B-916576AA9E8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136979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A795CA3-FC9F-A619-0902-6B37341F8C85}"/>
              </a:ext>
            </a:extLst>
          </p:cNvPr>
          <p:cNvGraphicFramePr>
            <a:graphicFrameLocks noChangeAspect="1"/>
          </p:cNvGraphicFramePr>
          <p:nvPr>
            <p:custDataLst>
              <p:tags r:id="rId1"/>
            </p:custDataLst>
            <p:extLst>
              <p:ext uri="{D42A27DB-BD31-4B8C-83A1-F6EECF244321}">
                <p14:modId xmlns:p14="http://schemas.microsoft.com/office/powerpoint/2010/main" val="8248343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E0E8F3-6366-4D6A-A2E1-14B83F2D9863}"/>
              </a:ext>
            </a:extLst>
          </p:cNvPr>
          <p:cNvSpPr>
            <a:spLocks noGrp="1"/>
          </p:cNvSpPr>
          <p:nvPr>
            <p:ph type="title"/>
          </p:nvPr>
        </p:nvSpPr>
        <p:spPr/>
        <p:txBody>
          <a:bodyPr vert="horz"/>
          <a:lstStyle/>
          <a:p>
            <a:r>
              <a:rPr lang="en-US" dirty="0" err="1"/>
              <a:t>Versicherungswerte</a:t>
            </a:r>
            <a:r>
              <a:rPr lang="en-US" dirty="0"/>
              <a:t> von </a:t>
            </a:r>
            <a:r>
              <a:rPr lang="en-US" dirty="0" err="1"/>
              <a:t>Waldökosystemen</a:t>
            </a:r>
            <a:r>
              <a:rPr lang="en-US" dirty="0"/>
              <a:t> – </a:t>
            </a:r>
            <a:r>
              <a:rPr lang="de-CH" dirty="0"/>
              <a:t>Hintergrund</a:t>
            </a:r>
          </a:p>
        </p:txBody>
      </p:sp>
      <p:sp>
        <p:nvSpPr>
          <p:cNvPr id="3" name="Slide Number Placeholder 2">
            <a:extLst>
              <a:ext uri="{FF2B5EF4-FFF2-40B4-BE49-F238E27FC236}">
                <a16:creationId xmlns:a16="http://schemas.microsoft.com/office/drawing/2014/main" id="{6AEDFBE5-151D-CB58-0BF2-22F37B49B797}"/>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4" name="Text Placeholder 3">
            <a:extLst>
              <a:ext uri="{FF2B5EF4-FFF2-40B4-BE49-F238E27FC236}">
                <a16:creationId xmlns:a16="http://schemas.microsoft.com/office/drawing/2014/main" id="{29E7572B-9C48-7F40-EF97-8AF267AA877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9F11AFE-CAA5-CF79-ECD8-FD08827CF16F}"/>
              </a:ext>
            </a:extLst>
          </p:cNvPr>
          <p:cNvSpPr>
            <a:spLocks noGrp="1"/>
          </p:cNvSpPr>
          <p:nvPr>
            <p:ph type="body" sz="quarter" idx="13"/>
          </p:nvPr>
        </p:nvSpPr>
        <p:spPr>
          <a:xfrm>
            <a:off x="479426" y="2565400"/>
            <a:ext cx="10620374" cy="3455988"/>
          </a:xfrm>
        </p:spPr>
        <p:txBody>
          <a:bodyPr/>
          <a:lstStyle/>
          <a:p>
            <a:r>
              <a:rPr lang="de-CH" dirty="0"/>
              <a:t>Waldökosysteme erbringen häufig kostenlos Leistungen, zum Beispiel indem sie vor Naturgefahren schützen. Wenn diese Schutzleistung durch eine optimale Waldbewirtschaftung verbessert wird und über die gesetzlichen Vorgaben hinaus zur Risikoprävention beiträgt, erbringen die Waldbesitzenden eine zusätzliche Versicherungsleistung für die gefährdete Bevölkerung. Da sie jedoch für diese Leistung in den meisten Fällen nicht entschädigt werden, kann es zu einer Unterversorgung kommen, d. h. die Bevölkerung erhält weniger Schutz, als eigentlich erwünscht und möglich wäre.</a:t>
            </a:r>
          </a:p>
          <a:p>
            <a:endParaRPr lang="de-CH" dirty="0"/>
          </a:p>
        </p:txBody>
      </p:sp>
      <p:sp>
        <p:nvSpPr>
          <p:cNvPr id="6" name="Text Placeholder 5">
            <a:extLst>
              <a:ext uri="{FF2B5EF4-FFF2-40B4-BE49-F238E27FC236}">
                <a16:creationId xmlns:a16="http://schemas.microsoft.com/office/drawing/2014/main" id="{FBCC0CC4-EFB2-8BD8-F9E4-82148228DC0A}"/>
              </a:ext>
            </a:extLst>
          </p:cNvPr>
          <p:cNvSpPr>
            <a:spLocks noGrp="1"/>
          </p:cNvSpPr>
          <p:nvPr>
            <p:ph type="body" sz="quarter" idx="12"/>
          </p:nvPr>
        </p:nvSpPr>
        <p:spPr>
          <a:xfrm>
            <a:off x="479424" y="1808163"/>
            <a:ext cx="11244700" cy="587375"/>
          </a:xfrm>
        </p:spPr>
        <p:txBody>
          <a:bodyPr/>
          <a:lstStyle/>
          <a:p>
            <a:r>
              <a:rPr lang="de-CH" dirty="0"/>
              <a:t>Hintergrund</a:t>
            </a:r>
          </a:p>
        </p:txBody>
      </p:sp>
      <p:sp>
        <p:nvSpPr>
          <p:cNvPr id="8" name="Footer Placeholder 7">
            <a:extLst>
              <a:ext uri="{FF2B5EF4-FFF2-40B4-BE49-F238E27FC236}">
                <a16:creationId xmlns:a16="http://schemas.microsoft.com/office/drawing/2014/main" id="{16F51DAB-CB86-FF7C-D670-7A2C15DC74F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32019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DEBB-3D55-20E4-BC81-385F243F8F6E}"/>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AE0C550-3117-655D-2312-391180FF45B0}"/>
              </a:ext>
            </a:extLst>
          </p:cNvPr>
          <p:cNvGraphicFramePr>
            <a:graphicFrameLocks noChangeAspect="1"/>
          </p:cNvGraphicFramePr>
          <p:nvPr>
            <p:custDataLst>
              <p:tags r:id="rId1"/>
            </p:custDataLst>
            <p:extLst>
              <p:ext uri="{D42A27DB-BD31-4B8C-83A1-F6EECF244321}">
                <p14:modId xmlns:p14="http://schemas.microsoft.com/office/powerpoint/2010/main" val="19283785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2A795CA3-FC9F-A619-0902-6B37341F8C8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BF3F63-99A7-FBFF-7EAB-57D533FEF900}"/>
              </a:ext>
            </a:extLst>
          </p:cNvPr>
          <p:cNvSpPr>
            <a:spLocks noGrp="1"/>
          </p:cNvSpPr>
          <p:nvPr>
            <p:ph type="title"/>
          </p:nvPr>
        </p:nvSpPr>
        <p:spPr/>
        <p:txBody>
          <a:bodyPr vert="horz"/>
          <a:lstStyle/>
          <a:p>
            <a:r>
              <a:rPr lang="en-US" dirty="0" err="1"/>
              <a:t>Versicherungswerte</a:t>
            </a:r>
            <a:r>
              <a:rPr lang="en-US" dirty="0"/>
              <a:t> von </a:t>
            </a:r>
            <a:r>
              <a:rPr lang="en-US" dirty="0" err="1"/>
              <a:t>Waldökosystemen</a:t>
            </a:r>
            <a:r>
              <a:rPr lang="en-US" dirty="0"/>
              <a:t> – </a:t>
            </a:r>
            <a:r>
              <a:rPr lang="de-CH" dirty="0"/>
              <a:t>Ziel</a:t>
            </a:r>
          </a:p>
        </p:txBody>
      </p:sp>
      <p:sp>
        <p:nvSpPr>
          <p:cNvPr id="3" name="Slide Number Placeholder 2">
            <a:extLst>
              <a:ext uri="{FF2B5EF4-FFF2-40B4-BE49-F238E27FC236}">
                <a16:creationId xmlns:a16="http://schemas.microsoft.com/office/drawing/2014/main" id="{9C491BAD-AB24-B6DD-E3DB-34A135500C17}"/>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D3FF0C02-D143-0FF3-0792-CC899FCB71ED}"/>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0E747B2-FFFC-59D5-97BD-333A11EBEE72}"/>
              </a:ext>
            </a:extLst>
          </p:cNvPr>
          <p:cNvSpPr>
            <a:spLocks noGrp="1"/>
          </p:cNvSpPr>
          <p:nvPr>
            <p:ph type="body" sz="quarter" idx="13"/>
          </p:nvPr>
        </p:nvSpPr>
        <p:spPr>
          <a:xfrm>
            <a:off x="479426" y="2565400"/>
            <a:ext cx="10620374" cy="3455988"/>
          </a:xfrm>
        </p:spPr>
        <p:txBody>
          <a:bodyPr/>
          <a:lstStyle/>
          <a:p>
            <a:pPr marL="0" indent="0">
              <a:buNone/>
            </a:pPr>
            <a:r>
              <a:rPr lang="de-CH" dirty="0"/>
              <a:t>Das Projekt verfolgte folgende Ziele:</a:t>
            </a:r>
          </a:p>
          <a:p>
            <a:pPr marL="400050" indent="-400050">
              <a:buFont typeface="+mj-lt"/>
              <a:buAutoNum type="romanLcPeriod"/>
            </a:pPr>
            <a:r>
              <a:rPr lang="de-CH" dirty="0"/>
              <a:t>wissenschaftlich nachweisen, dass Ökosysteme Versicherungsleistungen erbringen können,</a:t>
            </a:r>
          </a:p>
          <a:p>
            <a:pPr marL="400050" indent="-400050">
              <a:buFont typeface="+mj-lt"/>
              <a:buAutoNum type="romanLcPeriod"/>
            </a:pPr>
            <a:r>
              <a:rPr lang="de-CH" dirty="0"/>
              <a:t>schaffen eines gemeinsamen Verständnisses und einer Akzeptanz des Versicherungswerts natürlicher Ressourcen bei den involvierten Akteuren,</a:t>
            </a:r>
          </a:p>
          <a:p>
            <a:pPr marL="400050" indent="-400050">
              <a:buFont typeface="+mj-lt"/>
              <a:buAutoNum type="romanLcPeriod"/>
            </a:pPr>
            <a:r>
              <a:rPr lang="de-CH" dirty="0"/>
              <a:t>aufzeigen des Potenzials und Bestimmung des Werts der Versicherungsleistungen, die durch die Ökosystembewirtschaftung bereitgestellt werden,</a:t>
            </a:r>
          </a:p>
          <a:p>
            <a:pPr marL="400050" indent="-400050">
              <a:buFont typeface="+mj-lt"/>
              <a:buAutoNum type="romanLcPeriod"/>
            </a:pPr>
            <a:r>
              <a:rPr lang="de-CH" dirty="0"/>
              <a:t>Bestimmung des Einflusses von Kontext und institutionellem Umfeld auf die Bereitstellung von Versicherungsleistungen und</a:t>
            </a:r>
          </a:p>
          <a:p>
            <a:pPr marL="400050" indent="-400050">
              <a:buFont typeface="+mj-lt"/>
              <a:buAutoNum type="romanLcPeriod"/>
            </a:pPr>
            <a:r>
              <a:rPr lang="de-CH" dirty="0"/>
              <a:t>Entwicklung eines Geschäftsmodells, mit dem der Versicherungswert von Ökosystemen für die Versicherungsbranche nutzbar wird.</a:t>
            </a:r>
          </a:p>
          <a:p>
            <a:endParaRPr lang="de-CH" dirty="0"/>
          </a:p>
        </p:txBody>
      </p:sp>
      <p:sp>
        <p:nvSpPr>
          <p:cNvPr id="6" name="Text Placeholder 5">
            <a:extLst>
              <a:ext uri="{FF2B5EF4-FFF2-40B4-BE49-F238E27FC236}">
                <a16:creationId xmlns:a16="http://schemas.microsoft.com/office/drawing/2014/main" id="{1DA53B55-7D3A-E412-03E7-C44A18E3016A}"/>
              </a:ext>
            </a:extLst>
          </p:cNvPr>
          <p:cNvSpPr>
            <a:spLocks noGrp="1"/>
          </p:cNvSpPr>
          <p:nvPr>
            <p:ph type="body" sz="quarter" idx="12"/>
          </p:nvPr>
        </p:nvSpPr>
        <p:spPr>
          <a:xfrm>
            <a:off x="479424" y="1808163"/>
            <a:ext cx="11244700" cy="587375"/>
          </a:xfrm>
        </p:spPr>
        <p:txBody>
          <a:bodyPr/>
          <a:lstStyle/>
          <a:p>
            <a:r>
              <a:rPr lang="de-CH" dirty="0"/>
              <a:t>Ziel</a:t>
            </a:r>
          </a:p>
        </p:txBody>
      </p:sp>
      <p:sp>
        <p:nvSpPr>
          <p:cNvPr id="8" name="Footer Placeholder 7">
            <a:extLst>
              <a:ext uri="{FF2B5EF4-FFF2-40B4-BE49-F238E27FC236}">
                <a16:creationId xmlns:a16="http://schemas.microsoft.com/office/drawing/2014/main" id="{7813EDC6-6D8E-1964-AD3B-1E7712A5727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55464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de-CH" dirty="0"/>
              <a:t>Der/die Lernende …</a:t>
            </a:r>
          </a:p>
          <a:p>
            <a:r>
              <a:rPr lang="de-CH" sz="1800" dirty="0"/>
              <a:t>versteht die Ökosystemleistungen von Wäldern</a:t>
            </a:r>
          </a:p>
          <a:p>
            <a:r>
              <a:rPr lang="de-CH" sz="1800" dirty="0"/>
              <a:t>reflektiert die Zielkonflikte in der Forstwirtschaft</a:t>
            </a:r>
          </a:p>
          <a:p>
            <a:r>
              <a:rPr lang="de-CH" sz="1800" dirty="0"/>
              <a:t>kennt die Versicherungsleistungen von Waldökosystemen</a:t>
            </a:r>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223342-1A8F-BB7F-E8C8-D63C69DC2C45}"/>
              </a:ext>
            </a:extLst>
          </p:cNvPr>
          <p:cNvGraphicFramePr>
            <a:graphicFrameLocks noChangeAspect="1"/>
          </p:cNvGraphicFramePr>
          <p:nvPr>
            <p:custDataLst>
              <p:tags r:id="rId1"/>
            </p:custDataLst>
            <p:extLst>
              <p:ext uri="{D42A27DB-BD31-4B8C-83A1-F6EECF244321}">
                <p14:modId xmlns:p14="http://schemas.microsoft.com/office/powerpoint/2010/main" val="35661701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994759-173C-166E-9125-D19C3D530974}"/>
              </a:ext>
            </a:extLst>
          </p:cNvPr>
          <p:cNvSpPr>
            <a:spLocks noGrp="1"/>
          </p:cNvSpPr>
          <p:nvPr>
            <p:ph type="title"/>
          </p:nvPr>
        </p:nvSpPr>
        <p:spPr/>
        <p:txBody>
          <a:bodyPr vert="horz"/>
          <a:lstStyle/>
          <a:p>
            <a:r>
              <a:rPr lang="en-US" dirty="0" err="1"/>
              <a:t>Versicherungswerte</a:t>
            </a:r>
            <a:r>
              <a:rPr lang="en-US" dirty="0"/>
              <a:t> von </a:t>
            </a:r>
            <a:r>
              <a:rPr lang="en-US" dirty="0" err="1"/>
              <a:t>Waldökosystemen</a:t>
            </a:r>
            <a:r>
              <a:rPr lang="en-US" dirty="0"/>
              <a:t> – </a:t>
            </a:r>
            <a:r>
              <a:rPr lang="de-CH" dirty="0"/>
              <a:t>Resultate I</a:t>
            </a:r>
          </a:p>
        </p:txBody>
      </p:sp>
      <p:sp>
        <p:nvSpPr>
          <p:cNvPr id="3" name="Text Placeholder 2">
            <a:extLst>
              <a:ext uri="{FF2B5EF4-FFF2-40B4-BE49-F238E27FC236}">
                <a16:creationId xmlns:a16="http://schemas.microsoft.com/office/drawing/2014/main" id="{BB4BF1D1-F273-A383-C7FD-625A8F357399}"/>
              </a:ext>
            </a:extLst>
          </p:cNvPr>
          <p:cNvSpPr>
            <a:spLocks noGrp="1"/>
          </p:cNvSpPr>
          <p:nvPr>
            <p:ph type="body" sz="quarter" idx="13"/>
          </p:nvPr>
        </p:nvSpPr>
        <p:spPr/>
        <p:txBody>
          <a:bodyPr/>
          <a:lstStyle/>
          <a:p>
            <a:pPr>
              <a:lnSpc>
                <a:spcPct val="100000"/>
              </a:lnSpc>
              <a:buNone/>
            </a:pPr>
            <a:r>
              <a:rPr lang="de-CH" b="1" dirty="0"/>
              <a:t>Quantifizierung des Schutzes vor Naturgefahren</a:t>
            </a:r>
          </a:p>
          <a:p>
            <a:pPr marL="0" indent="0">
              <a:lnSpc>
                <a:spcPct val="100000"/>
              </a:lnSpc>
              <a:buNone/>
              <a:tabLst>
                <a:tab pos="1255713" algn="l"/>
              </a:tabLst>
            </a:pPr>
            <a:r>
              <a:rPr lang="de-CH" dirty="0"/>
              <a:t>Wir entwickelten und validierten einen Simulationsrahmen für die </a:t>
            </a:r>
            <a:r>
              <a:rPr lang="de-CH" dirty="0" err="1"/>
              <a:t>szenariobasierte</a:t>
            </a:r>
            <a:r>
              <a:rPr lang="de-CH" dirty="0"/>
              <a:t> Quantifizierung des Schutzes vor Naturgefahren (und anderer Ökosystemleistungen) durch Bergwälder. Mit diesem Simulationsrahmen lassen sich die Auswirkungen von Klima, Bewirtschaftung und Störfaktoren wie Wind, Borkenkäfer oder Steinschlag auf die Schutzkapazität des Waldes untersuchen. In der Validierungsfallstudie betrug die verbleibende Steinschlaggefahr je nach Waldentwicklungsszenario 20-30 %. Die Grösse der Steine und die Walddichte waren die Hauptfaktoren für die Wirksamkeit des Schutzes.</a:t>
            </a:r>
          </a:p>
          <a:p>
            <a:pPr marL="0" indent="0">
              <a:lnSpc>
                <a:spcPct val="100000"/>
              </a:lnSpc>
              <a:buNone/>
              <a:tabLst>
                <a:tab pos="1255713" algn="l"/>
              </a:tabLst>
            </a:pPr>
            <a:r>
              <a:rPr lang="de-CH" dirty="0"/>
              <a:t>Ausserdem zeigten unsere Steinschlagsimulationen, dass Totholzstapel, die z. B. nach einem Sturm im Wald verbleiben, eine erhebliche Schutzkapazität aufweisen und diese im Vergleich zum Waldbestand vor dem Sturm verbessern. Dieses überraschende Ergebnis bestätigt, dass naturbasierte Schutzlösungen für gravitative Naturgefahren ökologisch und wirtschaftlich weiter an Bedeutung gewinnen könnten.</a:t>
            </a:r>
          </a:p>
          <a:p>
            <a:endParaRPr lang="de-CH" dirty="0"/>
          </a:p>
        </p:txBody>
      </p:sp>
      <p:sp>
        <p:nvSpPr>
          <p:cNvPr id="4" name="Slide Number Placeholder 3">
            <a:extLst>
              <a:ext uri="{FF2B5EF4-FFF2-40B4-BE49-F238E27FC236}">
                <a16:creationId xmlns:a16="http://schemas.microsoft.com/office/drawing/2014/main" id="{8C35C429-1248-ECCB-631B-37689DB6FAB1}"/>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AC166D89-E324-3513-AF50-6DC2DBBBD77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3347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F8A51-580F-5448-B9C5-E87E81EDAC0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832EA85-58B7-646D-F43C-D1B610C06CD9}"/>
              </a:ext>
            </a:extLst>
          </p:cNvPr>
          <p:cNvGraphicFramePr>
            <a:graphicFrameLocks noChangeAspect="1"/>
          </p:cNvGraphicFramePr>
          <p:nvPr>
            <p:custDataLst>
              <p:tags r:id="rId1"/>
            </p:custDataLst>
            <p:extLst>
              <p:ext uri="{D42A27DB-BD31-4B8C-83A1-F6EECF244321}">
                <p14:modId xmlns:p14="http://schemas.microsoft.com/office/powerpoint/2010/main" val="16026571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B223342-1A8F-BB7F-E8C8-D63C69DC2C4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D989EE7-CE3A-97FA-44E7-B32386A9CFEC}"/>
              </a:ext>
            </a:extLst>
          </p:cNvPr>
          <p:cNvSpPr>
            <a:spLocks noGrp="1"/>
          </p:cNvSpPr>
          <p:nvPr>
            <p:ph type="title"/>
          </p:nvPr>
        </p:nvSpPr>
        <p:spPr/>
        <p:txBody>
          <a:bodyPr vert="horz"/>
          <a:lstStyle/>
          <a:p>
            <a:r>
              <a:rPr lang="en-US" dirty="0" err="1"/>
              <a:t>Versicherungswerte</a:t>
            </a:r>
            <a:r>
              <a:rPr lang="en-US" dirty="0"/>
              <a:t> von </a:t>
            </a:r>
            <a:r>
              <a:rPr lang="en-US" dirty="0" err="1"/>
              <a:t>Waldökosystemen</a:t>
            </a:r>
            <a:r>
              <a:rPr lang="en-US" dirty="0"/>
              <a:t> –</a:t>
            </a:r>
            <a:br>
              <a:rPr lang="en-US" dirty="0"/>
            </a:br>
            <a:r>
              <a:rPr lang="de-CH" dirty="0"/>
              <a:t>Resultate II</a:t>
            </a:r>
          </a:p>
        </p:txBody>
      </p:sp>
      <p:sp>
        <p:nvSpPr>
          <p:cNvPr id="3" name="Text Placeholder 2">
            <a:extLst>
              <a:ext uri="{FF2B5EF4-FFF2-40B4-BE49-F238E27FC236}">
                <a16:creationId xmlns:a16="http://schemas.microsoft.com/office/drawing/2014/main" id="{E3DBB279-8ECC-08ED-1DD2-3C7CE366BD78}"/>
              </a:ext>
            </a:extLst>
          </p:cNvPr>
          <p:cNvSpPr>
            <a:spLocks noGrp="1"/>
          </p:cNvSpPr>
          <p:nvPr>
            <p:ph type="body" sz="quarter" idx="13"/>
          </p:nvPr>
        </p:nvSpPr>
        <p:spPr/>
        <p:txBody>
          <a:bodyPr/>
          <a:lstStyle/>
          <a:p>
            <a:pPr>
              <a:lnSpc>
                <a:spcPct val="100000"/>
              </a:lnSpc>
              <a:buNone/>
            </a:pPr>
            <a:r>
              <a:rPr lang="de-CH" b="1" dirty="0"/>
              <a:t>Einbezug von Schutzwäldern in Versicherungsmodelle</a:t>
            </a:r>
          </a:p>
          <a:p>
            <a:pPr marL="0" indent="0">
              <a:lnSpc>
                <a:spcPct val="100000"/>
              </a:lnSpc>
              <a:buNone/>
            </a:pPr>
            <a:r>
              <a:rPr lang="de-CH" dirty="0"/>
              <a:t>Unser Experiment zu den Präferenzen der betroffenen Bevölkerung haben Folgendes ergeben: </a:t>
            </a:r>
          </a:p>
          <a:p>
            <a:pPr marL="400050" indent="-400050">
              <a:lnSpc>
                <a:spcPct val="100000"/>
              </a:lnSpc>
              <a:buAutoNum type="romanLcParenBoth"/>
            </a:pPr>
            <a:r>
              <a:rPr lang="de-CH" dirty="0"/>
              <a:t>Es ist eine Bereitschaft vorhanden, für eine Eindämmung der Naturrisiken (über die derzeitigen gesetzlichen Anforderungen hinaus) zu bezahlen; </a:t>
            </a:r>
          </a:p>
          <a:p>
            <a:pPr marL="400050" indent="-400050">
              <a:lnSpc>
                <a:spcPct val="100000"/>
              </a:lnSpc>
              <a:buAutoNum type="romanLcParenBoth"/>
            </a:pPr>
            <a:r>
              <a:rPr lang="de-CH" dirty="0"/>
              <a:t>es gibt kein einheitliches Versicherungsmodell, das für alle Situationen anwendbar ist, da die Präferenzen und die Zahlungsbereitschaft der Befragten und der Regionen zu unterschiedlich sind; </a:t>
            </a:r>
          </a:p>
          <a:p>
            <a:pPr marL="400050" indent="-400050">
              <a:lnSpc>
                <a:spcPct val="100000"/>
              </a:lnSpc>
              <a:buAutoNum type="romanLcParenBoth"/>
            </a:pPr>
            <a:r>
              <a:rPr lang="de-CH" dirty="0"/>
              <a:t>durch die Verknüpfung mit Komponenten der Waldbewirtschaftung und der Gefahrenmodellierung können wissenschaftlich fundierte und praxisrelevante Lösungen für das Risikomanagement von Naturgefahren entwickelt werden.</a:t>
            </a:r>
          </a:p>
          <a:p>
            <a:pPr marL="0" indent="0">
              <a:lnSpc>
                <a:spcPct val="100000"/>
              </a:lnSpc>
              <a:buNone/>
            </a:pPr>
            <a:r>
              <a:rPr lang="de-CH" dirty="0"/>
              <a:t>Unser theoretisches Versicherungsmodell hat gezeigt, dass der Einbezug der Schutzfunktion des Waldes als Bestandteil von Versicherungsverträgen eine Win-Win-Situation sowohl für die Versicherungen als auch für die Eigentümer von Liegenschaften schaffen kann. Die Möglichkeit, Finanz- und Naturversicherungen miteinander zu kombinieren, kann wiederum die Waldbesitzer dazu ermutigen, einen solchen Schutz durch die Wälder zu gewährleisten, was für die ganze Gesellschaft von Vorteil ist.</a:t>
            </a:r>
          </a:p>
          <a:p>
            <a:endParaRPr lang="de-CH" dirty="0"/>
          </a:p>
        </p:txBody>
      </p:sp>
      <p:sp>
        <p:nvSpPr>
          <p:cNvPr id="4" name="Slide Number Placeholder 3">
            <a:extLst>
              <a:ext uri="{FF2B5EF4-FFF2-40B4-BE49-F238E27FC236}">
                <a16:creationId xmlns:a16="http://schemas.microsoft.com/office/drawing/2014/main" id="{B9DD1BE4-3EF6-9795-CE83-B2283333343E}"/>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530A56C0-274F-7F47-1B67-A6546F2ADA5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47742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514350" indent="-514350">
              <a:buFont typeface="+mj-lt"/>
              <a:buAutoNum type="arabicPeriod"/>
            </a:pPr>
            <a:r>
              <a:rPr lang="de-CH" dirty="0"/>
              <a:t>Was hat mich bei den Forschungsergebnissen erstaunt?</a:t>
            </a:r>
          </a:p>
          <a:p>
            <a:pPr marL="514350" indent="-514350">
              <a:buFont typeface="+mj-lt"/>
              <a:buAutoNum type="arabicPeriod"/>
            </a:pPr>
            <a:r>
              <a:rPr lang="de-CH" dirty="0"/>
              <a:t>Welche Waldökosystemleistungen sind für die Gesellschaft besonders wichtig?</a:t>
            </a:r>
          </a:p>
          <a:p>
            <a:pPr marL="514350" indent="-514350">
              <a:buFont typeface="+mj-lt"/>
              <a:buAutoNum type="arabicPeriod"/>
            </a:pPr>
            <a:r>
              <a:rPr lang="de-CH" dirty="0"/>
              <a:t>Was kann ich persönlich dazu beitragen, die Zielkonflikte beim Wald zu verkleinern?</a:t>
            </a:r>
          </a:p>
          <a:p>
            <a:pPr marL="514350" indent="-514350">
              <a:buFont typeface="+mj-lt"/>
              <a:buAutoNum type="arabicPeriod"/>
            </a:pPr>
            <a:r>
              <a:rPr lang="de-CH" dirty="0"/>
              <a:t>Wäre ich bereit, für die Schutzfunktion von Wäldern zu bezahlen?</a:t>
            </a:r>
          </a:p>
          <a:p>
            <a:pPr marL="342900" indent="-342900">
              <a:buFont typeface="+mj-lt"/>
              <a:buAutoNum type="arabicPeriod"/>
            </a:pPr>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89882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r>
              <a:rPr lang="de-CH" dirty="0"/>
              <a:t>Grafik Zusammenhang Wälder und Klima</a:t>
            </a:r>
          </a:p>
          <a:p>
            <a:r>
              <a:rPr lang="de-CH" dirty="0"/>
              <a:t>Grafik Zusammenhang Wälder und CO</a:t>
            </a:r>
            <a:r>
              <a:rPr lang="de-CH" baseline="-25000" dirty="0"/>
              <a:t>2</a:t>
            </a:r>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7A3E32-2B44-AC3B-5689-18A2E66650D7}"/>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0C1EAC18-DFA3-CF2F-1C73-49206DCC8DD7}"/>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14D43962-55B0-DE96-9E86-11C8D5604AD5}"/>
              </a:ext>
            </a:extLst>
          </p:cNvPr>
          <p:cNvPicPr>
            <a:picLocks noChangeAspect="1"/>
          </p:cNvPicPr>
          <p:nvPr/>
        </p:nvPicPr>
        <p:blipFill>
          <a:blip r:embed="rId2"/>
          <a:stretch>
            <a:fillRect/>
          </a:stretch>
        </p:blipFill>
        <p:spPr>
          <a:xfrm>
            <a:off x="479425" y="0"/>
            <a:ext cx="10578902" cy="6717118"/>
          </a:xfrm>
          <a:prstGeom prst="rect">
            <a:avLst/>
          </a:prstGeom>
        </p:spPr>
      </p:pic>
      <p:sp>
        <p:nvSpPr>
          <p:cNvPr id="7" name="TextBox 6">
            <a:extLst>
              <a:ext uri="{FF2B5EF4-FFF2-40B4-BE49-F238E27FC236}">
                <a16:creationId xmlns:a16="http://schemas.microsoft.com/office/drawing/2014/main" id="{991D0E4B-5161-D1BE-91D3-327449181EA6}"/>
              </a:ext>
            </a:extLst>
          </p:cNvPr>
          <p:cNvSpPr txBox="1"/>
          <p:nvPr/>
        </p:nvSpPr>
        <p:spPr>
          <a:xfrm rot="5400000">
            <a:off x="9175474" y="4481398"/>
            <a:ext cx="3927511" cy="246221"/>
          </a:xfrm>
          <a:prstGeom prst="rect">
            <a:avLst/>
          </a:prstGeom>
          <a:noFill/>
        </p:spPr>
        <p:txBody>
          <a:bodyPr wrap="square" rtlCol="0">
            <a:spAutoFit/>
          </a:bodyPr>
          <a:lstStyle/>
          <a:p>
            <a:r>
              <a:rPr lang="de-CH" sz="1000" dirty="0"/>
              <a:t>Esther </a:t>
            </a:r>
            <a:r>
              <a:rPr lang="de-CH" sz="1000" dirty="0" err="1"/>
              <a:t>Gonstalla</a:t>
            </a:r>
            <a:r>
              <a:rPr lang="de-CH" sz="1000" dirty="0"/>
              <a:t> (2023): Atlas eines bedrohten Planeten. </a:t>
            </a:r>
            <a:r>
              <a:rPr lang="de-CH" sz="1000" dirty="0" err="1"/>
              <a:t>oekom</a:t>
            </a:r>
            <a:endParaRPr lang="de-CH" sz="1000" dirty="0"/>
          </a:p>
        </p:txBody>
      </p:sp>
    </p:spTree>
    <p:extLst>
      <p:ext uri="{BB962C8B-B14F-4D97-AF65-F5344CB8AC3E}">
        <p14:creationId xmlns:p14="http://schemas.microsoft.com/office/powerpoint/2010/main" val="831739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52D1FB-2C92-C51F-B827-A93121549EF1}"/>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ooter Placeholder 4">
            <a:extLst>
              <a:ext uri="{FF2B5EF4-FFF2-40B4-BE49-F238E27FC236}">
                <a16:creationId xmlns:a16="http://schemas.microsoft.com/office/drawing/2014/main" id="{EC0EF5E0-0810-967E-4BE6-69600A3D9961}"/>
              </a:ext>
            </a:extLst>
          </p:cNvPr>
          <p:cNvSpPr>
            <a:spLocks noGrp="1"/>
          </p:cNvSpPr>
          <p:nvPr>
            <p:ph type="ftr" sz="quarter" idx="15"/>
          </p:nvPr>
        </p:nvSpPr>
        <p:spPr/>
        <p:txBody>
          <a:bodyPr/>
          <a:lstStyle/>
          <a:p>
            <a:r>
              <a:rPr lang="de-CH"/>
              <a:t>NFP 73 – Nachhaltige Wirtschaft</a:t>
            </a:r>
            <a:endParaRPr lang="de-CH" dirty="0"/>
          </a:p>
        </p:txBody>
      </p:sp>
      <p:sp>
        <p:nvSpPr>
          <p:cNvPr id="6" name="TextBox 5">
            <a:extLst>
              <a:ext uri="{FF2B5EF4-FFF2-40B4-BE49-F238E27FC236}">
                <a16:creationId xmlns:a16="http://schemas.microsoft.com/office/drawing/2014/main" id="{1378EE77-12B3-A7D6-FC96-AD6B211ACA55}"/>
              </a:ext>
            </a:extLst>
          </p:cNvPr>
          <p:cNvSpPr txBox="1"/>
          <p:nvPr/>
        </p:nvSpPr>
        <p:spPr>
          <a:xfrm rot="5400000">
            <a:off x="9423094" y="4514448"/>
            <a:ext cx="3861410" cy="246222"/>
          </a:xfrm>
          <a:prstGeom prst="rect">
            <a:avLst/>
          </a:prstGeom>
          <a:noFill/>
        </p:spPr>
        <p:txBody>
          <a:bodyPr wrap="square" rtlCol="0">
            <a:spAutoFit/>
          </a:bodyPr>
          <a:lstStyle/>
          <a:p>
            <a:r>
              <a:rPr lang="de-CH" sz="1000" dirty="0"/>
              <a:t>Esther </a:t>
            </a:r>
            <a:r>
              <a:rPr lang="de-CH" sz="1000" dirty="0" err="1"/>
              <a:t>Gonstalla</a:t>
            </a:r>
            <a:r>
              <a:rPr lang="de-CH" sz="1000" dirty="0"/>
              <a:t> (2023): Atlas eines bedrohten Planeten. </a:t>
            </a:r>
            <a:r>
              <a:rPr lang="de-CH" sz="1000" dirty="0" err="1"/>
              <a:t>oekom</a:t>
            </a:r>
            <a:endParaRPr lang="de-CH" sz="1000" dirty="0"/>
          </a:p>
        </p:txBody>
      </p:sp>
      <p:pic>
        <p:nvPicPr>
          <p:cNvPr id="7" name="Picture 6">
            <a:extLst>
              <a:ext uri="{FF2B5EF4-FFF2-40B4-BE49-F238E27FC236}">
                <a16:creationId xmlns:a16="http://schemas.microsoft.com/office/drawing/2014/main" id="{D571F10B-DEE1-0274-594E-849B6187C5ED}"/>
              </a:ext>
            </a:extLst>
          </p:cNvPr>
          <p:cNvPicPr>
            <a:picLocks noChangeAspect="1"/>
          </p:cNvPicPr>
          <p:nvPr/>
        </p:nvPicPr>
        <p:blipFill>
          <a:blip r:embed="rId2"/>
          <a:stretch>
            <a:fillRect/>
          </a:stretch>
        </p:blipFill>
        <p:spPr>
          <a:xfrm>
            <a:off x="479425" y="0"/>
            <a:ext cx="10683088" cy="6858000"/>
          </a:xfrm>
          <a:prstGeom prst="rect">
            <a:avLst/>
          </a:prstGeom>
        </p:spPr>
      </p:pic>
    </p:spTree>
    <p:extLst>
      <p:ext uri="{BB962C8B-B14F-4D97-AF65-F5344CB8AC3E}">
        <p14:creationId xmlns:p14="http://schemas.microsoft.com/office/powerpoint/2010/main" val="1207406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de-CH" dirty="0"/>
              <a:t>Vertiefende Quellen zum Thema</a:t>
            </a:r>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970333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endParaRPr lang="de-CH" sz="1800" dirty="0"/>
          </a:p>
          <a:p>
            <a:endParaRPr lang="de-CH" dirty="0"/>
          </a:p>
          <a:p>
            <a:pPr marL="0" indent="0">
              <a:buNone/>
            </a:pPr>
            <a:r>
              <a:rPr lang="de-CH" sz="1800">
                <a:solidFill>
                  <a:srgbClr val="04293C"/>
                </a:solidFill>
              </a:rPr>
              <a:t>Danksagung: Die Entwicklung dieses Lernmoduls wurde durch SNF/NFP 73 ermöglicht.</a:t>
            </a:r>
            <a:endParaRPr lang="de-CH" sz="1800"/>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r>
              <a:rPr lang="de-CH" sz="1800" dirty="0"/>
              <a:t>Welche Bedeutung haben Wälder für mich? Welche Einstellung habe ich gegenüber der Forstwirtschaft und warum?</a:t>
            </a:r>
          </a:p>
          <a:p>
            <a:r>
              <a:rPr lang="de-CH" sz="1800" dirty="0"/>
              <a:t>Mein Vorwissen: Welches sind die wichtigsten Herausforderungen einer nachhaltigen Forstwirtschaft?</a:t>
            </a:r>
          </a:p>
          <a:p>
            <a:r>
              <a:rPr lang="de-CH" sz="1800" dirty="0"/>
              <a:t>Wer und was beeinflusst die Wälder und die Forstwirtschaft am stärksten? Welche Branchen und Berufe haben einen grossen Einfluss und warum?</a:t>
            </a:r>
          </a:p>
          <a:p>
            <a:r>
              <a:rPr lang="de-CH" sz="1800" dirty="0"/>
              <a:t>Welche Leistungen erbringt der Wald in der Schweiz und welches sind die grössten Zielkonflikte?</a:t>
            </a:r>
          </a:p>
          <a:p>
            <a:r>
              <a:rPr lang="de-CH" sz="1800" dirty="0"/>
              <a:t>Welche SDGs sind für diesen Schwerpunkt besonders relevant?</a:t>
            </a:r>
            <a:endParaRPr lang="de-CH" dirty="0"/>
          </a:p>
          <a:p>
            <a:pPr>
              <a:buFont typeface="Wingdings" panose="05000000000000000000" pitchFamily="2" charset="2"/>
              <a:buChar char="Ø"/>
            </a:pPr>
            <a:r>
              <a:rPr lang="de-CH" dirty="0"/>
              <a:t>Zu welchen Nachhaltigkeitszielen gibt es wichtige Bezüge und welche sind das? </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pic>
        <p:nvPicPr>
          <p:cNvPr id="19" name="Picture 18">
            <a:extLst>
              <a:ext uri="{FF2B5EF4-FFF2-40B4-BE49-F238E27FC236}">
                <a16:creationId xmlns:a16="http://schemas.microsoft.com/office/drawing/2014/main" id="{FF9A2978-171B-A8E2-CC3E-5E9FC46D4967}"/>
              </a:ext>
            </a:extLst>
          </p:cNvPr>
          <p:cNvPicPr>
            <a:picLocks noChangeAspect="1"/>
          </p:cNvPicPr>
          <p:nvPr/>
        </p:nvPicPr>
        <p:blipFill>
          <a:blip r:embed="rId2"/>
          <a:stretch>
            <a:fillRect/>
          </a:stretch>
        </p:blipFill>
        <p:spPr>
          <a:xfrm>
            <a:off x="8256589" y="2950732"/>
            <a:ext cx="1080000" cy="1080000"/>
          </a:xfrm>
          <a:prstGeom prst="rect">
            <a:avLst/>
          </a:prstGeom>
        </p:spPr>
      </p:pic>
      <p:pic>
        <p:nvPicPr>
          <p:cNvPr id="20" name="Picture 19">
            <a:extLst>
              <a:ext uri="{FF2B5EF4-FFF2-40B4-BE49-F238E27FC236}">
                <a16:creationId xmlns:a16="http://schemas.microsoft.com/office/drawing/2014/main" id="{65322E45-77BE-B616-9F5A-43B72C08D0A8}"/>
              </a:ext>
            </a:extLst>
          </p:cNvPr>
          <p:cNvPicPr>
            <a:picLocks noChangeAspect="1"/>
          </p:cNvPicPr>
          <p:nvPr/>
        </p:nvPicPr>
        <p:blipFill>
          <a:blip r:embed="rId3"/>
          <a:stretch>
            <a:fillRect/>
          </a:stretch>
        </p:blipFill>
        <p:spPr>
          <a:xfrm>
            <a:off x="5043931" y="5336202"/>
            <a:ext cx="1052069" cy="1080000"/>
          </a:xfrm>
          <a:prstGeom prst="rect">
            <a:avLst/>
          </a:prstGeom>
        </p:spPr>
      </p:pic>
      <p:pic>
        <p:nvPicPr>
          <p:cNvPr id="21" name="Picture 20">
            <a:extLst>
              <a:ext uri="{FF2B5EF4-FFF2-40B4-BE49-F238E27FC236}">
                <a16:creationId xmlns:a16="http://schemas.microsoft.com/office/drawing/2014/main" id="{5A415B31-6266-A0FB-D082-B51C69741369}"/>
              </a:ext>
            </a:extLst>
          </p:cNvPr>
          <p:cNvPicPr>
            <a:picLocks noChangeAspect="1"/>
          </p:cNvPicPr>
          <p:nvPr/>
        </p:nvPicPr>
        <p:blipFill>
          <a:blip r:embed="rId4"/>
          <a:stretch>
            <a:fillRect/>
          </a:stretch>
        </p:blipFill>
        <p:spPr>
          <a:xfrm>
            <a:off x="3009265" y="1499694"/>
            <a:ext cx="1092960" cy="1080000"/>
          </a:xfrm>
          <a:prstGeom prst="rect">
            <a:avLst/>
          </a:prstGeom>
        </p:spPr>
      </p:pic>
      <p:cxnSp>
        <p:nvCxnSpPr>
          <p:cNvPr id="22" name="Straight Connector 21">
            <a:extLst>
              <a:ext uri="{FF2B5EF4-FFF2-40B4-BE49-F238E27FC236}">
                <a16:creationId xmlns:a16="http://schemas.microsoft.com/office/drawing/2014/main" id="{A038FA49-7B0D-D9F6-FF90-B15AC05DB52C}"/>
              </a:ext>
            </a:extLst>
          </p:cNvPr>
          <p:cNvCxnSpPr>
            <a:cxnSpLocks/>
          </p:cNvCxnSpPr>
          <p:nvPr/>
        </p:nvCxnSpPr>
        <p:spPr>
          <a:xfrm flipV="1">
            <a:off x="5835401" y="1810120"/>
            <a:ext cx="1070224" cy="979548"/>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E2E4D07-F223-C056-72B3-A12ECE9CD5FB}"/>
              </a:ext>
            </a:extLst>
          </p:cNvPr>
          <p:cNvCxnSpPr>
            <a:cxnSpLocks/>
          </p:cNvCxnSpPr>
          <p:nvPr/>
        </p:nvCxnSpPr>
        <p:spPr>
          <a:xfrm flipV="1">
            <a:off x="6640020" y="3447692"/>
            <a:ext cx="1375235" cy="20269"/>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81F8E59-0263-7BE8-00DA-EDC84B0456CB}"/>
              </a:ext>
            </a:extLst>
          </p:cNvPr>
          <p:cNvCxnSpPr>
            <a:cxnSpLocks/>
          </p:cNvCxnSpPr>
          <p:nvPr/>
        </p:nvCxnSpPr>
        <p:spPr>
          <a:xfrm>
            <a:off x="6459740" y="4069214"/>
            <a:ext cx="777208" cy="62104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4B9799D-87CC-6CFE-7B40-625EE6B888F4}"/>
              </a:ext>
            </a:extLst>
          </p:cNvPr>
          <p:cNvCxnSpPr>
            <a:cxnSpLocks/>
          </p:cNvCxnSpPr>
          <p:nvPr/>
        </p:nvCxnSpPr>
        <p:spPr>
          <a:xfrm>
            <a:off x="3026456" y="3477359"/>
            <a:ext cx="1438468"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0539D1E-310A-76DD-7162-766A1F6B5273}"/>
              </a:ext>
            </a:extLst>
          </p:cNvPr>
          <p:cNvCxnSpPr/>
          <p:nvPr/>
        </p:nvCxnSpPr>
        <p:spPr>
          <a:xfrm>
            <a:off x="4324350" y="1914712"/>
            <a:ext cx="1066800" cy="87495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B9768F7-E30E-DAC9-127F-A1B0DB6C555F}"/>
              </a:ext>
            </a:extLst>
          </p:cNvPr>
          <p:cNvCxnSpPr>
            <a:cxnSpLocks/>
          </p:cNvCxnSpPr>
          <p:nvPr/>
        </p:nvCxnSpPr>
        <p:spPr>
          <a:xfrm flipV="1">
            <a:off x="3745690" y="4068333"/>
            <a:ext cx="1107377" cy="826790"/>
          </a:xfrm>
          <a:prstGeom prst="line">
            <a:avLst/>
          </a:prstGeom>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2DA4C98B-BC3C-C819-0EC2-FC8DDADB3531}"/>
              </a:ext>
            </a:extLst>
          </p:cNvPr>
          <p:cNvPicPr>
            <a:picLocks noChangeAspect="1"/>
          </p:cNvPicPr>
          <p:nvPr/>
        </p:nvPicPr>
        <p:blipFill>
          <a:blip r:embed="rId5"/>
          <a:stretch>
            <a:fillRect/>
          </a:stretch>
        </p:blipFill>
        <p:spPr>
          <a:xfrm>
            <a:off x="2547824" y="4895123"/>
            <a:ext cx="1077542" cy="1077542"/>
          </a:xfrm>
          <a:prstGeom prst="rect">
            <a:avLst/>
          </a:prstGeom>
        </p:spPr>
      </p:pic>
      <p:pic>
        <p:nvPicPr>
          <p:cNvPr id="29" name="Picture 28">
            <a:extLst>
              <a:ext uri="{FF2B5EF4-FFF2-40B4-BE49-F238E27FC236}">
                <a16:creationId xmlns:a16="http://schemas.microsoft.com/office/drawing/2014/main" id="{559DA89D-99AD-17FF-9A1B-5A6BD7A614CA}"/>
              </a:ext>
            </a:extLst>
          </p:cNvPr>
          <p:cNvPicPr>
            <a:picLocks noChangeAspect="1"/>
          </p:cNvPicPr>
          <p:nvPr/>
        </p:nvPicPr>
        <p:blipFill>
          <a:blip r:embed="rId6"/>
          <a:stretch>
            <a:fillRect/>
          </a:stretch>
        </p:blipFill>
        <p:spPr>
          <a:xfrm>
            <a:off x="7456661" y="4797781"/>
            <a:ext cx="1109975" cy="1121263"/>
          </a:xfrm>
          <a:prstGeom prst="rect">
            <a:avLst/>
          </a:prstGeom>
        </p:spPr>
      </p:pic>
      <p:pic>
        <p:nvPicPr>
          <p:cNvPr id="30" name="Picture 29">
            <a:extLst>
              <a:ext uri="{FF2B5EF4-FFF2-40B4-BE49-F238E27FC236}">
                <a16:creationId xmlns:a16="http://schemas.microsoft.com/office/drawing/2014/main" id="{5815EDF6-04BB-AC33-B5E2-5BFA518A4756}"/>
              </a:ext>
            </a:extLst>
          </p:cNvPr>
          <p:cNvPicPr>
            <a:picLocks noChangeAspect="1"/>
          </p:cNvPicPr>
          <p:nvPr/>
        </p:nvPicPr>
        <p:blipFill>
          <a:blip r:embed="rId7"/>
          <a:stretch>
            <a:fillRect/>
          </a:stretch>
        </p:blipFill>
        <p:spPr>
          <a:xfrm>
            <a:off x="7236948" y="1374712"/>
            <a:ext cx="1066035" cy="1080000"/>
          </a:xfrm>
          <a:prstGeom prst="rect">
            <a:avLst/>
          </a:prstGeom>
        </p:spPr>
      </p:pic>
      <p:pic>
        <p:nvPicPr>
          <p:cNvPr id="31" name="Picture 30">
            <a:extLst>
              <a:ext uri="{FF2B5EF4-FFF2-40B4-BE49-F238E27FC236}">
                <a16:creationId xmlns:a16="http://schemas.microsoft.com/office/drawing/2014/main" id="{D1387D57-B21D-379B-B962-7F0670C51EA4}"/>
              </a:ext>
            </a:extLst>
          </p:cNvPr>
          <p:cNvPicPr>
            <a:picLocks noChangeAspect="1"/>
          </p:cNvPicPr>
          <p:nvPr/>
        </p:nvPicPr>
        <p:blipFill>
          <a:blip r:embed="rId8"/>
          <a:stretch>
            <a:fillRect/>
          </a:stretch>
        </p:blipFill>
        <p:spPr>
          <a:xfrm>
            <a:off x="1663245" y="2930236"/>
            <a:ext cx="1013589" cy="994374"/>
          </a:xfrm>
          <a:prstGeom prst="rect">
            <a:avLst/>
          </a:prstGeom>
        </p:spPr>
      </p:pic>
      <p:cxnSp>
        <p:nvCxnSpPr>
          <p:cNvPr id="7" name="Straight Connector 6">
            <a:extLst>
              <a:ext uri="{FF2B5EF4-FFF2-40B4-BE49-F238E27FC236}">
                <a16:creationId xmlns:a16="http://schemas.microsoft.com/office/drawing/2014/main" id="{36C1125C-1F1F-8647-39B1-FE1CABB2C428}"/>
              </a:ext>
            </a:extLst>
          </p:cNvPr>
          <p:cNvCxnSpPr>
            <a:cxnSpLocks/>
          </p:cNvCxnSpPr>
          <p:nvPr/>
        </p:nvCxnSpPr>
        <p:spPr>
          <a:xfrm>
            <a:off x="5569965" y="4030732"/>
            <a:ext cx="0" cy="1190013"/>
          </a:xfrm>
          <a:prstGeom prst="line">
            <a:avLst/>
          </a:prstGeom>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F6C32FE7-029D-0D08-F136-B4AD0A4F8235}"/>
              </a:ext>
            </a:extLst>
          </p:cNvPr>
          <p:cNvSpPr/>
          <p:nvPr/>
        </p:nvSpPr>
        <p:spPr>
          <a:xfrm>
            <a:off x="4717968" y="3005131"/>
            <a:ext cx="1735753"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Box 9">
            <a:extLst>
              <a:ext uri="{FF2B5EF4-FFF2-40B4-BE49-F238E27FC236}">
                <a16:creationId xmlns:a16="http://schemas.microsoft.com/office/drawing/2014/main" id="{3AE8E319-1EE1-68F0-CD1F-370C14620E6F}"/>
              </a:ext>
            </a:extLst>
          </p:cNvPr>
          <p:cNvSpPr txBox="1"/>
          <p:nvPr/>
        </p:nvSpPr>
        <p:spPr>
          <a:xfrm>
            <a:off x="4882154" y="3326420"/>
            <a:ext cx="1536328" cy="301878"/>
          </a:xfrm>
          <a:prstGeom prst="rect">
            <a:avLst/>
          </a:prstGeom>
          <a:noFill/>
        </p:spPr>
        <p:txBody>
          <a:bodyPr wrap="square" lIns="0" tIns="0" rIns="0" bIns="0" rtlCol="0">
            <a:spAutoFit/>
          </a:bodyPr>
          <a:lstStyle/>
          <a:p>
            <a:pPr algn="l">
              <a:lnSpc>
                <a:spcPct val="120000"/>
              </a:lnSpc>
            </a:pPr>
            <a:r>
              <a:rPr lang="de-CH" dirty="0"/>
              <a:t>Forstwirtschaft</a:t>
            </a:r>
          </a:p>
        </p:txBody>
      </p:sp>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a:t>Einstiegsaufgaben</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514350" indent="-514350">
              <a:buFont typeface="+mj-lt"/>
              <a:buAutoNum type="arabicPeriod"/>
            </a:pPr>
            <a:r>
              <a:rPr lang="de-CH" sz="1800" dirty="0"/>
              <a:t>Was bedeutet «Mainstreaming der Waldökosystemleistungen» und welche Leistungen sind dies?</a:t>
            </a:r>
          </a:p>
          <a:p>
            <a:pPr marL="514350" indent="-514350">
              <a:buFont typeface="+mj-lt"/>
              <a:buAutoNum type="arabicPeriod"/>
            </a:pPr>
            <a:r>
              <a:rPr lang="de-CH" sz="1800" dirty="0"/>
              <a:t>Wie können Menschen für die Leistungen der Wälder sensibilisiert werden?</a:t>
            </a:r>
          </a:p>
          <a:p>
            <a:pPr marL="514350" indent="-514350">
              <a:buFont typeface="+mj-lt"/>
              <a:buAutoNum type="arabicPeriod"/>
            </a:pPr>
            <a:r>
              <a:rPr lang="de-CH" sz="1800" dirty="0"/>
              <a:t>Welche Herausforderungen muss der Wald bewältigen?</a:t>
            </a:r>
          </a:p>
          <a:p>
            <a:endParaRPr lang="de-CH" sz="1800" dirty="0"/>
          </a:p>
          <a:p>
            <a:pPr marL="0" indent="0">
              <a:buNone/>
            </a:pPr>
            <a:r>
              <a:rPr lang="de-CH" sz="1800" b="1" dirty="0"/>
              <a:t>Wissensquellen</a:t>
            </a:r>
            <a:endParaRPr lang="de-CH" sz="1800" dirty="0"/>
          </a:p>
          <a:p>
            <a:pPr marL="0" indent="0">
              <a:buNone/>
            </a:pPr>
            <a:r>
              <a:rPr lang="de-CH" sz="1800" dirty="0">
                <a:hlinkClick r:id="rId2"/>
              </a:rPr>
              <a:t>Schwerpunkt Forstwirtschaft </a:t>
            </a:r>
            <a:r>
              <a:rPr lang="de-CH" sz="1800" dirty="0"/>
              <a:t>(Website NPF 73)</a:t>
            </a:r>
          </a:p>
          <a:p>
            <a:pPr marL="0" indent="0">
              <a:buNone/>
            </a:pPr>
            <a:r>
              <a:rPr lang="de-CH" dirty="0">
                <a:hlinkClick r:id="rId3"/>
              </a:rPr>
              <a:t>Wälder und ihre Leistungen für Menschen</a:t>
            </a:r>
            <a:r>
              <a:rPr lang="de-CH" dirty="0"/>
              <a:t> (Video, 3:30)</a:t>
            </a:r>
            <a:endParaRPr lang="de-CH" sz="1800" dirty="0"/>
          </a:p>
          <a:p>
            <a:pPr marL="0" indent="0">
              <a:buNone/>
            </a:pPr>
            <a:r>
              <a:rPr lang="de-CH" sz="1800" dirty="0">
                <a:hlinkClick r:id="rId4"/>
              </a:rPr>
              <a:t>Der Wald steht vor grossen Herausforderungen</a:t>
            </a:r>
            <a:r>
              <a:rPr lang="de-CH" sz="1800" dirty="0"/>
              <a:t> (Podcast)</a:t>
            </a:r>
          </a:p>
          <a:p>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2F1AA6A-FEFD-28A8-4FF3-5582E2662715}"/>
              </a:ext>
            </a:extLst>
          </p:cNvPr>
          <p:cNvGraphicFramePr>
            <a:graphicFrameLocks noChangeAspect="1"/>
          </p:cNvGraphicFramePr>
          <p:nvPr>
            <p:custDataLst>
              <p:tags r:id="rId1"/>
            </p:custDataLst>
            <p:extLst>
              <p:ext uri="{D42A27DB-BD31-4B8C-83A1-F6EECF244321}">
                <p14:modId xmlns:p14="http://schemas.microsoft.com/office/powerpoint/2010/main" val="32466100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C4D92E-429C-F176-7DB8-D09A82BB0ED5}"/>
              </a:ext>
            </a:extLst>
          </p:cNvPr>
          <p:cNvSpPr>
            <a:spLocks noGrp="1"/>
          </p:cNvSpPr>
          <p:nvPr>
            <p:ph type="title"/>
          </p:nvPr>
        </p:nvSpPr>
        <p:spPr/>
        <p:txBody>
          <a:bodyPr vert="horz"/>
          <a:lstStyle/>
          <a:p>
            <a:r>
              <a:rPr lang="de-CH" dirty="0"/>
              <a:t>Forstwirtschaft – Hintergrund</a:t>
            </a:r>
          </a:p>
        </p:txBody>
      </p:sp>
      <p:sp>
        <p:nvSpPr>
          <p:cNvPr id="3" name="Slide Number Placeholder 2">
            <a:extLst>
              <a:ext uri="{FF2B5EF4-FFF2-40B4-BE49-F238E27FC236}">
                <a16:creationId xmlns:a16="http://schemas.microsoft.com/office/drawing/2014/main" id="{755F34F3-BAC0-D322-4200-AE61F08C8035}"/>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C029C0B3-9FAE-A213-5E7B-6B2862FC7C7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B50597C0-CFC9-8F79-C693-175A163416B6}"/>
              </a:ext>
            </a:extLst>
          </p:cNvPr>
          <p:cNvSpPr>
            <a:spLocks noGrp="1"/>
          </p:cNvSpPr>
          <p:nvPr>
            <p:ph type="body" sz="quarter" idx="13"/>
          </p:nvPr>
        </p:nvSpPr>
        <p:spPr>
          <a:xfrm>
            <a:off x="479426" y="2565400"/>
            <a:ext cx="7777162" cy="3455988"/>
          </a:xfrm>
        </p:spPr>
        <p:txBody>
          <a:bodyPr/>
          <a:lstStyle/>
          <a:p>
            <a:r>
              <a:rPr lang="de-CH" dirty="0"/>
              <a:t>Wälder bieten vielfältige Leistungen wie Holz, CO2-Speicherung, Schutz vor Naturgefahren und sie tragen zum Erhalt der Biodiversität bei. Die Strategien zur Bewältigung der grossen globalen Herausforderungen (Eindämmung des Klimawandels, Förderung erneuerbarer Energien usw.) verstärken die Nachfrage nach Waldleistungen. </a:t>
            </a:r>
          </a:p>
          <a:p>
            <a:r>
              <a:rPr lang="de-CH" dirty="0"/>
              <a:t>Deshalb braucht es Anpassungen in der Waldbewirtschaftung, politische Instrumente und Priorisierungsregelungen. Viele politische Verantwortliche und Stakeholder sind sich der komplexen Zusammenhänge nicht vollumfänglich bewusst, weshalb das «Mainstreaming» der Waldleistungen einen hohen politischen Stellenwert haben sollte.</a:t>
            </a:r>
          </a:p>
          <a:p>
            <a:endParaRPr lang="de-CH" dirty="0"/>
          </a:p>
        </p:txBody>
      </p:sp>
      <p:sp>
        <p:nvSpPr>
          <p:cNvPr id="6" name="Text Placeholder 5">
            <a:extLst>
              <a:ext uri="{FF2B5EF4-FFF2-40B4-BE49-F238E27FC236}">
                <a16:creationId xmlns:a16="http://schemas.microsoft.com/office/drawing/2014/main" id="{3DF1DA83-D907-455C-0274-80607F12242E}"/>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DD127240-3D56-7E1C-EA03-6C26BCDE45CE}"/>
              </a:ext>
            </a:extLst>
          </p:cNvPr>
          <p:cNvSpPr>
            <a:spLocks noGrp="1"/>
          </p:cNvSpPr>
          <p:nvPr>
            <p:ph type="ftr" sz="quarter" idx="17"/>
          </p:nvPr>
        </p:nvSpPr>
        <p:spPr/>
        <p:txBody>
          <a:bodyPr/>
          <a:lstStyle/>
          <a:p>
            <a:r>
              <a:rPr lang="de-CH"/>
              <a:t>NFP 73 – Nachhaltige Wirtschaft</a:t>
            </a:r>
            <a:endParaRPr lang="de-CH" dirty="0"/>
          </a:p>
        </p:txBody>
      </p:sp>
      <p:pic>
        <p:nvPicPr>
          <p:cNvPr id="13" name="Picture 12" descr="A large stack of cut wood&#10;&#10;AI-generated content may be incorrect.">
            <a:extLst>
              <a:ext uri="{FF2B5EF4-FFF2-40B4-BE49-F238E27FC236}">
                <a16:creationId xmlns:a16="http://schemas.microsoft.com/office/drawing/2014/main" id="{E16F9C0E-98BD-7A94-42EF-9C74B5BB0BC8}"/>
              </a:ext>
            </a:extLst>
          </p:cNvPr>
          <p:cNvPicPr>
            <a:picLocks noChangeAspect="1"/>
          </p:cNvPicPr>
          <p:nvPr/>
        </p:nvPicPr>
        <p:blipFill>
          <a:blip r:embed="rId5">
            <a:extLst>
              <a:ext uri="{28A0092B-C50C-407E-A947-70E740481C1C}">
                <a14:useLocalDpi xmlns:a14="http://schemas.microsoft.com/office/drawing/2010/main" val="0"/>
              </a:ext>
            </a:extLst>
          </a:blip>
          <a:srcRect t="16041" r="54111"/>
          <a:stretch>
            <a:fillRect/>
          </a:stretch>
        </p:blipFill>
        <p:spPr>
          <a:xfrm>
            <a:off x="8256589" y="1797852"/>
            <a:ext cx="3455986" cy="4213224"/>
          </a:xfrm>
          <a:prstGeom prst="rect">
            <a:avLst/>
          </a:prstGeom>
        </p:spPr>
      </p:pic>
    </p:spTree>
    <p:extLst>
      <p:ext uri="{BB962C8B-B14F-4D97-AF65-F5344CB8AC3E}">
        <p14:creationId xmlns:p14="http://schemas.microsoft.com/office/powerpoint/2010/main" val="352724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3FF09-BD40-1907-6A68-A80962220AE4}"/>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0101C3A-16E5-C745-52C8-8EB37091E2F1}"/>
              </a:ext>
            </a:extLst>
          </p:cNvPr>
          <p:cNvGraphicFramePr>
            <a:graphicFrameLocks noChangeAspect="1"/>
          </p:cNvGraphicFramePr>
          <p:nvPr>
            <p:custDataLst>
              <p:tags r:id="rId1"/>
            </p:custDataLst>
            <p:extLst>
              <p:ext uri="{D42A27DB-BD31-4B8C-83A1-F6EECF244321}">
                <p14:modId xmlns:p14="http://schemas.microsoft.com/office/powerpoint/2010/main" val="11711940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8F7C146-CAE7-9658-7142-861EF5F7D40A}"/>
              </a:ext>
            </a:extLst>
          </p:cNvPr>
          <p:cNvSpPr>
            <a:spLocks noGrp="1"/>
          </p:cNvSpPr>
          <p:nvPr>
            <p:ph type="title"/>
          </p:nvPr>
        </p:nvSpPr>
        <p:spPr/>
        <p:txBody>
          <a:bodyPr vert="horz"/>
          <a:lstStyle/>
          <a:p>
            <a:r>
              <a:rPr lang="de-CH" dirty="0"/>
              <a:t>Forstwirtschaft – Ziel</a:t>
            </a:r>
          </a:p>
        </p:txBody>
      </p:sp>
      <p:sp>
        <p:nvSpPr>
          <p:cNvPr id="3" name="Slide Number Placeholder 2">
            <a:extLst>
              <a:ext uri="{FF2B5EF4-FFF2-40B4-BE49-F238E27FC236}">
                <a16:creationId xmlns:a16="http://schemas.microsoft.com/office/drawing/2014/main" id="{BD7A9E22-6001-42C5-6753-853C196B7BB0}"/>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4" name="Text Placeholder 3">
            <a:extLst>
              <a:ext uri="{FF2B5EF4-FFF2-40B4-BE49-F238E27FC236}">
                <a16:creationId xmlns:a16="http://schemas.microsoft.com/office/drawing/2014/main" id="{967C9053-846B-40D4-D5FA-EA713AF171FE}"/>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2D8A27E-7B95-E161-6AC5-4FC83318C1E2}"/>
              </a:ext>
            </a:extLst>
          </p:cNvPr>
          <p:cNvSpPr>
            <a:spLocks noGrp="1"/>
          </p:cNvSpPr>
          <p:nvPr>
            <p:ph type="body" sz="quarter" idx="13"/>
          </p:nvPr>
        </p:nvSpPr>
        <p:spPr>
          <a:xfrm>
            <a:off x="479426" y="2565400"/>
            <a:ext cx="10625454" cy="3455988"/>
          </a:xfrm>
        </p:spPr>
        <p:txBody>
          <a:bodyPr/>
          <a:lstStyle/>
          <a:p>
            <a:r>
              <a:rPr lang="de-CH" dirty="0"/>
              <a:t>In der Synthese wird betont, wie zentral es ist, eine breite Palette an Ökosystemleistungen in politische, wirtschaftliche und individuelle Entscheide einzubeziehen. Es werden auch Projektergebnisse hervorgehoben, die zur Gestaltung wirksamer politischer Instrumente beitragen können, z. B. zur Schaffung von Märkten für Waldleistungen (CO2-Speicherung, Biodiversitätsausgleich), aber auch zur Entwicklung von Entscheidungstools für Forstbetriebe.</a:t>
            </a:r>
          </a:p>
          <a:p>
            <a:endParaRPr lang="de-CH" dirty="0"/>
          </a:p>
        </p:txBody>
      </p:sp>
      <p:sp>
        <p:nvSpPr>
          <p:cNvPr id="6" name="Text Placeholder 5">
            <a:extLst>
              <a:ext uri="{FF2B5EF4-FFF2-40B4-BE49-F238E27FC236}">
                <a16:creationId xmlns:a16="http://schemas.microsoft.com/office/drawing/2014/main" id="{5F007EAF-6FB2-C6AF-9817-B4B2056C5C97}"/>
              </a:ext>
            </a:extLst>
          </p:cNvPr>
          <p:cNvSpPr>
            <a:spLocks noGrp="1"/>
          </p:cNvSpPr>
          <p:nvPr>
            <p:ph type="body" sz="quarter" idx="12"/>
          </p:nvPr>
        </p:nvSpPr>
        <p:spPr>
          <a:xfrm>
            <a:off x="479424" y="1808163"/>
            <a:ext cx="11250078" cy="587375"/>
          </a:xfrm>
        </p:spPr>
        <p:txBody>
          <a:bodyPr/>
          <a:lstStyle/>
          <a:p>
            <a:r>
              <a:rPr lang="de-CH" dirty="0"/>
              <a:t>Ziel</a:t>
            </a:r>
          </a:p>
        </p:txBody>
      </p:sp>
      <p:sp>
        <p:nvSpPr>
          <p:cNvPr id="8" name="Footer Placeholder 7">
            <a:extLst>
              <a:ext uri="{FF2B5EF4-FFF2-40B4-BE49-F238E27FC236}">
                <a16:creationId xmlns:a16="http://schemas.microsoft.com/office/drawing/2014/main" id="{E288F55A-94FE-85AF-0208-BD15A00184E4}"/>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41864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0B39F2F-2C3C-5982-9149-5990C45AC1AC}"/>
              </a:ext>
            </a:extLst>
          </p:cNvPr>
          <p:cNvGraphicFramePr>
            <a:graphicFrameLocks noChangeAspect="1"/>
          </p:cNvGraphicFramePr>
          <p:nvPr>
            <p:custDataLst>
              <p:tags r:id="rId1"/>
            </p:custDataLst>
            <p:extLst>
              <p:ext uri="{D42A27DB-BD31-4B8C-83A1-F6EECF244321}">
                <p14:modId xmlns:p14="http://schemas.microsoft.com/office/powerpoint/2010/main" val="14350441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CC728D-778A-119E-F5BC-B2BFC04A352F}"/>
              </a:ext>
            </a:extLst>
          </p:cNvPr>
          <p:cNvSpPr>
            <a:spLocks noGrp="1"/>
          </p:cNvSpPr>
          <p:nvPr>
            <p:ph type="title"/>
          </p:nvPr>
        </p:nvSpPr>
        <p:spPr/>
        <p:txBody>
          <a:bodyPr vert="horz"/>
          <a:lstStyle/>
          <a:p>
            <a:r>
              <a:rPr lang="de-CH" dirty="0"/>
              <a:t>Bedeutung für Forschung und Praxis</a:t>
            </a:r>
          </a:p>
        </p:txBody>
      </p:sp>
      <p:sp>
        <p:nvSpPr>
          <p:cNvPr id="3" name="Text Placeholder 2">
            <a:extLst>
              <a:ext uri="{FF2B5EF4-FFF2-40B4-BE49-F238E27FC236}">
                <a16:creationId xmlns:a16="http://schemas.microsoft.com/office/drawing/2014/main" id="{62F2AC87-3FC1-3E96-2509-CB6708476BB0}"/>
              </a:ext>
            </a:extLst>
          </p:cNvPr>
          <p:cNvSpPr>
            <a:spLocks noGrp="1"/>
          </p:cNvSpPr>
          <p:nvPr>
            <p:ph type="body" sz="quarter" idx="13"/>
          </p:nvPr>
        </p:nvSpPr>
        <p:spPr/>
        <p:txBody>
          <a:bodyPr/>
          <a:lstStyle/>
          <a:p>
            <a:pPr marL="0" indent="0">
              <a:buNone/>
            </a:pPr>
            <a:r>
              <a:rPr lang="de-CH" b="1" dirty="0"/>
              <a:t>Wälder und Waldleistungen spielen eine zentrale Rolle bei der Anpassung an den Klimawandel, beim Erhalt der biologischen Vielfalt und beim Übergang zu einer nachhaltigen Wirtschaft. </a:t>
            </a:r>
            <a:r>
              <a:rPr lang="de-CH" dirty="0"/>
              <a:t>Dies sollte in der künftigen Forschung berücksichtigt werden. Neben der Bestimmung von Synergien und Konflikten in verschiedensten (wirtschaftlichen) Sektoren sowie vertikal über Verwaltungsebenen hinweg ist es zentral, Instrumente auszuarbeiten, die das «Mainstreaming» der Waldleistungen und damit die private und öffentliche Entscheidungsfindung unterstützen.</a:t>
            </a:r>
          </a:p>
          <a:p>
            <a:pPr marL="0" indent="0">
              <a:buNone/>
            </a:pPr>
            <a:r>
              <a:rPr lang="de-CH" dirty="0"/>
              <a:t>Dank der engen Zusammenarbeit und dem Austausch mit Interessengruppen, insbesondere dem BAFU, Waldeigentümerverbänden, kantonalen Behörden und NGOs, hat unsere Synthese dazu beigetragen, dass die Waldleistungen in der Waldpolitik und der Waldbewirtschaftung konkreter berücksichtigt werden – neben dem immer noch üblicheren Konzept der Waldfunktionen. Mit dem Prototyp eines IT-Entscheidungshilfesystems wurde der Grundstein gelegt für die Entwicklung eines breit anwendbaren Entscheidungstools zur Waldbewirtschaftung.</a:t>
            </a:r>
          </a:p>
          <a:p>
            <a:endParaRPr lang="de-CH" dirty="0"/>
          </a:p>
        </p:txBody>
      </p:sp>
      <p:sp>
        <p:nvSpPr>
          <p:cNvPr id="4" name="Slide Number Placeholder 3">
            <a:extLst>
              <a:ext uri="{FF2B5EF4-FFF2-40B4-BE49-F238E27FC236}">
                <a16:creationId xmlns:a16="http://schemas.microsoft.com/office/drawing/2014/main" id="{9085AB22-3D9E-B3C1-90C8-577F30278041}"/>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DDC25C0B-9C28-1361-4D74-B1F9D409BBD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47346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9C1BB8-243C-4CA7-95D4-9119225620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5292</TotalTime>
  <Words>3080</Words>
  <Application>Microsoft Macintosh PowerPoint</Application>
  <PresentationFormat>Widescreen</PresentationFormat>
  <Paragraphs>241</Paragraphs>
  <Slides>38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4" baseType="lpstr">
      <vt:lpstr>Arial</vt:lpstr>
      <vt:lpstr>Open Sans</vt:lpstr>
      <vt:lpstr>Times</vt:lpstr>
      <vt:lpstr>Wingdings</vt:lpstr>
      <vt:lpstr>SNF</vt:lpstr>
      <vt:lpstr>think-cell Slide</vt:lpstr>
      <vt:lpstr>Forstwirtschaft</vt:lpstr>
      <vt:lpstr>Schwerpunkt Forstwirtschaft</vt:lpstr>
      <vt:lpstr>Lernziele</vt:lpstr>
      <vt:lpstr>Einstiegsfragen</vt:lpstr>
      <vt:lpstr>Bezüge zu den Nachhaltigkeitszielen der UNO</vt:lpstr>
      <vt:lpstr>Einstiegsaufgaben</vt:lpstr>
      <vt:lpstr>Forstwirtschaft – Hintergrund</vt:lpstr>
      <vt:lpstr>Forstwirtschaft – Ziel</vt:lpstr>
      <vt:lpstr>Bedeutung für Forschung und Praxis</vt:lpstr>
      <vt:lpstr>Übersicht Forschungsprojekte</vt:lpstr>
      <vt:lpstr>Ökosystemleistungen von Wäldern</vt:lpstr>
      <vt:lpstr>Ökosystemleistungen von Wäldern - Aufgaben</vt:lpstr>
      <vt:lpstr>Ökosystemleistungen von Wäldern - Hintergrund</vt:lpstr>
      <vt:lpstr>Ökosystemleistungen von Wäldern - Ziel</vt:lpstr>
      <vt:lpstr>Ökosystemleistungen von Wäldern – Resultate I</vt:lpstr>
      <vt:lpstr>Ökosystemleistungen von Wäldern – Resultate II</vt:lpstr>
      <vt:lpstr>Ökosystemleistungen von Wäldern - Gesamtleistung</vt:lpstr>
      <vt:lpstr>Zielkonflikte in der Forstwirtschaft</vt:lpstr>
      <vt:lpstr>Zielkonflikte in der Forstwirtschaft – Aufgaben</vt:lpstr>
      <vt:lpstr>Zielkonflikte in der Forstwirtschaft – Hintergrund  </vt:lpstr>
      <vt:lpstr>Zielkonflikte in der Forstwirtschaft – Ziel  </vt:lpstr>
      <vt:lpstr>Zielkonflikte in der Forstwirtschaft – Resultate I</vt:lpstr>
      <vt:lpstr>Zielkonflikte in der Forstwirtschaft – Resultate II</vt:lpstr>
      <vt:lpstr>Zielkonflikte in der Forstwirtschaft – Resultate III</vt:lpstr>
      <vt:lpstr>Zielkonflikte in der Forstwirtschaft – Resultate IV</vt:lpstr>
      <vt:lpstr>Versicherungswerte von Waldökosystemen</vt:lpstr>
      <vt:lpstr>Versicherungswerte von Waldökosystemen – Aufgaben</vt:lpstr>
      <vt:lpstr>Versicherungswerte von Waldökosystemen – Hintergrund</vt:lpstr>
      <vt:lpstr>Versicherungswerte von Waldökosystemen – Ziel</vt:lpstr>
      <vt:lpstr>Versicherungswerte von Waldökosystemen – Resultate I</vt:lpstr>
      <vt:lpstr>Versicherungswerte von Waldökosystemen – Resultate II</vt:lpstr>
      <vt:lpstr>Abschlussdiskussion</vt:lpstr>
      <vt:lpstr>Anhang</vt:lpstr>
      <vt:lpstr>PowerPoint Presentation</vt:lpstr>
      <vt:lpstr>PowerPoint Presentation</vt:lpstr>
      <vt:lpstr>Vertiefende Quellen zum Thema</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58</cp:revision>
  <dcterms:created xsi:type="dcterms:W3CDTF">2022-05-16T14:25:03Z</dcterms:created>
  <dcterms:modified xsi:type="dcterms:W3CDTF">2025-09-25T08:48:30Z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