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7"/>
  </p:notesMasterIdLst>
  <p:handoutMasterIdLst>
    <p:handoutMasterId r:id="rId38"/>
  </p:handoutMasterIdLst>
  <p:sldIdLst>
    <p:sldId id="141169004" r:id="rId6"/>
    <p:sldId id="141169013" r:id="rId7"/>
    <p:sldId id="141169018" r:id="rId8"/>
    <p:sldId id="141169016" r:id="rId9"/>
    <p:sldId id="141169015" r:id="rId10"/>
    <p:sldId id="141169014" r:id="rId11"/>
    <p:sldId id="141169012" r:id="rId12"/>
    <p:sldId id="141169051" r:id="rId13"/>
    <p:sldId id="141169050" r:id="rId14"/>
    <p:sldId id="141169070" r:id="rId15"/>
    <p:sldId id="141169057" r:id="rId16"/>
    <p:sldId id="141169058" r:id="rId17"/>
    <p:sldId id="141169059" r:id="rId18"/>
    <p:sldId id="141169029" r:id="rId19"/>
    <p:sldId id="141169028" r:id="rId20"/>
    <p:sldId id="141169060" r:id="rId21"/>
    <p:sldId id="141169061" r:id="rId22"/>
    <p:sldId id="141169062" r:id="rId23"/>
    <p:sldId id="141169063" r:id="rId24"/>
    <p:sldId id="141169064" r:id="rId25"/>
    <p:sldId id="141169011" r:id="rId26"/>
    <p:sldId id="141169006" r:id="rId27"/>
    <p:sldId id="141169065" r:id="rId28"/>
    <p:sldId id="141169067" r:id="rId29"/>
    <p:sldId id="141169066" r:id="rId30"/>
    <p:sldId id="141169071" r:id="rId31"/>
    <p:sldId id="141169068" r:id="rId32"/>
    <p:sldId id="141169009" r:id="rId33"/>
    <p:sldId id="141169008" r:id="rId34"/>
    <p:sldId id="141169005" r:id="rId35"/>
    <p:sldId id="141169007"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C34E0F-5620-2344-A365-E694004D8CCE}">
          <p14:sldIdLst>
            <p14:sldId id="141169004"/>
            <p14:sldId id="141169013"/>
            <p14:sldId id="141169018"/>
            <p14:sldId id="141169016"/>
            <p14:sldId id="141169015"/>
            <p14:sldId id="141169014"/>
            <p14:sldId id="141169012"/>
            <p14:sldId id="141169051"/>
            <p14:sldId id="141169050"/>
            <p14:sldId id="141169070"/>
            <p14:sldId id="141169057"/>
            <p14:sldId id="141169058"/>
            <p14:sldId id="141169059"/>
            <p14:sldId id="141169029"/>
            <p14:sldId id="141169028"/>
            <p14:sldId id="141169060"/>
            <p14:sldId id="141169061"/>
            <p14:sldId id="141169062"/>
            <p14:sldId id="141169063"/>
            <p14:sldId id="141169064"/>
            <p14:sldId id="141169011"/>
            <p14:sldId id="141169006"/>
            <p14:sldId id="141169065"/>
            <p14:sldId id="141169067"/>
            <p14:sldId id="141169066"/>
            <p14:sldId id="141169071"/>
            <p14:sldId id="141169068"/>
            <p14:sldId id="141169009"/>
            <p14:sldId id="141169008"/>
            <p14:sldId id="141169005"/>
            <p14:sldId id="141169007"/>
          </p14:sldIdLst>
        </p14:section>
      </p14:sectionLst>
    </p:ext>
    <p:ext uri="{EFAFB233-063F-42B5-8137-9DF3F51BA10A}">
      <p15:sldGuideLst xmlns:p15="http://schemas.microsoft.com/office/powerpoint/2012/main">
        <p15:guide id="1" pos="1708" userDrawn="1">
          <p15:clr>
            <a:srgbClr val="A4A3A4"/>
          </p15:clr>
        </p15:guide>
        <p15:guide id="2" pos="3182" userDrawn="1">
          <p15:clr>
            <a:srgbClr val="A4A3A4"/>
          </p15:clr>
        </p15:guide>
        <p15:guide id="3" orient="horz" pos="981" userDrawn="1">
          <p15:clr>
            <a:srgbClr val="A4A3A4"/>
          </p15:clr>
        </p15:guide>
        <p15:guide id="4" orient="horz" pos="2260" userDrawn="1">
          <p15:clr>
            <a:srgbClr val="A4A3A4"/>
          </p15:clr>
        </p15:guide>
        <p15:guide id="5" pos="45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00D11-36B5-258B-A884-1073F6859F11}" name="Barbara Dubach" initials="BD" userId="32373b33cffe7206" providerId="Windows Live"/>
  <p188:author id="{DCB7373E-AFE0-E820-D9EB-9DA30B06C78E}" name="Leyser Nadine" initials="LN" userId="S::nadine.leyser@snf.ch::f10963a5-12d4-45c6-9a96-68d3d8539308" providerId="AD"/>
  <p188:author id="{19A721F4-CE75-1D19-47F6-1D75910D8890}" name="Sille Irina" initials="SI" userId="S::irina.sille@snf.ch::b88aecf6-1619-4b14-ab4e-dd41418da8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32C"/>
    <a:srgbClr val="D28D0C"/>
    <a:srgbClr val="EC640F"/>
    <a:srgbClr val="F59C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A20E951-F767-40FB-8981-BDCADE0C3650}">
  <a:tblStyle styleId="{CA20E951-F767-40FB-8981-BDCADE0C3650}" styleName="SNF">
    <a:wholeTbl>
      <a:tcTxStyle>
        <a:fontRef idx="minor">
          <a:prstClr val="black"/>
        </a:fontRef>
        <a:srgbClr val="000000"/>
      </a:tcTxStyle>
      <a:tcStyle>
        <a:tcBdr>
          <a:left>
            <a:ln w="0" cmpd="sng">
              <a:solidFill>
                <a:srgbClr val="000000"/>
              </a:solidFill>
            </a:ln>
          </a:left>
          <a:right>
            <a:ln w="0" cmpd="sng">
              <a:solidFill>
                <a:srgbClr val="000000"/>
              </a:solidFill>
            </a:ln>
          </a:right>
          <a:top>
            <a:ln w="6350" cmpd="sng">
              <a:solidFill>
                <a:srgbClr val="000000"/>
              </a:solidFill>
            </a:ln>
          </a:top>
          <a:bottom>
            <a:ln w="6350" cmpd="sng">
              <a:solidFill>
                <a:srgbClr val="000000"/>
              </a:solidFill>
            </a:ln>
          </a:bottom>
          <a:insideH>
            <a:ln w="6350" cmpd="sng">
              <a:solidFill>
                <a:srgbClr val="000000"/>
              </a:solidFill>
            </a:ln>
          </a:insideH>
          <a:insideV>
            <a:ln w="0" cmpd="sng">
              <a:solidFill>
                <a:srgbClr val="000000"/>
              </a:solidFill>
            </a:ln>
          </a:insideV>
        </a:tcBdr>
        <a:fill>
          <a:solidFill>
            <a:srgbClr val="FFFFFF"/>
          </a:solidFill>
        </a:fill>
      </a:tcStyle>
    </a:wholeTbl>
    <a:lastCol>
      <a:tcTxStyle i="off">
        <a:fontRef idx="minor"/>
        <a:srgbClr val="000000"/>
      </a:tcTxStyle>
      <a:tcStyle>
        <a:tcBdr/>
        <a:fill>
          <a:solidFill>
            <a:srgbClr val="FFFFFF"/>
          </a:solidFill>
        </a:fill>
      </a:tcStyle>
    </a:lastCol>
    <a:firstCol>
      <a:tcTxStyle i="off">
        <a:fontRef idx="major"/>
        <a:srgbClr val="000000"/>
      </a:tcTxStyle>
      <a:tcStyle>
        <a:tcBdr/>
        <a:fill>
          <a:solidFill>
            <a:srgbClr val="FFFFFF"/>
          </a:solidFill>
        </a:fill>
      </a:tcStyle>
    </a:firstCol>
    <a:lastRow>
      <a:tcTxStyle b="on">
        <a:fontRef idx="major"/>
        <a:srgbClr val="FFFFFF"/>
      </a:tcTxStyle>
      <a:tcStyle>
        <a:tcBdr>
          <a:top>
            <a:ln w="6350" cmpd="sng">
              <a:solidFill>
                <a:srgbClr val="FFFFFF"/>
              </a:solidFill>
            </a:ln>
          </a:top>
          <a:bottom>
            <a:ln w="6350" cmpd="sng">
              <a:solidFill>
                <a:srgbClr val="FFFFFF"/>
              </a:solidFill>
            </a:ln>
          </a:bottom>
        </a:tcBdr>
        <a:fill>
          <a:solidFill>
            <a:srgbClr val="C95B40"/>
          </a:solidFill>
        </a:fill>
      </a:tcStyle>
    </a:lastRow>
    <a:firstRow>
      <a:tcTxStyle b="on">
        <a:fontRef idx="major"/>
        <a:srgbClr val="000000"/>
      </a:tcTxStyle>
      <a:tcStyle>
        <a:tcBdr/>
        <a:fill>
          <a:solidFill>
            <a:srgbClr val="FFFFFF"/>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6" autoAdjust="0"/>
    <p:restoredTop sz="93252" autoAdjust="0"/>
  </p:normalViewPr>
  <p:slideViewPr>
    <p:cSldViewPr snapToGrid="0" snapToObjects="1" showGuides="1">
      <p:cViewPr varScale="1">
        <p:scale>
          <a:sx n="144" d="100"/>
          <a:sy n="144" d="100"/>
        </p:scale>
        <p:origin x="1088" y="184"/>
      </p:cViewPr>
      <p:guideLst>
        <p:guide pos="1708"/>
        <p:guide pos="3182"/>
        <p:guide orient="horz" pos="981"/>
        <p:guide orient="horz" pos="2260"/>
        <p:guide pos="4520"/>
      </p:guideLst>
    </p:cSldViewPr>
  </p:slideViewPr>
  <p:notesTextViewPr>
    <p:cViewPr>
      <p:scale>
        <a:sx n="3" d="2"/>
        <a:sy n="3" d="2"/>
      </p:scale>
      <p:origin x="0" y="0"/>
    </p:cViewPr>
  </p:notesTextViewPr>
  <p:sorterViewPr>
    <p:cViewPr>
      <p:scale>
        <a:sx n="148" d="100"/>
        <a:sy n="148" d="100"/>
      </p:scale>
      <p:origin x="0" y="0"/>
    </p:cViewPr>
  </p:sorterViewPr>
  <p:notesViewPr>
    <p:cSldViewPr snapToGrid="0" snapToObjects="1" showGuides="1">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F80DD3-3AFC-4A79-B4BA-AC8BC786A0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F06667C3-EB4D-41BF-81F4-5C90FD1CCD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F816B2-DD47-47F9-8CDC-EC5DE92FEBEB}" type="datetimeFigureOut">
              <a:rPr lang="de-CH" smtClean="0"/>
              <a:t>25.09.25</a:t>
            </a:fld>
            <a:endParaRPr lang="de-CH"/>
          </a:p>
        </p:txBody>
      </p:sp>
      <p:sp>
        <p:nvSpPr>
          <p:cNvPr id="4" name="Fußzeilenplatzhalter 3">
            <a:extLst>
              <a:ext uri="{FF2B5EF4-FFF2-40B4-BE49-F238E27FC236}">
                <a16:creationId xmlns:a16="http://schemas.microsoft.com/office/drawing/2014/main" id="{3CB3D608-8DF0-405C-B2A5-084DA3CBD7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42B68E44-6084-4107-82FA-1E38D2E6F4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87BDEF-C530-4797-A24D-7BA3E89B931C}" type="slidenum">
              <a:rPr lang="de-CH" smtClean="0"/>
              <a:t>‹#›</a:t>
            </a:fld>
            <a:endParaRPr lang="de-CH"/>
          </a:p>
        </p:txBody>
      </p:sp>
    </p:spTree>
    <p:extLst>
      <p:ext uri="{BB962C8B-B14F-4D97-AF65-F5344CB8AC3E}">
        <p14:creationId xmlns:p14="http://schemas.microsoft.com/office/powerpoint/2010/main" val="42296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9FFCD-56F8-4FC8-BEF7-F28ED122B41A}" type="datetimeFigureOut">
              <a:rPr lang="de-CH" smtClean="0"/>
              <a:t>25.09.25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86079-095A-4E71-BEF6-8608F5E06A29}" type="slidenum">
              <a:rPr lang="de-CH" smtClean="0"/>
              <a:t>‹#›</a:t>
            </a:fld>
            <a:endParaRPr lang="de-CH"/>
          </a:p>
        </p:txBody>
      </p:sp>
    </p:spTree>
    <p:extLst>
      <p:ext uri="{BB962C8B-B14F-4D97-AF65-F5344CB8AC3E}">
        <p14:creationId xmlns:p14="http://schemas.microsoft.com/office/powerpoint/2010/main" val="124142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33D86079-095A-4E71-BEF6-8608F5E06A29}" type="slidenum">
              <a:rPr lang="de-CH" smtClean="0"/>
              <a:t>17</a:t>
            </a:fld>
            <a:endParaRPr lang="de-CH"/>
          </a:p>
        </p:txBody>
      </p:sp>
    </p:spTree>
    <p:extLst>
      <p:ext uri="{BB962C8B-B14F-4D97-AF65-F5344CB8AC3E}">
        <p14:creationId xmlns:p14="http://schemas.microsoft.com/office/powerpoint/2010/main" val="3124976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1B52517-356E-4AD2-838B-A362D8748B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7996" y="6027010"/>
            <a:ext cx="2514606" cy="569977"/>
          </a:xfrm>
          <a:prstGeom prst="rect">
            <a:avLst/>
          </a:prstGeom>
        </p:spPr>
      </p:pic>
      <p:sp>
        <p:nvSpPr>
          <p:cNvPr id="16" name="Bildplatzhalter 15">
            <a:extLst>
              <a:ext uri="{FF2B5EF4-FFF2-40B4-BE49-F238E27FC236}">
                <a16:creationId xmlns:a16="http://schemas.microsoft.com/office/drawing/2014/main" id="{92300BBC-5B32-4FE4-94DA-4FF018B107DF}"/>
              </a:ext>
            </a:extLst>
          </p:cNvPr>
          <p:cNvSpPr>
            <a:spLocks noGrp="1"/>
          </p:cNvSpPr>
          <p:nvPr>
            <p:ph type="pic" sz="quarter" idx="10"/>
          </p:nvPr>
        </p:nvSpPr>
        <p:spPr>
          <a:xfrm>
            <a:off x="6095999" y="542288"/>
            <a:ext cx="6094651" cy="3276000"/>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9" name="Grafik 8">
            <a:extLst>
              <a:ext uri="{FF2B5EF4-FFF2-40B4-BE49-F238E27FC236}">
                <a16:creationId xmlns:a16="http://schemas.microsoft.com/office/drawing/2014/main" id="{FCED6A25-F066-4E23-AE85-BC02EEE44F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7149" y="556236"/>
            <a:ext cx="3435672" cy="644757"/>
          </a:xfrm>
          <a:prstGeom prst="rect">
            <a:avLst/>
          </a:prstGeom>
        </p:spPr>
      </p:pic>
    </p:spTree>
    <p:extLst>
      <p:ext uri="{BB962C8B-B14F-4D97-AF65-F5344CB8AC3E}">
        <p14:creationId xmlns:p14="http://schemas.microsoft.com/office/powerpoint/2010/main" val="1361858110"/>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und Text 2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D1395E2B-B96C-491F-B2A5-60462DADA5B0}"/>
              </a:ext>
            </a:extLst>
          </p:cNvPr>
          <p:cNvSpPr>
            <a:spLocks noGrp="1"/>
          </p:cNvSpPr>
          <p:nvPr>
            <p:ph type="ftr" sz="quarter" idx="16"/>
          </p:nvPr>
        </p:nvSpPr>
        <p:spPr/>
        <p:txBody>
          <a:bodyPr/>
          <a:lstStyle>
            <a:lvl1pPr>
              <a:defRPr>
                <a:solidFill>
                  <a:srgbClr val="FFFFFF"/>
                </a:solidFill>
              </a:defRPr>
            </a:lvl1pPr>
          </a:lstStyle>
          <a:p>
            <a:r>
              <a:rPr lang="de-CH"/>
              <a:t>NFP 73 – Nachhaltige Wirtschaft</a:t>
            </a:r>
            <a:endParaRPr lang="de-CH" dirty="0"/>
          </a:p>
        </p:txBody>
      </p:sp>
      <p:pic>
        <p:nvPicPr>
          <p:cNvPr id="11" name="Grafik 10">
            <a:extLst>
              <a:ext uri="{FF2B5EF4-FFF2-40B4-BE49-F238E27FC236}">
                <a16:creationId xmlns:a16="http://schemas.microsoft.com/office/drawing/2014/main" id="{B8711D34-EF57-4AC8-B9DF-4DB7BB930C3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479425" y="6338112"/>
            <a:ext cx="849632" cy="259080"/>
          </a:xfrm>
          <a:prstGeom prst="rect">
            <a:avLst/>
          </a:prstGeom>
        </p:spPr>
      </p:pic>
    </p:spTree>
    <p:extLst>
      <p:ext uri="{BB962C8B-B14F-4D97-AF65-F5344CB8AC3E}">
        <p14:creationId xmlns:p14="http://schemas.microsoft.com/office/powerpoint/2010/main" val="1154990241"/>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und Text 3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91DB498D-4098-4521-B062-56D2A2C1AD70}"/>
              </a:ext>
            </a:extLst>
          </p:cNvPr>
          <p:cNvSpPr>
            <a:spLocks noGrp="1"/>
          </p:cNvSpPr>
          <p:nvPr>
            <p:ph type="ftr" sz="quarter" idx="17"/>
          </p:nvPr>
        </p:nvSpPr>
        <p:spPr/>
        <p:txBody>
          <a:bodyPr/>
          <a:lstStyle>
            <a:lvl1pPr>
              <a:defRPr>
                <a:solidFill>
                  <a:srgbClr val="FFFFFF"/>
                </a:solidFill>
              </a:defRPr>
            </a:lvl1pPr>
          </a:lstStyle>
          <a:p>
            <a:r>
              <a:rPr lang="de-CH"/>
              <a:t>NFP 73 – Nachhaltige Wirtschaft</a:t>
            </a:r>
            <a:endParaRPr lang="de-CH" dirty="0"/>
          </a:p>
        </p:txBody>
      </p:sp>
      <p:pic>
        <p:nvPicPr>
          <p:cNvPr id="11" name="Grafik 10">
            <a:extLst>
              <a:ext uri="{FF2B5EF4-FFF2-40B4-BE49-F238E27FC236}">
                <a16:creationId xmlns:a16="http://schemas.microsoft.com/office/drawing/2014/main" id="{0F7B9A34-EA56-4469-B2A6-D27AC0BFB8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97521465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Nur Titel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a:noFill/>
        </p:spPr>
        <p:txBody>
          <a:bodyPr/>
          <a:lstStyle>
            <a:lvl1pPr>
              <a:defRPr>
                <a:solidFill>
                  <a:srgbClr val="83D0F5"/>
                </a:solidFill>
              </a:defRPr>
            </a:lvl1p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72E7AC46-F7D7-4A89-A024-1E72D1254DC9}"/>
              </a:ext>
            </a:extLst>
          </p:cNvPr>
          <p:cNvSpPr>
            <a:spLocks noGrp="1"/>
          </p:cNvSpPr>
          <p:nvPr>
            <p:ph type="ftr" sz="quarter" idx="11"/>
          </p:nvPr>
        </p:nvSpPr>
        <p:spPr/>
        <p:txBody>
          <a:bodyPr/>
          <a:lstStyle>
            <a:lvl1pPr>
              <a:defRPr>
                <a:solidFill>
                  <a:srgbClr val="FFFFFF"/>
                </a:solidFill>
              </a:defRPr>
            </a:lvl1pPr>
          </a:lstStyle>
          <a:p>
            <a:r>
              <a:rPr lang="de-CH"/>
              <a:t>NFP 73 – Nachhaltige Wirtschaft</a:t>
            </a:r>
            <a:endParaRPr lang="de-CH" dirty="0"/>
          </a:p>
        </p:txBody>
      </p:sp>
      <p:pic>
        <p:nvPicPr>
          <p:cNvPr id="8" name="Grafik 7">
            <a:extLst>
              <a:ext uri="{FF2B5EF4-FFF2-40B4-BE49-F238E27FC236}">
                <a16:creationId xmlns:a16="http://schemas.microsoft.com/office/drawing/2014/main" id="{5374331F-D8A9-4F7E-8969-B7F2205BDA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312609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ter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4"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2"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7" name="Textplatzhalter 7">
            <a:extLst>
              <a:ext uri="{FF2B5EF4-FFF2-40B4-BE49-F238E27FC236}">
                <a16:creationId xmlns:a16="http://schemas.microsoft.com/office/drawing/2014/main" id="{800D5217-869C-45D9-80A7-0DA32B326EED}"/>
              </a:ext>
            </a:extLst>
          </p:cNvPr>
          <p:cNvSpPr>
            <a:spLocks noGrp="1"/>
          </p:cNvSpPr>
          <p:nvPr>
            <p:ph type="body" sz="quarter" idx="12" hasCustomPrompt="1"/>
          </p:nvPr>
        </p:nvSpPr>
        <p:spPr>
          <a:xfrm>
            <a:off x="479425"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7">
            <a:extLst>
              <a:ext uri="{FF2B5EF4-FFF2-40B4-BE49-F238E27FC236}">
                <a16:creationId xmlns:a16="http://schemas.microsoft.com/office/drawing/2014/main" id="{3ACCC25D-B484-4531-8528-6A15A7641113}"/>
              </a:ext>
            </a:extLst>
          </p:cNvPr>
          <p:cNvSpPr>
            <a:spLocks noGrp="1"/>
          </p:cNvSpPr>
          <p:nvPr>
            <p:ph type="body" sz="quarter" idx="17" hasCustomPrompt="1"/>
          </p:nvPr>
        </p:nvSpPr>
        <p:spPr>
          <a:xfrm>
            <a:off x="4360048"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1" name="Textplatzhalter 7">
            <a:extLst>
              <a:ext uri="{FF2B5EF4-FFF2-40B4-BE49-F238E27FC236}">
                <a16:creationId xmlns:a16="http://schemas.microsoft.com/office/drawing/2014/main" id="{61974633-B512-448B-A902-2B50803F1F20}"/>
              </a:ext>
            </a:extLst>
          </p:cNvPr>
          <p:cNvSpPr>
            <a:spLocks noGrp="1"/>
          </p:cNvSpPr>
          <p:nvPr>
            <p:ph type="body" sz="quarter" idx="18" hasCustomPrompt="1"/>
          </p:nvPr>
        </p:nvSpPr>
        <p:spPr>
          <a:xfrm>
            <a:off x="8256589" y="1808163"/>
            <a:ext cx="3455986"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3" name="Fußzeilenplatzhalter 2">
            <a:extLst>
              <a:ext uri="{FF2B5EF4-FFF2-40B4-BE49-F238E27FC236}">
                <a16:creationId xmlns:a16="http://schemas.microsoft.com/office/drawing/2014/main" id="{FB866047-B472-4825-A46C-F932487ECDD8}"/>
              </a:ext>
            </a:extLst>
          </p:cNvPr>
          <p:cNvSpPr>
            <a:spLocks noGrp="1"/>
          </p:cNvSpPr>
          <p:nvPr>
            <p:ph type="ftr" sz="quarter" idx="19"/>
          </p:nvPr>
        </p:nvSpPr>
        <p:spPr/>
        <p:txBody>
          <a:bodyPr/>
          <a:lstStyle/>
          <a:p>
            <a:r>
              <a:rPr lang="de-CH"/>
              <a:t>NFP 73 – Nachhaltige Wirtschaft</a:t>
            </a:r>
            <a:endParaRPr lang="de-CH" dirty="0"/>
          </a:p>
        </p:txBody>
      </p:sp>
    </p:spTree>
    <p:extLst>
      <p:ext uri="{BB962C8B-B14F-4D97-AF65-F5344CB8AC3E}">
        <p14:creationId xmlns:p14="http://schemas.microsoft.com/office/powerpoint/2010/main" val="3261757485"/>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ter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7824787"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3" name="Fußzeilenplatzhalter 2">
            <a:extLst>
              <a:ext uri="{FF2B5EF4-FFF2-40B4-BE49-F238E27FC236}">
                <a16:creationId xmlns:a16="http://schemas.microsoft.com/office/drawing/2014/main" id="{090F16A9-EC3C-44FF-A3E6-99CDF05D80DA}"/>
              </a:ext>
            </a:extLst>
          </p:cNvPr>
          <p:cNvSpPr>
            <a:spLocks noGrp="1"/>
          </p:cNvSpPr>
          <p:nvPr>
            <p:ph type="ftr" sz="quarter" idx="16"/>
          </p:nvPr>
        </p:nvSpPr>
        <p:spPr/>
        <p:txBody>
          <a:bodyPr/>
          <a:lstStyle/>
          <a:p>
            <a:r>
              <a:rPr lang="de-CH"/>
              <a:t>NFP 73 – Nachhaltige Wirtschaft</a:t>
            </a:r>
            <a:endParaRPr lang="de-CH" dirty="0"/>
          </a:p>
        </p:txBody>
      </p:sp>
    </p:spTree>
    <p:extLst>
      <p:ext uri="{BB962C8B-B14F-4D97-AF65-F5344CB8AC3E}">
        <p14:creationId xmlns:p14="http://schemas.microsoft.com/office/powerpoint/2010/main" val="53165092"/>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ter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2" name="Bildplatzhalter 15">
            <a:extLst>
              <a:ext uri="{FF2B5EF4-FFF2-40B4-BE49-F238E27FC236}">
                <a16:creationId xmlns:a16="http://schemas.microsoft.com/office/drawing/2014/main" id="{1016FEE6-78F1-4711-9761-1435CC0DDBAD}"/>
              </a:ext>
            </a:extLst>
          </p:cNvPr>
          <p:cNvSpPr>
            <a:spLocks noGrp="1"/>
          </p:cNvSpPr>
          <p:nvPr>
            <p:ph type="pic" sz="quarter" idx="10"/>
          </p:nvPr>
        </p:nvSpPr>
        <p:spPr>
          <a:xfrm>
            <a:off x="4367212" y="1808164"/>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4367214" y="6143302"/>
            <a:ext cx="7345362"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3887789"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05BC3863-FF56-4674-96D7-E6AE7F0B149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84ACE071-3A4B-4C64-903D-BC44C535696C}"/>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2599376860"/>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tertitel, Text und 1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8256588" y="6143302"/>
            <a:ext cx="3455987"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7345362"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4" y="1808163"/>
            <a:ext cx="7777164"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C04AFD27-6BD1-4C7F-9625-00D3A35FFA0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CB63817A-68DB-4A7F-A231-3B08ADCF97E5}"/>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208891598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2 Untertitel, 2 Texte und 1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13" name="Textplatzhalter 7">
            <a:extLst>
              <a:ext uri="{FF2B5EF4-FFF2-40B4-BE49-F238E27FC236}">
                <a16:creationId xmlns:a16="http://schemas.microsoft.com/office/drawing/2014/main" id="{0BB7196D-B04D-43F7-9BD1-58AF3D0BA6DD}"/>
              </a:ext>
            </a:extLst>
          </p:cNvPr>
          <p:cNvSpPr>
            <a:spLocks noGrp="1"/>
          </p:cNvSpPr>
          <p:nvPr>
            <p:ph type="body" sz="quarter" idx="15" hasCustomPrompt="1"/>
          </p:nvPr>
        </p:nvSpPr>
        <p:spPr>
          <a:xfrm>
            <a:off x="8256588" y="6143302"/>
            <a:ext cx="3455987" cy="288000"/>
          </a:xfrm>
        </p:spPr>
        <p:txBody>
          <a:bodyPr anchor="t" anchorCtr="0"/>
          <a:lstStyle>
            <a:lvl1pPr marL="0" indent="0" algn="l">
              <a:lnSpc>
                <a:spcPct val="100000"/>
              </a:lnSpc>
              <a:buNone/>
              <a:defRPr sz="1400"/>
            </a:lvl1pPr>
            <a:lvl2pPr marL="216000" indent="0">
              <a:buNone/>
              <a:defRPr/>
            </a:lvl2pPr>
            <a:lvl3pPr marL="432000" indent="0">
              <a:buNone/>
              <a:defRPr/>
            </a:lvl3pPr>
            <a:lvl4pPr marL="648000" indent="0">
              <a:buNone/>
              <a:defRPr/>
            </a:lvl4pPr>
            <a:lvl5pPr marL="864000" indent="0">
              <a:buNone/>
              <a:defRPr/>
            </a:lvl5pPr>
          </a:lstStyle>
          <a:p>
            <a:pPr lvl="0"/>
            <a:r>
              <a:rPr lang="de-CH" dirty="0"/>
              <a:t>Legende</a:t>
            </a:r>
          </a:p>
        </p:txBody>
      </p:sp>
      <p:sp>
        <p:nvSpPr>
          <p:cNvPr id="16" name="Textplatzhalter 7">
            <a:extLst>
              <a:ext uri="{FF2B5EF4-FFF2-40B4-BE49-F238E27FC236}">
                <a16:creationId xmlns:a16="http://schemas.microsoft.com/office/drawing/2014/main" id="{67B133D6-A2A9-443C-994B-305F16450BEB}"/>
              </a:ext>
            </a:extLst>
          </p:cNvPr>
          <p:cNvSpPr>
            <a:spLocks noGrp="1"/>
          </p:cNvSpPr>
          <p:nvPr>
            <p:ph type="body" sz="quarter" idx="13"/>
          </p:nvPr>
        </p:nvSpPr>
        <p:spPr>
          <a:xfrm>
            <a:off x="479426"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7" name="Textplatzhalter 7">
            <a:extLst>
              <a:ext uri="{FF2B5EF4-FFF2-40B4-BE49-F238E27FC236}">
                <a16:creationId xmlns:a16="http://schemas.microsoft.com/office/drawing/2014/main" id="{360DC21B-1A24-482B-9FFE-E8D8C5D31F40}"/>
              </a:ext>
            </a:extLst>
          </p:cNvPr>
          <p:cNvSpPr>
            <a:spLocks noGrp="1"/>
          </p:cNvSpPr>
          <p:nvPr>
            <p:ph type="body" sz="quarter" idx="12" hasCustomPrompt="1"/>
          </p:nvPr>
        </p:nvSpPr>
        <p:spPr>
          <a:xfrm>
            <a:off x="479425" y="1808163"/>
            <a:ext cx="3455990"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8" name="Bildplatzhalter 15">
            <a:extLst>
              <a:ext uri="{FF2B5EF4-FFF2-40B4-BE49-F238E27FC236}">
                <a16:creationId xmlns:a16="http://schemas.microsoft.com/office/drawing/2014/main" id="{05BC3863-FF56-4674-96D7-E6AE7F0B1498}"/>
              </a:ext>
            </a:extLst>
          </p:cNvPr>
          <p:cNvSpPr>
            <a:spLocks noGrp="1"/>
          </p:cNvSpPr>
          <p:nvPr>
            <p:ph type="pic" sz="quarter" idx="16"/>
          </p:nvPr>
        </p:nvSpPr>
        <p:spPr>
          <a:xfrm>
            <a:off x="8256589" y="1808163"/>
            <a:ext cx="3455989"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3" name="Fußzeilenplatzhalter 2">
            <a:extLst>
              <a:ext uri="{FF2B5EF4-FFF2-40B4-BE49-F238E27FC236}">
                <a16:creationId xmlns:a16="http://schemas.microsoft.com/office/drawing/2014/main" id="{84ACE071-3A4B-4C64-903D-BC44C535696C}"/>
              </a:ext>
            </a:extLst>
          </p:cNvPr>
          <p:cNvSpPr>
            <a:spLocks noGrp="1"/>
          </p:cNvSpPr>
          <p:nvPr>
            <p:ph type="ftr" sz="quarter" idx="17"/>
          </p:nvPr>
        </p:nvSpPr>
        <p:spPr/>
        <p:txBody>
          <a:bodyPr/>
          <a:lstStyle/>
          <a:p>
            <a:r>
              <a:rPr lang="de-CH"/>
              <a:t>NFP 73 – Nachhaltige Wirtschaft</a:t>
            </a:r>
            <a:endParaRPr lang="de-CH" dirty="0"/>
          </a:p>
        </p:txBody>
      </p:sp>
      <p:sp>
        <p:nvSpPr>
          <p:cNvPr id="10" name="Textplatzhalter 7">
            <a:extLst>
              <a:ext uri="{FF2B5EF4-FFF2-40B4-BE49-F238E27FC236}">
                <a16:creationId xmlns:a16="http://schemas.microsoft.com/office/drawing/2014/main" id="{E6A4CC17-C63B-4BD5-B8BD-14373FDB6F8F}"/>
              </a:ext>
            </a:extLst>
          </p:cNvPr>
          <p:cNvSpPr>
            <a:spLocks noGrp="1"/>
          </p:cNvSpPr>
          <p:nvPr>
            <p:ph type="body" sz="quarter" idx="18"/>
          </p:nvPr>
        </p:nvSpPr>
        <p:spPr>
          <a:xfrm>
            <a:off x="4367213" y="2565400"/>
            <a:ext cx="3455988"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1" name="Textplatzhalter 7">
            <a:extLst>
              <a:ext uri="{FF2B5EF4-FFF2-40B4-BE49-F238E27FC236}">
                <a16:creationId xmlns:a16="http://schemas.microsoft.com/office/drawing/2014/main" id="{098EC0EB-A527-477E-A028-FC0206FE1670}"/>
              </a:ext>
            </a:extLst>
          </p:cNvPr>
          <p:cNvSpPr>
            <a:spLocks noGrp="1"/>
          </p:cNvSpPr>
          <p:nvPr>
            <p:ph type="body" sz="quarter" idx="19" hasCustomPrompt="1"/>
          </p:nvPr>
        </p:nvSpPr>
        <p:spPr>
          <a:xfrm>
            <a:off x="4367212" y="1808163"/>
            <a:ext cx="3455990" cy="587375"/>
          </a:xfrm>
          <a:solidFill>
            <a:srgbClr val="C95B40"/>
          </a:solidFill>
        </p:spPr>
        <p:txBody>
          <a:bodyPr lIns="144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Tree>
    <p:extLst>
      <p:ext uri="{BB962C8B-B14F-4D97-AF65-F5344CB8AC3E}">
        <p14:creationId xmlns:p14="http://schemas.microsoft.com/office/powerpoint/2010/main" val="3199862013"/>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guide id="5" orient="horz" pos="1616" userDrawn="1">
          <p15:clr>
            <a:srgbClr val="F26B43"/>
          </p15:clr>
        </p15:guide>
        <p15:guide id="6" orient="horz" pos="1502"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de-CH" dirty="0"/>
              <a:t>Tabellentitel</a:t>
            </a:r>
          </a:p>
        </p:txBody>
      </p:sp>
      <p:sp>
        <p:nvSpPr>
          <p:cNvPr id="5" name="Tabellenplatzhalter 4">
            <a:extLst>
              <a:ext uri="{FF2B5EF4-FFF2-40B4-BE49-F238E27FC236}">
                <a16:creationId xmlns:a16="http://schemas.microsoft.com/office/drawing/2014/main" id="{E966207E-040F-4448-8002-8D99BB16902A}"/>
              </a:ext>
            </a:extLst>
          </p:cNvPr>
          <p:cNvSpPr>
            <a:spLocks noGrp="1"/>
          </p:cNvSpPr>
          <p:nvPr>
            <p:ph type="tbl" sz="quarter" idx="16"/>
          </p:nvPr>
        </p:nvSpPr>
        <p:spPr>
          <a:xfrm>
            <a:off x="479425" y="2205038"/>
            <a:ext cx="11233150" cy="3816350"/>
          </a:xfrm>
        </p:spPr>
        <p:txBody>
          <a:bodyPr/>
          <a:lstStyle>
            <a:lvl1pPr marL="0" indent="0">
              <a:buNone/>
              <a:defRPr/>
            </a:lvl1pPr>
          </a:lstStyle>
          <a:p>
            <a:r>
              <a:rPr lang="en-US"/>
              <a:t>Click icon to add table</a:t>
            </a:r>
            <a:endParaRPr lang="de-CH" dirty="0"/>
          </a:p>
        </p:txBody>
      </p:sp>
      <p:sp>
        <p:nvSpPr>
          <p:cNvPr id="3" name="Fußzeilenplatzhalter 2">
            <a:extLst>
              <a:ext uri="{FF2B5EF4-FFF2-40B4-BE49-F238E27FC236}">
                <a16:creationId xmlns:a16="http://schemas.microsoft.com/office/drawing/2014/main" id="{6C395514-9053-4085-B86A-B357E3FF245F}"/>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634821046"/>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6" name="Textplatzhalter 7">
            <a:extLst>
              <a:ext uri="{FF2B5EF4-FFF2-40B4-BE49-F238E27FC236}">
                <a16:creationId xmlns:a16="http://schemas.microsoft.com/office/drawing/2014/main" id="{8FCCBCA0-F762-4AF6-BC1E-8B4EFEBFF55F}"/>
              </a:ext>
            </a:extLst>
          </p:cNvPr>
          <p:cNvSpPr>
            <a:spLocks noGrp="1"/>
          </p:cNvSpPr>
          <p:nvPr>
            <p:ph type="body" sz="quarter" idx="15" hasCustomPrompt="1"/>
          </p:nvPr>
        </p:nvSpPr>
        <p:spPr>
          <a:xfrm>
            <a:off x="479425" y="1808162"/>
            <a:ext cx="11233150" cy="324000"/>
          </a:xfrm>
        </p:spPr>
        <p:txBody>
          <a:bodyPr/>
          <a:lstStyle>
            <a:lvl1pPr marL="0" indent="0">
              <a:buNone/>
              <a:defRPr b="1"/>
            </a:lvl1pPr>
          </a:lstStyle>
          <a:p>
            <a:pPr lvl="0"/>
            <a:r>
              <a:rPr lang="de-CH" dirty="0"/>
              <a:t>Tabellentitel</a:t>
            </a:r>
          </a:p>
        </p:txBody>
      </p:sp>
      <p:sp>
        <p:nvSpPr>
          <p:cNvPr id="4" name="Diagrammplatzhalter 3">
            <a:extLst>
              <a:ext uri="{FF2B5EF4-FFF2-40B4-BE49-F238E27FC236}">
                <a16:creationId xmlns:a16="http://schemas.microsoft.com/office/drawing/2014/main" id="{A96B893C-8C0A-47C9-AAFA-02CCC379EBAB}"/>
              </a:ext>
            </a:extLst>
          </p:cNvPr>
          <p:cNvSpPr>
            <a:spLocks noGrp="1"/>
          </p:cNvSpPr>
          <p:nvPr>
            <p:ph type="chart" sz="quarter" idx="16"/>
          </p:nvPr>
        </p:nvSpPr>
        <p:spPr>
          <a:xfrm>
            <a:off x="479425" y="2205038"/>
            <a:ext cx="11233150" cy="3816350"/>
          </a:xfrm>
        </p:spPr>
        <p:txBody>
          <a:bodyPr/>
          <a:lstStyle>
            <a:lvl1pPr marL="0" indent="0">
              <a:buNone/>
              <a:defRPr/>
            </a:lvl1pPr>
          </a:lstStyle>
          <a:p>
            <a:r>
              <a:rPr lang="en-US"/>
              <a:t>Click icon to add chart</a:t>
            </a:r>
            <a:endParaRPr lang="de-CH" dirty="0"/>
          </a:p>
        </p:txBody>
      </p:sp>
      <p:sp>
        <p:nvSpPr>
          <p:cNvPr id="3" name="Fußzeilenplatzhalter 2">
            <a:extLst>
              <a:ext uri="{FF2B5EF4-FFF2-40B4-BE49-F238E27FC236}">
                <a16:creationId xmlns:a16="http://schemas.microsoft.com/office/drawing/2014/main" id="{984122FE-7640-493F-A69C-4B38DA0BBD83}"/>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1973977517"/>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guide id="7" orient="horz" pos="1389"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dunkel">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3756348-92CE-48FB-BE1E-E63DF05B43E9}"/>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pic>
        <p:nvPicPr>
          <p:cNvPr id="13" name="Grafik 12">
            <a:extLst>
              <a:ext uri="{FF2B5EF4-FFF2-40B4-BE49-F238E27FC236}">
                <a16:creationId xmlns:a16="http://schemas.microsoft.com/office/drawing/2014/main" id="{091FF93E-FF62-4AB4-A408-E246DBCAE3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7996" y="6027010"/>
            <a:ext cx="2514605"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white">
          <a:xfrm>
            <a:off x="1308099" y="3810066"/>
            <a:ext cx="10404475" cy="1110823"/>
          </a:xfrm>
        </p:spPr>
        <p:txBody>
          <a:bodyPr anchor="b"/>
          <a:lstStyle>
            <a:lvl1pPr algn="l">
              <a:lnSpc>
                <a:spcPct val="105000"/>
              </a:lnSpc>
              <a:defRPr sz="3000" cap="all" baseline="0">
                <a:solidFill>
                  <a:srgbClr val="FFFFFF"/>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white">
          <a:xfrm>
            <a:off x="6095999" y="4988212"/>
            <a:ext cx="5616575" cy="987400"/>
          </a:xfrm>
        </p:spPr>
        <p:txBody>
          <a:bodyPr/>
          <a:lstStyle>
            <a:lvl1pPr marL="0" indent="0" algn="l">
              <a:buNone/>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white">
          <a:xfrm>
            <a:off x="1308098" y="4988212"/>
            <a:ext cx="4571589" cy="987400"/>
          </a:xfrm>
        </p:spPr>
        <p:txBody>
          <a:bodyPr/>
          <a:lstStyle>
            <a:lvl1pPr marL="0" indent="0">
              <a:buNone/>
              <a:defRPr>
                <a:solidFill>
                  <a:srgbClr val="FFFFFF"/>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9" name="Grafik 8">
            <a:extLst>
              <a:ext uri="{FF2B5EF4-FFF2-40B4-BE49-F238E27FC236}">
                <a16:creationId xmlns:a16="http://schemas.microsoft.com/office/drawing/2014/main" id="{FCED6A25-F066-4E23-AE85-BC02EEE44F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1569" y="556236"/>
            <a:ext cx="3406830" cy="644757"/>
          </a:xfrm>
          <a:prstGeom prst="rect">
            <a:avLst/>
          </a:prstGeom>
        </p:spPr>
      </p:pic>
    </p:spTree>
    <p:extLst>
      <p:ext uri="{BB962C8B-B14F-4D97-AF65-F5344CB8AC3E}">
        <p14:creationId xmlns:p14="http://schemas.microsoft.com/office/powerpoint/2010/main" val="531084346"/>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1227160-40CF-44D8-BF7A-A29346368B4E}"/>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2" name="Fußzeilenplatzhalter 1">
            <a:extLst>
              <a:ext uri="{FF2B5EF4-FFF2-40B4-BE49-F238E27FC236}">
                <a16:creationId xmlns:a16="http://schemas.microsoft.com/office/drawing/2014/main" id="{A8C031CB-4498-4B2A-B1FF-E203CF624EFD}"/>
              </a:ext>
            </a:extLst>
          </p:cNvPr>
          <p:cNvSpPr>
            <a:spLocks noGrp="1"/>
          </p:cNvSpPr>
          <p:nvPr>
            <p:ph type="ftr" sz="quarter" idx="11"/>
          </p:nvPr>
        </p:nvSpPr>
        <p:spPr/>
        <p:txBody>
          <a:bodyPr/>
          <a:lstStyle/>
          <a:p>
            <a:r>
              <a:rPr lang="de-CH"/>
              <a:t>NFP 73 – Nachhaltige Wirtschaft</a:t>
            </a:r>
            <a:endParaRPr lang="de-CH" dirty="0"/>
          </a:p>
        </p:txBody>
      </p:sp>
    </p:spTree>
    <p:extLst>
      <p:ext uri="{BB962C8B-B14F-4D97-AF65-F5344CB8AC3E}">
        <p14:creationId xmlns:p14="http://schemas.microsoft.com/office/powerpoint/2010/main" val="1635892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3" name="Inhaltsplatzhalter 2">
            <a:extLst>
              <a:ext uri="{FF2B5EF4-FFF2-40B4-BE49-F238E27FC236}">
                <a16:creationId xmlns:a16="http://schemas.microsoft.com/office/drawing/2014/main" id="{7A01859C-6A56-4035-A25E-2F26DAC14F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8" name="Textplatzhalter 7">
            <a:extLst>
              <a:ext uri="{FF2B5EF4-FFF2-40B4-BE49-F238E27FC236}">
                <a16:creationId xmlns:a16="http://schemas.microsoft.com/office/drawing/2014/main" id="{B4D0B584-B566-4C05-B164-CC40FC9BF690}"/>
              </a:ext>
            </a:extLst>
          </p:cNvPr>
          <p:cNvSpPr>
            <a:spLocks noGrp="1"/>
          </p:cNvSpPr>
          <p:nvPr>
            <p:ph type="body" sz="quarter" idx="13" hasCustomPrompt="1"/>
          </p:nvPr>
        </p:nvSpPr>
        <p:spPr>
          <a:xfrm>
            <a:off x="4367214" y="6143302"/>
            <a:ext cx="7345362" cy="288000"/>
          </a:xfrm>
        </p:spPr>
        <p:txBody>
          <a:bodyPr anchor="t" anchorCtr="0"/>
          <a:lstStyle>
            <a:lvl1pPr marL="0" indent="0" algn="r">
              <a:lnSpc>
                <a:spcPct val="100000"/>
              </a:lnSpc>
              <a:buNone/>
              <a:defRPr sz="900" i="1"/>
            </a:lvl1pPr>
            <a:lvl2pPr marL="216000" indent="0">
              <a:buNone/>
              <a:defRPr/>
            </a:lvl2pPr>
            <a:lvl3pPr marL="432000" indent="0">
              <a:buNone/>
              <a:defRPr/>
            </a:lvl3pPr>
            <a:lvl4pPr marL="648000" indent="0">
              <a:buNone/>
              <a:defRPr/>
            </a:lvl4pPr>
            <a:lvl5pPr marL="864000" indent="0">
              <a:buNone/>
              <a:defRPr/>
            </a:lvl5pPr>
          </a:lstStyle>
          <a:p>
            <a:pPr lvl="0"/>
            <a:r>
              <a:rPr lang="de-CH" dirty="0"/>
              <a:t>Quellenangabe</a:t>
            </a:r>
          </a:p>
        </p:txBody>
      </p:sp>
      <p:sp>
        <p:nvSpPr>
          <p:cNvPr id="9" name="Foliennummernplatzhalter 8">
            <a:extLst>
              <a:ext uri="{FF2B5EF4-FFF2-40B4-BE49-F238E27FC236}">
                <a16:creationId xmlns:a16="http://schemas.microsoft.com/office/drawing/2014/main" id="{FBA927E0-38B0-4DA0-964B-81C28039377A}"/>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4" name="Fußzeilenplatzhalter 3">
            <a:extLst>
              <a:ext uri="{FF2B5EF4-FFF2-40B4-BE49-F238E27FC236}">
                <a16:creationId xmlns:a16="http://schemas.microsoft.com/office/drawing/2014/main" id="{1B1345B3-ED98-45E0-BA80-D09A6F89FE7C}"/>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001952779"/>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3704" userDrawn="1">
          <p15:clr>
            <a:srgbClr val="F26B43"/>
          </p15:clr>
        </p15:guide>
        <p15:guide id="4" pos="5201" userDrawn="1">
          <p15:clr>
            <a:srgbClr val="F26B43"/>
          </p15:clr>
        </p15:guide>
        <p15:guide id="5" pos="4929" userDrawn="1">
          <p15:clr>
            <a:srgbClr val="F26B43"/>
          </p15:clr>
        </p15:guide>
        <p15:guide id="6" pos="3976"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4" name="Bildplatzhalter 15">
            <a:extLst>
              <a:ext uri="{FF2B5EF4-FFF2-40B4-BE49-F238E27FC236}">
                <a16:creationId xmlns:a16="http://schemas.microsoft.com/office/drawing/2014/main" id="{E35E8790-E54B-44AF-A84B-5186FFAB7B55}"/>
              </a:ext>
            </a:extLst>
          </p:cNvPr>
          <p:cNvSpPr>
            <a:spLocks noGrp="1"/>
          </p:cNvSpPr>
          <p:nvPr>
            <p:ph type="pic" sz="quarter" idx="11"/>
          </p:nvPr>
        </p:nvSpPr>
        <p:spPr>
          <a:xfrm>
            <a:off x="0" y="0"/>
            <a:ext cx="12190649" cy="6021388"/>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bwMode="gray">
          <a:xfrm>
            <a:off x="479425" y="542288"/>
            <a:ext cx="6025739" cy="566975"/>
          </a:xfrm>
          <a:solidFill>
            <a:srgbClr val="FFFFFF"/>
          </a:solidFill>
        </p:spPr>
        <p:txBody>
          <a:bodyPr wrap="none" lIns="72000" rIns="72000" bIns="36000">
            <a:spAutoFit/>
          </a:bodyPr>
          <a:lstStyle>
            <a:lvl1pPr>
              <a:defRPr/>
            </a:lvl1p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6" cy="587375"/>
          </a:xfrm>
          <a:solidFill>
            <a:schemeClr val="tx2"/>
          </a:solidFill>
        </p:spPr>
        <p:txBody>
          <a:bodyPr lIns="72000" rIns="72000" anchor="ctr" anchorCtr="0"/>
          <a:lstStyle>
            <a:lvl1pPr marL="0" indent="0">
              <a:lnSpc>
                <a:spcPct val="100000"/>
              </a:lnSpc>
              <a:buNone/>
              <a:defRPr sz="2800" b="1"/>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602904"/>
            <a:ext cx="3455986" cy="1704175"/>
          </a:xfrm>
          <a:solidFill>
            <a:schemeClr val="bg1"/>
          </a:solidFill>
        </p:spPr>
        <p:txBody>
          <a:bodyPr wrap="square" lIns="72000" tIns="36000" rIns="72000" bIns="36000">
            <a:spAutoFit/>
          </a:bodyPr>
          <a:lstStyle>
            <a:lvl1pPr>
              <a:defRPr>
                <a:solidFill>
                  <a:srgbClr val="5298BD"/>
                </a:solidFill>
              </a:defRPr>
            </a:lvl1pPr>
            <a:lvl2pPr>
              <a:defRPr>
                <a:solidFill>
                  <a:srgbClr val="5298BD"/>
                </a:solidFill>
              </a:defRPr>
            </a:lvl2pPr>
            <a:lvl3pPr>
              <a:defRPr>
                <a:solidFill>
                  <a:srgbClr val="5298BD"/>
                </a:solidFill>
              </a:defRPr>
            </a:lvl3pPr>
            <a:lvl4pPr>
              <a:defRPr>
                <a:solidFill>
                  <a:srgbClr val="5298BD"/>
                </a:solidFill>
              </a:defRPr>
            </a:lvl4pPr>
            <a:lvl5pPr>
              <a:defRPr>
                <a:solidFill>
                  <a:srgbClr val="5298B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CD634A2E-935C-40A6-AF0E-94324F7765DB}"/>
              </a:ext>
            </a:extLst>
          </p:cNvPr>
          <p:cNvSpPr>
            <a:spLocks noGrp="1"/>
          </p:cNvSpPr>
          <p:nvPr>
            <p:ph type="ftr" sz="quarter" idx="14"/>
          </p:nvPr>
        </p:nvSpPr>
        <p:spPr/>
        <p:txBody>
          <a:bodyPr/>
          <a:lstStyle/>
          <a:p>
            <a:r>
              <a:rPr lang="de-CH"/>
              <a:t>NFP 73 – Nachhaltige Wirtschaft</a:t>
            </a:r>
            <a:endParaRPr lang="de-CH" dirty="0"/>
          </a:p>
        </p:txBody>
      </p:sp>
    </p:spTree>
    <p:extLst>
      <p:ext uri="{BB962C8B-B14F-4D97-AF65-F5344CB8AC3E}">
        <p14:creationId xmlns:p14="http://schemas.microsoft.com/office/powerpoint/2010/main" val="348285571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638" userDrawn="1">
          <p15:clr>
            <a:srgbClr val="F26B43"/>
          </p15:clr>
        </p15:guide>
        <p15:guide id="3" pos="52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folie dunkel">
    <p:spTree>
      <p:nvGrpSpPr>
        <p:cNvPr id="1" name=""/>
        <p:cNvGrpSpPr/>
        <p:nvPr/>
      </p:nvGrpSpPr>
      <p:grpSpPr>
        <a:xfrm>
          <a:off x="0" y="0"/>
          <a:ext cx="0" cy="0"/>
          <a:chOff x="0" y="0"/>
          <a:chExt cx="0" cy="0"/>
        </a:xfrm>
      </p:grpSpPr>
      <p:sp>
        <p:nvSpPr>
          <p:cNvPr id="20" name="Bildplatzhalter 4">
            <a:extLst>
              <a:ext uri="{FF2B5EF4-FFF2-40B4-BE49-F238E27FC236}">
                <a16:creationId xmlns:a16="http://schemas.microsoft.com/office/drawing/2014/main" id="{80867C87-FB00-407B-82D2-B6458105D50D}"/>
              </a:ext>
            </a:extLst>
          </p:cNvPr>
          <p:cNvSpPr>
            <a:spLocks noGrp="1"/>
          </p:cNvSpPr>
          <p:nvPr>
            <p:ph type="pic" sz="quarter" idx="15"/>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rgbClr val="FFFFFF"/>
                </a:solidFill>
              </a:defRPr>
            </a:lvl1pPr>
          </a:lstStyle>
          <a:p>
            <a:r>
              <a:rPr lang="en-US"/>
              <a:t>Click to edit Master title style</a:t>
            </a:r>
            <a:endParaRPr lang="de-CH" dirty="0"/>
          </a:p>
        </p:txBody>
      </p:sp>
      <p:sp>
        <p:nvSpPr>
          <p:cNvPr id="2" name="Fußzeilenplatzhalter 1">
            <a:extLst>
              <a:ext uri="{FF2B5EF4-FFF2-40B4-BE49-F238E27FC236}">
                <a16:creationId xmlns:a16="http://schemas.microsoft.com/office/drawing/2014/main" id="{DB16A90F-5D8E-4256-8C0C-B4B0E5A0B9CC}"/>
              </a:ext>
            </a:extLst>
          </p:cNvPr>
          <p:cNvSpPr>
            <a:spLocks noGrp="1"/>
          </p:cNvSpPr>
          <p:nvPr>
            <p:ph type="ftr" sz="quarter" idx="14"/>
          </p:nvPr>
        </p:nvSpPr>
        <p:spPr/>
        <p:txBody>
          <a:bodyPr/>
          <a:lstStyle>
            <a:lvl1pPr>
              <a:defRPr>
                <a:solidFill>
                  <a:srgbClr val="FFFFFF"/>
                </a:solidFill>
              </a:defRPr>
            </a:lvl1pPr>
          </a:lstStyle>
          <a:p>
            <a:r>
              <a:rPr lang="de-CH"/>
              <a:t>NFP 73 – Nachhaltige Wirtschaft</a:t>
            </a:r>
            <a:endParaRPr lang="de-CH" dirty="0"/>
          </a:p>
        </p:txBody>
      </p:sp>
      <p:pic>
        <p:nvPicPr>
          <p:cNvPr id="21" name="Grafik 20">
            <a:extLst>
              <a:ext uri="{FF2B5EF4-FFF2-40B4-BE49-F238E27FC236}">
                <a16:creationId xmlns:a16="http://schemas.microsoft.com/office/drawing/2014/main" id="{878E44C9-BA30-4A6A-884C-12383DC178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9425" y="6338112"/>
            <a:ext cx="849632" cy="259080"/>
          </a:xfrm>
          <a:prstGeom prst="rect">
            <a:avLst/>
          </a:prstGeom>
        </p:spPr>
      </p:pic>
    </p:spTree>
    <p:extLst>
      <p:ext uri="{BB962C8B-B14F-4D97-AF65-F5344CB8AC3E}">
        <p14:creationId xmlns:p14="http://schemas.microsoft.com/office/powerpoint/2010/main" val="2984674287"/>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folie hel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E876316C-E7BC-4BB0-AC47-D5B0ED311A58}"/>
              </a:ext>
            </a:extLst>
          </p:cNvPr>
          <p:cNvSpPr>
            <a:spLocks noGrp="1"/>
          </p:cNvSpPr>
          <p:nvPr>
            <p:ph type="pic" sz="quarter" idx="15"/>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lvl1pPr>
              <a:defRPr>
                <a:solidFill>
                  <a:schemeClr val="tx1"/>
                </a:solidFill>
              </a:defRPr>
            </a:lvl1pPr>
          </a:lstStyle>
          <a:p>
            <a:fld id="{476BE59D-4918-439E-9CBF-5840B2847889}" type="slidenum">
              <a:rPr lang="de-CH" smtClean="0"/>
              <a:pPr/>
              <a:t>‹#›</a:t>
            </a:fld>
            <a:endParaRPr lang="de-CH" dirty="0"/>
          </a:p>
        </p:txBody>
      </p:sp>
      <p:sp>
        <p:nvSpPr>
          <p:cNvPr id="8" name="Textplatzhalter 7">
            <a:extLst>
              <a:ext uri="{FF2B5EF4-FFF2-40B4-BE49-F238E27FC236}">
                <a16:creationId xmlns:a16="http://schemas.microsoft.com/office/drawing/2014/main" id="{95BC931C-C5AE-403F-B20B-9FBB2C303D84}"/>
              </a:ext>
            </a:extLst>
          </p:cNvPr>
          <p:cNvSpPr>
            <a:spLocks noGrp="1"/>
          </p:cNvSpPr>
          <p:nvPr>
            <p:ph type="body" sz="quarter" idx="12" hasCustomPrompt="1"/>
          </p:nvPr>
        </p:nvSpPr>
        <p:spPr bwMode="gray">
          <a:xfrm>
            <a:off x="8256589" y="1808163"/>
            <a:ext cx="3455985" cy="587375"/>
          </a:xfrm>
          <a:solidFill>
            <a:schemeClr val="tx2"/>
          </a:solidFill>
        </p:spPr>
        <p:txBody>
          <a:bodyPr lIns="72000" rIns="72000" anchor="ctr" anchorCtr="0"/>
          <a:lstStyle>
            <a:lvl1pPr marL="0" indent="0">
              <a:lnSpc>
                <a:spcPct val="100000"/>
              </a:lnSpc>
              <a:buNone/>
              <a:defRPr sz="2800" b="1">
                <a:solidFill>
                  <a:srgbClr val="FFFFFF"/>
                </a:solidFill>
              </a:defRPr>
            </a:lvl1pPr>
            <a:lvl2pPr marL="216000" indent="0">
              <a:buNone/>
              <a:defRPr b="1"/>
            </a:lvl2pPr>
            <a:lvl3pPr marL="432000" indent="0">
              <a:buNone/>
              <a:defRPr b="1"/>
            </a:lvl3pPr>
            <a:lvl4pPr marL="648000" indent="0">
              <a:buNone/>
              <a:defRPr b="1"/>
            </a:lvl4pPr>
            <a:lvl5pPr marL="864000" indent="0">
              <a:buNone/>
              <a:defRPr b="1"/>
            </a:lvl5pPr>
          </a:lstStyle>
          <a:p>
            <a:pPr lvl="0"/>
            <a:r>
              <a:rPr lang="de-CH" dirty="0"/>
              <a:t>Untertitel</a:t>
            </a:r>
          </a:p>
        </p:txBody>
      </p:sp>
      <p:sp>
        <p:nvSpPr>
          <p:cNvPr id="10" name="Textplatzhalter 9">
            <a:extLst>
              <a:ext uri="{FF2B5EF4-FFF2-40B4-BE49-F238E27FC236}">
                <a16:creationId xmlns:a16="http://schemas.microsoft.com/office/drawing/2014/main" id="{12C244B8-79A1-4A9F-9121-9F85746A7ED4}"/>
              </a:ext>
            </a:extLst>
          </p:cNvPr>
          <p:cNvSpPr>
            <a:spLocks noGrp="1"/>
          </p:cNvSpPr>
          <p:nvPr>
            <p:ph type="body" sz="quarter" idx="13"/>
          </p:nvPr>
        </p:nvSpPr>
        <p:spPr bwMode="gray">
          <a:xfrm>
            <a:off x="8263363" y="2532731"/>
            <a:ext cx="3455986" cy="1631472"/>
          </a:xfrm>
          <a:noFill/>
        </p:spPr>
        <p:txBody>
          <a:bodyPr wrap="square" lIns="0" tIns="0" rIns="0" bIns="0">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Titel 2">
            <a:extLst>
              <a:ext uri="{FF2B5EF4-FFF2-40B4-BE49-F238E27FC236}">
                <a16:creationId xmlns:a16="http://schemas.microsoft.com/office/drawing/2014/main" id="{2FCA4BFA-0DF0-4698-9A63-B903A8268AF6}"/>
              </a:ext>
            </a:extLst>
          </p:cNvPr>
          <p:cNvSpPr>
            <a:spLocks noGrp="1"/>
          </p:cNvSpPr>
          <p:nvPr>
            <p:ph type="title"/>
          </p:nvPr>
        </p:nvSpPr>
        <p:spPr bwMode="gray">
          <a:xfrm>
            <a:off x="479425" y="476250"/>
            <a:ext cx="5916684" cy="566975"/>
          </a:xfrm>
        </p:spPr>
        <p:txBody>
          <a:bodyPr wrap="none" bIns="36000">
            <a:spAutoFit/>
          </a:bodyPr>
          <a:lstStyle>
            <a:lvl1pPr>
              <a:defRPr>
                <a:solidFill>
                  <a:schemeClr val="tx1"/>
                </a:solidFill>
              </a:defRPr>
            </a:lvl1pPr>
          </a:lstStyle>
          <a:p>
            <a:r>
              <a:rPr lang="en-US"/>
              <a:t>Click to edit Master title style</a:t>
            </a:r>
            <a:endParaRPr lang="de-CH" dirty="0"/>
          </a:p>
        </p:txBody>
      </p:sp>
      <p:sp>
        <p:nvSpPr>
          <p:cNvPr id="5" name="Fußzeilenplatzhalter 4">
            <a:extLst>
              <a:ext uri="{FF2B5EF4-FFF2-40B4-BE49-F238E27FC236}">
                <a16:creationId xmlns:a16="http://schemas.microsoft.com/office/drawing/2014/main" id="{B0868C61-8E82-41C8-B1F9-A4DA8E5857DC}"/>
              </a:ext>
            </a:extLst>
          </p:cNvPr>
          <p:cNvSpPr>
            <a:spLocks noGrp="1"/>
          </p:cNvSpPr>
          <p:nvPr>
            <p:ph type="ftr" sz="quarter" idx="14"/>
          </p:nvPr>
        </p:nvSpPr>
        <p:spPr/>
        <p:txBody>
          <a:bodyPr/>
          <a:lstStyle/>
          <a:p>
            <a:r>
              <a:rPr lang="de-CH"/>
              <a:t>NFP 73 – Nachhaltige Wirtschaft</a:t>
            </a:r>
            <a:endParaRPr lang="de-CH" dirty="0"/>
          </a:p>
        </p:txBody>
      </p:sp>
      <p:pic>
        <p:nvPicPr>
          <p:cNvPr id="17" name="Grafik 16">
            <a:extLst>
              <a:ext uri="{FF2B5EF4-FFF2-40B4-BE49-F238E27FC236}">
                <a16:creationId xmlns:a16="http://schemas.microsoft.com/office/drawing/2014/main" id="{CBD9C3C2-C1BB-4DB7-A150-29331FB5D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 y="6338112"/>
            <a:ext cx="849632" cy="259081"/>
          </a:xfrm>
          <a:prstGeom prst="rect">
            <a:avLst/>
          </a:prstGeom>
        </p:spPr>
      </p:pic>
    </p:spTree>
    <p:extLst>
      <p:ext uri="{BB962C8B-B14F-4D97-AF65-F5344CB8AC3E}">
        <p14:creationId xmlns:p14="http://schemas.microsoft.com/office/powerpoint/2010/main" val="1358291234"/>
      </p:ext>
    </p:extLst>
  </p:cSld>
  <p:clrMapOvr>
    <a:masterClrMapping/>
  </p:clrMapOvr>
  <p:extLst>
    <p:ext uri="{DCECCB84-F9BA-43D5-87BE-67443E8EF086}">
      <p15:sldGuideLst xmlns:p15="http://schemas.microsoft.com/office/powerpoint/2012/main">
        <p15:guide id="1" orient="horz" pos="1502" userDrawn="1">
          <p15:clr>
            <a:srgbClr val="F26B43"/>
          </p15:clr>
        </p15:guide>
        <p15:guide id="2" orient="horz" pos="1593" userDrawn="1">
          <p15:clr>
            <a:srgbClr val="F26B43"/>
          </p15:clr>
        </p15:guide>
        <p15:guide id="3" pos="5201"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p:nvPr>
        </p:nvSpPr>
        <p:spPr/>
        <p:txBody>
          <a:bodyPr/>
          <a:lstStyle>
            <a:lvl1pPr marL="342900" marR="0" indent="-342900" algn="l" defTabSz="914400" rtl="0" eaLnBrk="1" fontAlgn="auto" latinLnBrk="0" hangingPunct="1">
              <a:lnSpc>
                <a:spcPct val="100000"/>
              </a:lnSpc>
              <a:spcBef>
                <a:spcPts val="1200"/>
              </a:spcBef>
              <a:spcAft>
                <a:spcPts val="0"/>
              </a:spcAft>
              <a:buClrTx/>
              <a:buSzTx/>
              <a:buFont typeface="Arial" pitchFamily="34" charset="0"/>
              <a:buChar char="•"/>
              <a:tabLst/>
              <a:defRPr/>
            </a:lvl1pPr>
            <a:lvl2pPr marL="742950" marR="0" indent="-285750" algn="l" defTabSz="914400" rtl="0" eaLnBrk="1" fontAlgn="auto" latinLnBrk="0" hangingPunct="1">
              <a:lnSpc>
                <a:spcPct val="100000"/>
              </a:lnSpc>
              <a:spcBef>
                <a:spcPts val="1200"/>
              </a:spcBef>
              <a:spcAft>
                <a:spcPts val="0"/>
              </a:spcAft>
              <a:buClrTx/>
              <a:buSzTx/>
              <a:buFont typeface="Arial" pitchFamily="34" charset="0"/>
              <a:buChar char="•"/>
              <a:tabLst/>
              <a:defRPr/>
            </a:lvl2pPr>
            <a:lvl3pPr marL="11430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3pPr>
            <a:lvl4pPr marL="16002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4pPr>
            <a:lvl5pPr marL="2057400" marR="0" indent="-228600" algn="l" defTabSz="914400" rtl="0" eaLnBrk="1" fontAlgn="auto" latinLnBrk="0" hangingPunct="1">
              <a:lnSpc>
                <a:spcPct val="100000"/>
              </a:lnSpc>
              <a:spcBef>
                <a:spcPts val="1200"/>
              </a:spcBef>
              <a:spcAft>
                <a:spcPts val="0"/>
              </a:spcAft>
              <a:buClrTx/>
              <a:buSzTx/>
              <a:buFont typeface="Arial" pitchFamily="34" charset="0"/>
              <a:buChar cha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dirty="0"/>
          </a:p>
        </p:txBody>
      </p:sp>
      <p:sp>
        <p:nvSpPr>
          <p:cNvPr id="7"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17573729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und 2 Bilder hoch">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201" y="1648167"/>
            <a:ext cx="4492711" cy="46637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8" name="Titel 1"/>
          <p:cNvSpPr>
            <a:spLocks noGrp="1"/>
          </p:cNvSpPr>
          <p:nvPr>
            <p:ph type="title"/>
          </p:nvPr>
        </p:nvSpPr>
        <p:spPr>
          <a:xfrm>
            <a:off x="1801285" y="622300"/>
            <a:ext cx="9882716" cy="896938"/>
          </a:xfrm>
        </p:spPr>
        <p:txBody>
          <a:bodyPr/>
          <a:lstStyle/>
          <a:p>
            <a:r>
              <a:rPr lang="en-US"/>
              <a:t>Click to edit Master title style</a:t>
            </a:r>
            <a:endParaRPr lang="de-DE" dirty="0"/>
          </a:p>
        </p:txBody>
      </p:sp>
      <p:sp>
        <p:nvSpPr>
          <p:cNvPr id="6" name="Textplatzhalter 3"/>
          <p:cNvSpPr>
            <a:spLocks noGrp="1"/>
          </p:cNvSpPr>
          <p:nvPr>
            <p:ph type="body" sz="half" idx="2"/>
          </p:nvPr>
        </p:nvSpPr>
        <p:spPr>
          <a:xfrm>
            <a:off x="6570133" y="1657350"/>
            <a:ext cx="4504268" cy="4654549"/>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267068796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4" name="Rechteck 6"/>
          <p:cNvSpPr>
            <a:spLocks noChangeArrowheads="1"/>
          </p:cNvSpPr>
          <p:nvPr userDrawn="1"/>
        </p:nvSpPr>
        <p:spPr bwMode="auto">
          <a:xfrm>
            <a:off x="1780118" y="0"/>
            <a:ext cx="1200149" cy="179388"/>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190500" indent="-1905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1pPr>
            <a:lvl2pPr marL="742950" indent="-28575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2pPr>
            <a:lvl3pPr marL="11430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3pPr>
            <a:lvl4pPr marL="16002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4pPr>
            <a:lvl5pPr marL="2057400" indent="-228600" eaLnBrk="0" hangingPunc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5pPr>
            <a:lvl6pPr marL="25146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6pPr>
            <a:lvl7pPr marL="29718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7pPr>
            <a:lvl8pPr marL="34290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8pPr>
            <a:lvl9pPr marL="3886200" indent="-228600" eaLnBrk="0" fontAlgn="base" hangingPunct="0">
              <a:lnSpc>
                <a:spcPts val="2600"/>
              </a:lnSpc>
              <a:spcBef>
                <a:spcPts val="400"/>
              </a:spcBef>
              <a:spcAft>
                <a:spcPct val="0"/>
              </a:spcAft>
              <a:buClr>
                <a:schemeClr val="tx1"/>
              </a:buClr>
              <a:buFont typeface="Times" panose="02020603050405020304" pitchFamily="18" charset="0"/>
              <a:tabLst>
                <a:tab pos="190500" algn="l"/>
                <a:tab pos="195263" algn="l"/>
                <a:tab pos="762000" algn="l"/>
                <a:tab pos="8001000" algn="r"/>
              </a:tabLst>
              <a:defRPr sz="2200">
                <a:solidFill>
                  <a:schemeClr val="tx1"/>
                </a:solidFill>
                <a:latin typeface="Verdana" panose="020B0604030504040204" pitchFamily="34" charset="0"/>
                <a:cs typeface="Times New Roman" panose="02020603050405020304" pitchFamily="18" charset="0"/>
              </a:defRPr>
            </a:lvl9pPr>
          </a:lstStyle>
          <a:p>
            <a:pPr eaLnBrk="1" hangingPunct="1">
              <a:lnSpc>
                <a:spcPts val="2600"/>
              </a:lnSpc>
              <a:spcBef>
                <a:spcPts val="400"/>
              </a:spcBef>
              <a:buClr>
                <a:schemeClr val="tx1"/>
              </a:buClr>
              <a:buFont typeface="Times" panose="02020603050405020304" pitchFamily="18" charset="0"/>
              <a:buNone/>
              <a:defRPr/>
            </a:pPr>
            <a:endParaRPr lang="fr-FR" altLang="de-DE" sz="2200">
              <a:solidFill>
                <a:srgbClr val="FF3300"/>
              </a:solidFill>
            </a:endParaRPr>
          </a:p>
        </p:txBody>
      </p:sp>
      <p:sp>
        <p:nvSpPr>
          <p:cNvPr id="6" name="Bildplatzhalter 2"/>
          <p:cNvSpPr>
            <a:spLocks noGrp="1"/>
          </p:cNvSpPr>
          <p:nvPr>
            <p:ph type="pic" idx="1"/>
          </p:nvPr>
        </p:nvSpPr>
        <p:spPr>
          <a:xfrm>
            <a:off x="1780117" y="0"/>
            <a:ext cx="10416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2" name="Titel 1"/>
          <p:cNvSpPr>
            <a:spLocks noGrp="1"/>
          </p:cNvSpPr>
          <p:nvPr>
            <p:ph type="title"/>
          </p:nvPr>
        </p:nvSpPr>
        <p:spPr>
          <a:xfrm>
            <a:off x="1752000" y="4065400"/>
            <a:ext cx="9600000" cy="1992500"/>
          </a:xfrm>
        </p:spPr>
        <p:txBody>
          <a:bodyPr/>
          <a:lstStyle>
            <a:lvl1pPr algn="l">
              <a:defRPr sz="2800" b="0"/>
            </a:lvl1pPr>
          </a:lstStyle>
          <a:p>
            <a:r>
              <a:rPr lang="en-US"/>
              <a:t>Click to edit Master title style</a:t>
            </a:r>
            <a:endParaRPr lang="de-DE" dirty="0"/>
          </a:p>
        </p:txBody>
      </p:sp>
      <p:sp>
        <p:nvSpPr>
          <p:cNvPr id="5" name="Bildplatzhalter 11"/>
          <p:cNvSpPr>
            <a:spLocks noGrp="1"/>
          </p:cNvSpPr>
          <p:nvPr>
            <p:ph type="pic" sz="quarter" idx="12" hasCustomPrompt="1"/>
          </p:nvPr>
        </p:nvSpPr>
        <p:spPr>
          <a:xfrm>
            <a:off x="1780116" y="0"/>
            <a:ext cx="10411884" cy="3608388"/>
          </a:xfrm>
          <a:custGeom>
            <a:avLst/>
            <a:gdLst>
              <a:gd name="connsiteX0" fmla="*/ 900112 w 10775950"/>
              <a:gd name="connsiteY0" fmla="*/ 0 h 3608388"/>
              <a:gd name="connsiteX1" fmla="*/ 10775950 w 10775950"/>
              <a:gd name="connsiteY1" fmla="*/ 0 h 3608388"/>
              <a:gd name="connsiteX2" fmla="*/ 10775950 w 10775950"/>
              <a:gd name="connsiteY2" fmla="*/ 3608388 h 3608388"/>
              <a:gd name="connsiteX3" fmla="*/ 0 w 10775950"/>
              <a:gd name="connsiteY3" fmla="*/ 3608388 h 3608388"/>
              <a:gd name="connsiteX4" fmla="*/ 0 w 10775950"/>
              <a:gd name="connsiteY4" fmla="*/ 179388 h 3608388"/>
              <a:gd name="connsiteX5" fmla="*/ 900112 w 10775950"/>
              <a:gd name="connsiteY5" fmla="*/ 179388 h 360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5950" h="3608388">
                <a:moveTo>
                  <a:pt x="900112" y="0"/>
                </a:moveTo>
                <a:lnTo>
                  <a:pt x="10775950" y="0"/>
                </a:lnTo>
                <a:lnTo>
                  <a:pt x="10775950" y="3608388"/>
                </a:lnTo>
                <a:lnTo>
                  <a:pt x="0" y="3608388"/>
                </a:lnTo>
                <a:lnTo>
                  <a:pt x="0" y="179388"/>
                </a:lnTo>
                <a:lnTo>
                  <a:pt x="900112" y="179388"/>
                </a:lnTo>
                <a:close/>
              </a:path>
            </a:pathLst>
          </a:custGeom>
        </p:spPr>
        <p:txBody>
          <a:bodyPr wrap="square" anchor="ctr">
            <a:noAutofit/>
          </a:bodyPr>
          <a:lstStyle>
            <a:lvl1pPr marL="0" marR="0" indent="0" algn="r" defTabSz="914400" rtl="0" eaLnBrk="1" fontAlgn="auto" latinLnBrk="0" hangingPunct="1">
              <a:lnSpc>
                <a:spcPct val="90000"/>
              </a:lnSpc>
              <a:spcBef>
                <a:spcPts val="1000"/>
              </a:spcBef>
              <a:spcAft>
                <a:spcPts val="0"/>
              </a:spcAft>
              <a:buClrTx/>
              <a:buSzTx/>
              <a:buFontTx/>
              <a:buNone/>
              <a:tabLst/>
              <a:defRPr>
                <a:solidFill>
                  <a:schemeClr val="accent3"/>
                </a:solidFill>
              </a:defRPr>
            </a:lvl1pPr>
          </a:lstStyle>
          <a:p>
            <a:r>
              <a:rPr lang="de-CH" dirty="0"/>
              <a:t>Bild mit Klicken hinzufügen </a:t>
            </a:r>
          </a:p>
          <a:p>
            <a:r>
              <a:rPr lang="de-CH" dirty="0"/>
              <a:t>(tauschen: Bild zuerst löschen</a:t>
            </a:r>
            <a:br>
              <a:rPr lang="de-CH" dirty="0"/>
            </a:br>
            <a:r>
              <a:rPr lang="de-CH" dirty="0"/>
              <a:t>und Layout zurücksetzen)</a:t>
            </a:r>
          </a:p>
        </p:txBody>
      </p:sp>
      <p:sp>
        <p:nvSpPr>
          <p:cNvPr id="7" name="Bildplatzhalter 2"/>
          <p:cNvSpPr>
            <a:spLocks noGrp="1"/>
          </p:cNvSpPr>
          <p:nvPr>
            <p:ph type="pic" idx="13"/>
          </p:nvPr>
        </p:nvSpPr>
        <p:spPr>
          <a:xfrm>
            <a:off x="1780118" y="0"/>
            <a:ext cx="10416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dirty="0"/>
          </a:p>
        </p:txBody>
      </p:sp>
      <p:sp>
        <p:nvSpPr>
          <p:cNvPr id="12" name="Date Placeholder 4"/>
          <p:cNvSpPr txBox="1">
            <a:spLocks/>
          </p:cNvSpPr>
          <p:nvPr userDrawn="1"/>
        </p:nvSpPr>
        <p:spPr>
          <a:xfrm>
            <a:off x="8847438" y="6434382"/>
            <a:ext cx="2504562" cy="423617"/>
          </a:xfrm>
          <a:prstGeom prst="rect">
            <a:avLst/>
          </a:prstGeom>
        </p:spPr>
        <p:txBody>
          <a:bodyPr vert="horz" lIns="91440" tIns="45720" rIns="91440" bIns="45720" rtlCol="0" anchor="ctr"/>
          <a:lstStyle>
            <a:defPPr>
              <a:defRPr lang="de-DE"/>
            </a:defPPr>
            <a:lvl1pPr algn="l" rtl="0" eaLnBrk="0" fontAlgn="base" hangingPunct="0">
              <a:spcBef>
                <a:spcPct val="0"/>
              </a:spcBef>
              <a:spcAft>
                <a:spcPct val="0"/>
              </a:spcAft>
              <a:defRPr sz="900" kern="1200">
                <a:solidFill>
                  <a:schemeClr val="tx1">
                    <a:tint val="75000"/>
                  </a:schemeClr>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22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2200" kern="1200">
                <a:solidFill>
                  <a:schemeClr val="tx1"/>
                </a:solidFill>
                <a:latin typeface="Verdana" panose="020B0604030504040204" pitchFamily="34" charset="0"/>
                <a:ea typeface="+mn-ea"/>
                <a:cs typeface="Times New Roman" panose="02020603050405020304" pitchFamily="18" charset="0"/>
              </a:defRPr>
            </a:lvl9pPr>
          </a:lstStyle>
          <a:p>
            <a:pPr algn="r"/>
            <a:endParaRPr lang="de-DE" sz="1000" dirty="0"/>
          </a:p>
        </p:txBody>
      </p:sp>
    </p:spTree>
    <p:extLst>
      <p:ext uri="{BB962C8B-B14F-4D97-AF65-F5344CB8AC3E}">
        <p14:creationId xmlns:p14="http://schemas.microsoft.com/office/powerpoint/2010/main" val="22854312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elfolie mit Bild hell">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B25FEC71-B714-418D-A1E5-B86CF26A07B1}"/>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de-DE"/>
              <a:t>Bild durch Klicken auf Symbol hinzufügen</a:t>
            </a:r>
            <a:endParaRPr lang="de-CH" dirty="0"/>
          </a:p>
        </p:txBody>
      </p:sp>
      <p:pic>
        <p:nvPicPr>
          <p:cNvPr id="14" name="Grafik 13">
            <a:extLst>
              <a:ext uri="{FF2B5EF4-FFF2-40B4-BE49-F238E27FC236}">
                <a16:creationId xmlns:a16="http://schemas.microsoft.com/office/drawing/2014/main" id="{DDE38B4C-6C47-4A28-AAD9-EC91C7E2BF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7996" y="6027010"/>
            <a:ext cx="2514605"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de-DE"/>
              <a:t>Titelmasterformat durch Klicken bearbeiten</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11" name="Grafik 10">
            <a:extLst>
              <a:ext uri="{FF2B5EF4-FFF2-40B4-BE49-F238E27FC236}">
                <a16:creationId xmlns:a16="http://schemas.microsoft.com/office/drawing/2014/main" id="{9009E8B5-0CC3-46EC-9D76-74B19B4EAD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5365" y="556236"/>
            <a:ext cx="3219238" cy="644757"/>
          </a:xfrm>
          <a:prstGeom prst="rect">
            <a:avLst/>
          </a:prstGeom>
        </p:spPr>
      </p:pic>
    </p:spTree>
    <p:extLst>
      <p:ext uri="{BB962C8B-B14F-4D97-AF65-F5344CB8AC3E}">
        <p14:creationId xmlns:p14="http://schemas.microsoft.com/office/powerpoint/2010/main" val="39943130"/>
      </p:ext>
    </p:extLst>
  </p:cSld>
  <p:clrMapOvr>
    <a:masterClrMapping/>
  </p:clrMapOvr>
  <p:extLst>
    <p:ext uri="{DCECCB84-F9BA-43D5-87BE-67443E8EF086}">
      <p15:sldGuideLst xmlns:p15="http://schemas.microsoft.com/office/powerpoint/2012/main">
        <p15:guide id="1" pos="3840">
          <p15:clr>
            <a:srgbClr val="F26B43"/>
          </p15:clr>
        </p15:guide>
        <p15:guide id="2" pos="824">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hell">
    <p:spTree>
      <p:nvGrpSpPr>
        <p:cNvPr id="1" name=""/>
        <p:cNvGrpSpPr/>
        <p:nvPr/>
      </p:nvGrpSpPr>
      <p:grpSpPr>
        <a:xfrm>
          <a:off x="0" y="0"/>
          <a:ext cx="0" cy="0"/>
          <a:chOff x="0" y="0"/>
          <a:chExt cx="0" cy="0"/>
        </a:xfrm>
      </p:grpSpPr>
      <p:sp>
        <p:nvSpPr>
          <p:cNvPr id="13" name="Bildplatzhalter 4">
            <a:extLst>
              <a:ext uri="{FF2B5EF4-FFF2-40B4-BE49-F238E27FC236}">
                <a16:creationId xmlns:a16="http://schemas.microsoft.com/office/drawing/2014/main" id="{B25FEC71-B714-418D-A1E5-B86CF26A07B1}"/>
              </a:ext>
            </a:extLst>
          </p:cNvPr>
          <p:cNvSpPr>
            <a:spLocks noGrp="1"/>
          </p:cNvSpPr>
          <p:nvPr>
            <p:ph type="pic" sz="quarter" idx="12"/>
          </p:nvPr>
        </p:nvSpPr>
        <p:spPr>
          <a:xfrm>
            <a:off x="0" y="0"/>
            <a:ext cx="12192000" cy="6858000"/>
          </a:xfrm>
          <a:solidFill>
            <a:schemeClr val="accent6">
              <a:lumMod val="40000"/>
              <a:lumOff val="60000"/>
            </a:schemeClr>
          </a:solidFill>
          <a:ln>
            <a:noFill/>
          </a:ln>
        </p:spPr>
        <p:txBody>
          <a:bodyPr/>
          <a:lstStyle>
            <a:lvl1pPr marL="0" indent="0">
              <a:buNone/>
              <a:defRPr/>
            </a:lvl1pPr>
          </a:lstStyle>
          <a:p>
            <a:r>
              <a:rPr lang="en-US"/>
              <a:t>Click icon to add picture</a:t>
            </a:r>
            <a:endParaRPr lang="de-CH" dirty="0"/>
          </a:p>
        </p:txBody>
      </p:sp>
      <p:pic>
        <p:nvPicPr>
          <p:cNvPr id="14" name="Grafik 13">
            <a:extLst>
              <a:ext uri="{FF2B5EF4-FFF2-40B4-BE49-F238E27FC236}">
                <a16:creationId xmlns:a16="http://schemas.microsoft.com/office/drawing/2014/main" id="{DDE38B4C-6C47-4A28-AAD9-EC91C7E2BF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7996" y="6027010"/>
            <a:ext cx="2514606" cy="569977"/>
          </a:xfrm>
          <a:prstGeom prst="rect">
            <a:avLst/>
          </a:prstGeom>
        </p:spPr>
      </p:pic>
      <p:sp>
        <p:nvSpPr>
          <p:cNvPr id="2" name="Titel 1">
            <a:extLst>
              <a:ext uri="{FF2B5EF4-FFF2-40B4-BE49-F238E27FC236}">
                <a16:creationId xmlns:a16="http://schemas.microsoft.com/office/drawing/2014/main" id="{01CDF1A5-2E10-435E-AB39-1E5712B2840F}"/>
              </a:ext>
            </a:extLst>
          </p:cNvPr>
          <p:cNvSpPr>
            <a:spLocks noGrp="1"/>
          </p:cNvSpPr>
          <p:nvPr>
            <p:ph type="ctrTitle"/>
          </p:nvPr>
        </p:nvSpPr>
        <p:spPr bwMode="black">
          <a:xfrm>
            <a:off x="1308099" y="3810066"/>
            <a:ext cx="10404475" cy="1110823"/>
          </a:xfrm>
        </p:spPr>
        <p:txBody>
          <a:bodyPr anchor="b"/>
          <a:lstStyle>
            <a:lvl1pPr algn="l">
              <a:lnSpc>
                <a:spcPct val="105000"/>
              </a:lnSpc>
              <a:defRPr sz="3000" cap="all" baseline="0">
                <a:solidFill>
                  <a:schemeClr val="tx1"/>
                </a:solidFill>
              </a:defRPr>
            </a:lvl1pPr>
          </a:lstStyle>
          <a:p>
            <a:r>
              <a:rPr lang="en-US"/>
              <a:t>Click to edit Master title style</a:t>
            </a:r>
            <a:endParaRPr lang="de-CH" dirty="0"/>
          </a:p>
        </p:txBody>
      </p:sp>
      <p:sp>
        <p:nvSpPr>
          <p:cNvPr id="3" name="Untertitel 2">
            <a:extLst>
              <a:ext uri="{FF2B5EF4-FFF2-40B4-BE49-F238E27FC236}">
                <a16:creationId xmlns:a16="http://schemas.microsoft.com/office/drawing/2014/main" id="{42934516-FF07-4404-A282-FDD97413BA6B}"/>
              </a:ext>
            </a:extLst>
          </p:cNvPr>
          <p:cNvSpPr>
            <a:spLocks noGrp="1"/>
          </p:cNvSpPr>
          <p:nvPr>
            <p:ph type="subTitle" idx="1"/>
          </p:nvPr>
        </p:nvSpPr>
        <p:spPr bwMode="black">
          <a:xfrm>
            <a:off x="6095999" y="4988212"/>
            <a:ext cx="5616575" cy="987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dirty="0"/>
          </a:p>
        </p:txBody>
      </p:sp>
      <p:sp>
        <p:nvSpPr>
          <p:cNvPr id="18" name="Textplatzhalter 17">
            <a:extLst>
              <a:ext uri="{FF2B5EF4-FFF2-40B4-BE49-F238E27FC236}">
                <a16:creationId xmlns:a16="http://schemas.microsoft.com/office/drawing/2014/main" id="{0F25D463-A601-4691-98CE-523CA6F6C4DB}"/>
              </a:ext>
            </a:extLst>
          </p:cNvPr>
          <p:cNvSpPr>
            <a:spLocks noGrp="1"/>
          </p:cNvSpPr>
          <p:nvPr>
            <p:ph type="body" sz="quarter" idx="11" hasCustomPrompt="1"/>
          </p:nvPr>
        </p:nvSpPr>
        <p:spPr bwMode="black">
          <a:xfrm>
            <a:off x="1308098" y="4988212"/>
            <a:ext cx="4571589" cy="987400"/>
          </a:xfrm>
        </p:spPr>
        <p:txBody>
          <a:bodyPr/>
          <a:lstStyle>
            <a:lvl1pPr marL="0" indent="0">
              <a:buNone/>
              <a:defRPr>
                <a:solidFill>
                  <a:schemeClr val="tx1"/>
                </a:solidFill>
              </a:defRPr>
            </a:lvl1pPr>
            <a:lvl2pPr marL="216000" indent="0">
              <a:buNone/>
              <a:defRPr/>
            </a:lvl2pPr>
            <a:lvl3pPr marL="432000" indent="0">
              <a:buNone/>
              <a:defRPr/>
            </a:lvl3pPr>
            <a:lvl4pPr marL="648000" indent="0">
              <a:buNone/>
              <a:defRPr/>
            </a:lvl4pPr>
            <a:lvl5pPr marL="864000" indent="0">
              <a:buNone/>
              <a:defRPr/>
            </a:lvl5pPr>
          </a:lstStyle>
          <a:p>
            <a:pPr lvl="0"/>
            <a:r>
              <a:rPr lang="de-CH" dirty="0"/>
              <a:t>Name, Datum</a:t>
            </a:r>
          </a:p>
        </p:txBody>
      </p:sp>
      <p:pic>
        <p:nvPicPr>
          <p:cNvPr id="11" name="Grafik 10">
            <a:extLst>
              <a:ext uri="{FF2B5EF4-FFF2-40B4-BE49-F238E27FC236}">
                <a16:creationId xmlns:a16="http://schemas.microsoft.com/office/drawing/2014/main" id="{9009E8B5-0CC3-46EC-9D76-74B19B4EAD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7149" y="556236"/>
            <a:ext cx="3435672" cy="644757"/>
          </a:xfrm>
          <a:prstGeom prst="rect">
            <a:avLst/>
          </a:prstGeom>
        </p:spPr>
      </p:pic>
    </p:spTree>
    <p:extLst>
      <p:ext uri="{BB962C8B-B14F-4D97-AF65-F5344CB8AC3E}">
        <p14:creationId xmlns:p14="http://schemas.microsoft.com/office/powerpoint/2010/main" val="4285234236"/>
      </p:ext>
    </p:extLst>
  </p:cSld>
  <p:clrMapOvr>
    <a:masterClrMapping/>
  </p:clrMapOvr>
  <p:extLst>
    <p:ext uri="{DCECCB84-F9BA-43D5-87BE-67443E8EF086}">
      <p15:sldGuideLst xmlns:p15="http://schemas.microsoft.com/office/powerpoint/2012/main">
        <p15:guide id="1" pos="3840" userDrawn="1">
          <p15:clr>
            <a:srgbClr val="F26B43"/>
          </p15:clr>
        </p15:guide>
        <p15:guide id="2" pos="824"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1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AC0BC91F-675C-4A18-B78C-8C6DF19E0756}"/>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82070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2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6311900"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3B5B5BF3-945C-44C6-8CD2-14E5164C8723}"/>
              </a:ext>
            </a:extLst>
          </p:cNvPr>
          <p:cNvSpPr>
            <a:spLocks noGrp="1"/>
          </p:cNvSpPr>
          <p:nvPr>
            <p:ph type="ftr" sz="quarter" idx="16"/>
          </p:nvPr>
        </p:nvSpPr>
        <p:spPr/>
        <p:txBody>
          <a:bodyPr/>
          <a:lstStyle/>
          <a:p>
            <a:r>
              <a:rPr lang="de-CH"/>
              <a:t>NFP 73 – Nachhaltige Wirtschaft</a:t>
            </a:r>
            <a:endParaRPr lang="de-CH" dirty="0"/>
          </a:p>
        </p:txBody>
      </p:sp>
    </p:spTree>
    <p:extLst>
      <p:ext uri="{BB962C8B-B14F-4D97-AF65-F5344CB8AC3E}">
        <p14:creationId xmlns:p14="http://schemas.microsoft.com/office/powerpoint/2010/main" val="455184692"/>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3s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5" name="Textplatzhalter 7">
            <a:extLst>
              <a:ext uri="{FF2B5EF4-FFF2-40B4-BE49-F238E27FC236}">
                <a16:creationId xmlns:a16="http://schemas.microsoft.com/office/drawing/2014/main" id="{B35E508E-E5DE-4F61-8FB9-DFC4286D072A}"/>
              </a:ext>
            </a:extLst>
          </p:cNvPr>
          <p:cNvSpPr>
            <a:spLocks noGrp="1"/>
          </p:cNvSpPr>
          <p:nvPr>
            <p:ph type="body" sz="quarter" idx="15"/>
          </p:nvPr>
        </p:nvSpPr>
        <p:spPr>
          <a:xfrm>
            <a:off x="4367213"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6" name="Textplatzhalter 7">
            <a:extLst>
              <a:ext uri="{FF2B5EF4-FFF2-40B4-BE49-F238E27FC236}">
                <a16:creationId xmlns:a16="http://schemas.microsoft.com/office/drawing/2014/main" id="{E139E40F-E323-4104-824E-8A6657E137E9}"/>
              </a:ext>
            </a:extLst>
          </p:cNvPr>
          <p:cNvSpPr>
            <a:spLocks noGrp="1"/>
          </p:cNvSpPr>
          <p:nvPr>
            <p:ph type="body" sz="quarter" idx="16"/>
          </p:nvPr>
        </p:nvSpPr>
        <p:spPr>
          <a:xfrm>
            <a:off x="8255001" y="1808163"/>
            <a:ext cx="3455988"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Fußzeilenplatzhalter 2">
            <a:extLst>
              <a:ext uri="{FF2B5EF4-FFF2-40B4-BE49-F238E27FC236}">
                <a16:creationId xmlns:a16="http://schemas.microsoft.com/office/drawing/2014/main" id="{A0FE4488-A457-4009-8948-097AF338E2BF}"/>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3745189534"/>
      </p:ext>
    </p:extLst>
  </p:cSld>
  <p:clrMapOvr>
    <a:masterClrMapping/>
  </p:clrMapOvr>
  <p:extLst>
    <p:ext uri="{DCECCB84-F9BA-43D5-87BE-67443E8EF086}">
      <p15:sldGuideLst xmlns:p15="http://schemas.microsoft.com/office/powerpoint/2012/main">
        <p15:guide id="1" pos="2479" userDrawn="1">
          <p15:clr>
            <a:srgbClr val="F26B43"/>
          </p15:clr>
        </p15:guide>
        <p15:guide id="2" pos="2751" userDrawn="1">
          <p15:clr>
            <a:srgbClr val="F26B43"/>
          </p15:clr>
        </p15:guide>
        <p15:guide id="3" pos="4929" userDrawn="1">
          <p15:clr>
            <a:srgbClr val="F26B43"/>
          </p15:clr>
        </p15:guide>
        <p15:guide id="4" pos="5201"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5400675" cy="4213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3B5B5BF3-945C-44C6-8CD2-14E5164C8723}"/>
              </a:ext>
            </a:extLst>
          </p:cNvPr>
          <p:cNvSpPr>
            <a:spLocks noGrp="1"/>
          </p:cNvSpPr>
          <p:nvPr>
            <p:ph type="ftr" sz="quarter" idx="16"/>
          </p:nvPr>
        </p:nvSpPr>
        <p:spPr/>
        <p:txBody>
          <a:bodyPr/>
          <a:lstStyle/>
          <a:p>
            <a:r>
              <a:rPr lang="de-CH"/>
              <a:t>NFP 73 – Nachhaltige Wirtschaft</a:t>
            </a:r>
            <a:endParaRPr lang="de-CH" dirty="0"/>
          </a:p>
        </p:txBody>
      </p:sp>
      <p:sp>
        <p:nvSpPr>
          <p:cNvPr id="7" name="Bildplatzhalter 15">
            <a:extLst>
              <a:ext uri="{FF2B5EF4-FFF2-40B4-BE49-F238E27FC236}">
                <a16:creationId xmlns:a16="http://schemas.microsoft.com/office/drawing/2014/main" id="{6B108ABD-2127-4769-AAC2-3A4004117A05}"/>
              </a:ext>
            </a:extLst>
          </p:cNvPr>
          <p:cNvSpPr>
            <a:spLocks noGrp="1"/>
          </p:cNvSpPr>
          <p:nvPr>
            <p:ph type="pic" sz="quarter" idx="10"/>
          </p:nvPr>
        </p:nvSpPr>
        <p:spPr>
          <a:xfrm>
            <a:off x="6311902" y="1808164"/>
            <a:ext cx="5880097" cy="4213224"/>
          </a:xfrm>
          <a:solidFill>
            <a:schemeClr val="accent6">
              <a:lumMod val="40000"/>
              <a:lumOff val="60000"/>
            </a:schemeClr>
          </a:solidFill>
        </p:spPr>
        <p:txBody>
          <a:bodyPr/>
          <a:lstStyle>
            <a:lvl1pPr marL="0" indent="0">
              <a:buNone/>
              <a:defRPr/>
            </a:lvl1pPr>
          </a:lstStyle>
          <a:p>
            <a:r>
              <a:rPr lang="en-US"/>
              <a:t>Click icon to add picture</a:t>
            </a:r>
            <a:endParaRPr lang="de-CH" dirty="0"/>
          </a:p>
        </p:txBody>
      </p:sp>
    </p:spTree>
    <p:extLst>
      <p:ext uri="{BB962C8B-B14F-4D97-AF65-F5344CB8AC3E}">
        <p14:creationId xmlns:p14="http://schemas.microsoft.com/office/powerpoint/2010/main" val="4200572398"/>
      </p:ext>
    </p:extLst>
  </p:cSld>
  <p:clrMapOvr>
    <a:masterClrMapping/>
  </p:clrMapOvr>
  <p:extLst>
    <p:ext uri="{DCECCB84-F9BA-43D5-87BE-67443E8EF086}">
      <p15:sldGuideLst xmlns:p15="http://schemas.microsoft.com/office/powerpoint/2012/main">
        <p15:guide id="1" pos="3704" userDrawn="1">
          <p15:clr>
            <a:srgbClr val="F26B43"/>
          </p15:clr>
        </p15:guide>
        <p15:guide id="2" pos="397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E5DC-A33D-44AB-A2A8-4B5D291AB766}"/>
              </a:ext>
            </a:extLst>
          </p:cNvPr>
          <p:cNvSpPr>
            <a:spLocks noGrp="1"/>
          </p:cNvSpPr>
          <p:nvPr>
            <p:ph type="title"/>
          </p:nvPr>
        </p:nvSpPr>
        <p:spPr/>
        <p:txBody>
          <a:bodyPr/>
          <a:lstStyle/>
          <a:p>
            <a:r>
              <a:rPr lang="en-US"/>
              <a:t>Click to edit Master title style</a:t>
            </a:r>
            <a:endParaRPr lang="de-CH" dirty="0"/>
          </a:p>
        </p:txBody>
      </p:sp>
      <p:sp>
        <p:nvSpPr>
          <p:cNvPr id="6" name="Foliennummernplatzhalter 5">
            <a:extLst>
              <a:ext uri="{FF2B5EF4-FFF2-40B4-BE49-F238E27FC236}">
                <a16:creationId xmlns:a16="http://schemas.microsoft.com/office/drawing/2014/main" id="{0CB4D479-3B15-4C02-B897-E5FF054F0E72}"/>
              </a:ext>
            </a:extLst>
          </p:cNvPr>
          <p:cNvSpPr>
            <a:spLocks noGrp="1"/>
          </p:cNvSpPr>
          <p:nvPr>
            <p:ph type="sldNum" sz="quarter" idx="10"/>
          </p:nvPr>
        </p:nvSpPr>
        <p:spPr/>
        <p:txBody>
          <a:body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595D9126-2DB4-45E2-A996-6E674F41AAD8}"/>
              </a:ext>
            </a:extLst>
          </p:cNvPr>
          <p:cNvSpPr>
            <a:spLocks noGrp="1"/>
          </p:cNvSpPr>
          <p:nvPr>
            <p:ph type="ftr" sz="quarter" idx="11"/>
          </p:nvPr>
        </p:nvSpPr>
        <p:spPr/>
        <p:txBody>
          <a:bodyPr/>
          <a:lstStyle/>
          <a:p>
            <a:r>
              <a:rPr lang="de-CH"/>
              <a:t>NFP 73 – Nachhaltige Wirtschaft</a:t>
            </a:r>
            <a:endParaRPr lang="de-CH" dirty="0"/>
          </a:p>
        </p:txBody>
      </p:sp>
    </p:spTree>
    <p:extLst>
      <p:ext uri="{BB962C8B-B14F-4D97-AF65-F5344CB8AC3E}">
        <p14:creationId xmlns:p14="http://schemas.microsoft.com/office/powerpoint/2010/main" val="4890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und Text 1sp dunkelblau">
    <p:bg>
      <p:bgPr>
        <a:solidFill>
          <a:srgbClr val="0429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36972-5B78-4D45-B17C-8D7BB76AB9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de-CH" dirty="0"/>
          </a:p>
        </p:txBody>
      </p:sp>
      <p:sp>
        <p:nvSpPr>
          <p:cNvPr id="8" name="Textplatzhalter 7">
            <a:extLst>
              <a:ext uri="{FF2B5EF4-FFF2-40B4-BE49-F238E27FC236}">
                <a16:creationId xmlns:a16="http://schemas.microsoft.com/office/drawing/2014/main" id="{F50B95C8-A3D7-4986-B9AA-7D64F5AF54F6}"/>
              </a:ext>
            </a:extLst>
          </p:cNvPr>
          <p:cNvSpPr>
            <a:spLocks noGrp="1"/>
          </p:cNvSpPr>
          <p:nvPr>
            <p:ph type="body" sz="quarter" idx="13"/>
          </p:nvPr>
        </p:nvSpPr>
        <p:spPr>
          <a:xfrm>
            <a:off x="479425" y="1808163"/>
            <a:ext cx="11233150" cy="42132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Foliennummernplatzhalter 8">
            <a:extLst>
              <a:ext uri="{FF2B5EF4-FFF2-40B4-BE49-F238E27FC236}">
                <a16:creationId xmlns:a16="http://schemas.microsoft.com/office/drawing/2014/main" id="{BD6B1742-4D1F-47FF-9A10-80FDD20EF6C6}"/>
              </a:ext>
            </a:extLst>
          </p:cNvPr>
          <p:cNvSpPr>
            <a:spLocks noGrp="1"/>
          </p:cNvSpPr>
          <p:nvPr>
            <p:ph type="sldNum" sz="quarter" idx="14"/>
          </p:nvPr>
        </p:nvSpPr>
        <p:spPr/>
        <p:txBody>
          <a:bodyPr/>
          <a:lstStyle>
            <a:lvl1pPr>
              <a:defRPr>
                <a:solidFill>
                  <a:srgbClr val="FFFFFF"/>
                </a:solidFill>
              </a:defRPr>
            </a:lvl1pPr>
          </a:lstStyle>
          <a:p>
            <a:fld id="{476BE59D-4918-439E-9CBF-5840B2847889}" type="slidenum">
              <a:rPr lang="de-CH" smtClean="0"/>
              <a:pPr/>
              <a:t>‹#›</a:t>
            </a:fld>
            <a:endParaRPr lang="de-CH" dirty="0"/>
          </a:p>
        </p:txBody>
      </p:sp>
      <p:sp>
        <p:nvSpPr>
          <p:cNvPr id="3" name="Fußzeilenplatzhalter 2">
            <a:extLst>
              <a:ext uri="{FF2B5EF4-FFF2-40B4-BE49-F238E27FC236}">
                <a16:creationId xmlns:a16="http://schemas.microsoft.com/office/drawing/2014/main" id="{43CB8C82-6A53-4835-BD26-E2F1C5E542BD}"/>
              </a:ext>
            </a:extLst>
          </p:cNvPr>
          <p:cNvSpPr>
            <a:spLocks noGrp="1"/>
          </p:cNvSpPr>
          <p:nvPr>
            <p:ph type="ftr" sz="quarter" idx="15"/>
          </p:nvPr>
        </p:nvSpPr>
        <p:spPr/>
        <p:txBody>
          <a:bodyPr/>
          <a:lstStyle>
            <a:lvl1pPr>
              <a:defRPr>
                <a:solidFill>
                  <a:srgbClr val="FFFFFF"/>
                </a:solidFill>
              </a:defRPr>
            </a:lvl1pPr>
          </a:lstStyle>
          <a:p>
            <a:r>
              <a:rPr lang="de-CH"/>
              <a:t>NFP 73 – Nachhaltige Wirtschaft</a:t>
            </a:r>
            <a:endParaRPr lang="de-CH" dirty="0"/>
          </a:p>
        </p:txBody>
      </p:sp>
      <p:pic>
        <p:nvPicPr>
          <p:cNvPr id="10" name="Grafik 9">
            <a:extLst>
              <a:ext uri="{FF2B5EF4-FFF2-40B4-BE49-F238E27FC236}">
                <a16:creationId xmlns:a16="http://schemas.microsoft.com/office/drawing/2014/main" id="{18F8B613-62C6-4AD3-B362-20AD708B45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479425" y="6338112"/>
            <a:ext cx="849632" cy="259080"/>
          </a:xfrm>
          <a:prstGeom prst="rect">
            <a:avLst/>
          </a:prstGeom>
        </p:spPr>
      </p:pic>
    </p:spTree>
    <p:extLst>
      <p:ext uri="{BB962C8B-B14F-4D97-AF65-F5344CB8AC3E}">
        <p14:creationId xmlns:p14="http://schemas.microsoft.com/office/powerpoint/2010/main" val="3860584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9598AA5-C7F1-F7DB-6F39-CBEBE728B36A}"/>
              </a:ext>
            </a:extLst>
          </p:cNvPr>
          <p:cNvGraphicFramePr>
            <a:graphicFrameLocks noChangeAspect="1"/>
          </p:cNvGraphicFramePr>
          <p:nvPr userDrawn="1">
            <p:custDataLst>
              <p:tags r:id="rId30"/>
            </p:custDataLst>
            <p:extLst>
              <p:ext uri="{D42A27DB-BD31-4B8C-83A1-F6EECF244321}">
                <p14:modId xmlns:p14="http://schemas.microsoft.com/office/powerpoint/2010/main" val="9185481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1" imgW="7772400" imgH="10058400" progId="TCLayout.ActiveDocument.1">
                  <p:embed/>
                </p:oleObj>
              </mc:Choice>
              <mc:Fallback>
                <p:oleObj name="think-cell Slide" r:id="rId31" imgW="7772400" imgH="10058400" progId="TCLayout.ActiveDocument.1">
                  <p:embed/>
                  <p:pic>
                    <p:nvPicPr>
                      <p:cNvPr id="5" name="think-cell data - do not delete" hidden="1">
                        <a:extLst>
                          <a:ext uri="{FF2B5EF4-FFF2-40B4-BE49-F238E27FC236}">
                            <a16:creationId xmlns:a16="http://schemas.microsoft.com/office/drawing/2014/main" id="{C9598AA5-C7F1-F7DB-6F39-CBEBE728B36A}"/>
                          </a:ext>
                        </a:extLst>
                      </p:cNvPr>
                      <p:cNvPicPr/>
                      <p:nvPr/>
                    </p:nvPicPr>
                    <p:blipFill>
                      <a:blip r:embed="rId32"/>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41BF24A-D497-4464-9FE1-B21BA5E7687C}"/>
              </a:ext>
            </a:extLst>
          </p:cNvPr>
          <p:cNvSpPr>
            <a:spLocks noGrp="1"/>
          </p:cNvSpPr>
          <p:nvPr>
            <p:ph type="title"/>
          </p:nvPr>
        </p:nvSpPr>
        <p:spPr>
          <a:xfrm>
            <a:off x="479425" y="476250"/>
            <a:ext cx="11233150" cy="1044575"/>
          </a:xfrm>
          <a:prstGeom prst="rect">
            <a:avLst/>
          </a:prstGeom>
        </p:spPr>
        <p:txBody>
          <a:bodyPr vert="horz" lIns="0" tIns="18000" rIns="0" bIns="0" rtlCol="0" anchor="t" anchorCtr="0">
            <a:noAutofit/>
          </a:bodyPr>
          <a:lstStyle/>
          <a:p>
            <a:r>
              <a:rPr lang="de-CH" dirty="0"/>
              <a:t>Mastertitelformat bearbeiten</a:t>
            </a:r>
          </a:p>
        </p:txBody>
      </p:sp>
      <p:sp>
        <p:nvSpPr>
          <p:cNvPr id="3" name="Textplatzhalter 2">
            <a:extLst>
              <a:ext uri="{FF2B5EF4-FFF2-40B4-BE49-F238E27FC236}">
                <a16:creationId xmlns:a16="http://schemas.microsoft.com/office/drawing/2014/main" id="{5619F523-3EBF-4F93-9A66-53448027C18C}"/>
              </a:ext>
            </a:extLst>
          </p:cNvPr>
          <p:cNvSpPr>
            <a:spLocks noGrp="1"/>
          </p:cNvSpPr>
          <p:nvPr>
            <p:ph type="body" idx="1"/>
          </p:nvPr>
        </p:nvSpPr>
        <p:spPr>
          <a:xfrm>
            <a:off x="479425" y="1808163"/>
            <a:ext cx="11233150" cy="4213225"/>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6" name="Foliennummernplatzhalter 5">
            <a:extLst>
              <a:ext uri="{FF2B5EF4-FFF2-40B4-BE49-F238E27FC236}">
                <a16:creationId xmlns:a16="http://schemas.microsoft.com/office/drawing/2014/main" id="{ED0B453A-BCBA-46E5-8B51-6E5C8657A803}"/>
              </a:ext>
            </a:extLst>
          </p:cNvPr>
          <p:cNvSpPr>
            <a:spLocks noGrp="1"/>
          </p:cNvSpPr>
          <p:nvPr>
            <p:ph type="sldNum" sz="quarter" idx="4"/>
          </p:nvPr>
        </p:nvSpPr>
        <p:spPr>
          <a:xfrm>
            <a:off x="8256589" y="6478264"/>
            <a:ext cx="3455986" cy="180000"/>
          </a:xfrm>
          <a:prstGeom prst="rect">
            <a:avLst/>
          </a:prstGeom>
        </p:spPr>
        <p:txBody>
          <a:bodyPr vert="horz" lIns="0" tIns="0" rIns="0" bIns="0" rtlCol="0" anchor="t" anchorCtr="0"/>
          <a:lstStyle>
            <a:lvl1pPr algn="r">
              <a:defRPr sz="1000">
                <a:solidFill>
                  <a:schemeClr val="tx1"/>
                </a:solidFill>
              </a:defRPr>
            </a:lvl1pPr>
          </a:lstStyle>
          <a:p>
            <a:fld id="{476BE59D-4918-439E-9CBF-5840B2847889}" type="slidenum">
              <a:rPr lang="de-CH" smtClean="0"/>
              <a:pPr/>
              <a:t>‹#›</a:t>
            </a:fld>
            <a:endParaRPr lang="de-CH" dirty="0"/>
          </a:p>
        </p:txBody>
      </p:sp>
      <p:sp>
        <p:nvSpPr>
          <p:cNvPr id="7" name="Fußzeilenplatzhalter 6">
            <a:extLst>
              <a:ext uri="{FF2B5EF4-FFF2-40B4-BE49-F238E27FC236}">
                <a16:creationId xmlns:a16="http://schemas.microsoft.com/office/drawing/2014/main" id="{96079920-E225-4621-8DA4-1E6F9F7CF606}"/>
              </a:ext>
            </a:extLst>
          </p:cNvPr>
          <p:cNvSpPr>
            <a:spLocks noGrp="1"/>
          </p:cNvSpPr>
          <p:nvPr>
            <p:ph type="ftr" sz="quarter" idx="3"/>
          </p:nvPr>
        </p:nvSpPr>
        <p:spPr>
          <a:xfrm>
            <a:off x="1525555" y="6385781"/>
            <a:ext cx="4114800" cy="252000"/>
          </a:xfrm>
          <a:prstGeom prst="rect">
            <a:avLst/>
          </a:prstGeom>
        </p:spPr>
        <p:txBody>
          <a:bodyPr vert="horz" lIns="0" tIns="0" rIns="0" bIns="0" rtlCol="0" anchor="ctr"/>
          <a:lstStyle>
            <a:lvl1pPr algn="l">
              <a:defRPr lang="de-CH" sz="1400" kern="1200" dirty="0">
                <a:solidFill>
                  <a:schemeClr val="tx1"/>
                </a:solidFill>
                <a:latin typeface="+mn-lt"/>
                <a:ea typeface="+mn-ea"/>
                <a:cs typeface="+mn-cs"/>
              </a:defRPr>
            </a:lvl1pPr>
          </a:lstStyle>
          <a:p>
            <a:r>
              <a:rPr lang="de-CH" dirty="0"/>
              <a:t>NFP 73 – Nachhaltige Wirtschaft</a:t>
            </a:r>
          </a:p>
        </p:txBody>
      </p:sp>
      <p:pic>
        <p:nvPicPr>
          <p:cNvPr id="9" name="Grafik 8">
            <a:extLst>
              <a:ext uri="{FF2B5EF4-FFF2-40B4-BE49-F238E27FC236}">
                <a16:creationId xmlns:a16="http://schemas.microsoft.com/office/drawing/2014/main" id="{B01A95CB-8F54-4797-8C36-C87C7343B5D7}"/>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bwMode="black">
          <a:xfrm>
            <a:off x="479425" y="6338112"/>
            <a:ext cx="849632" cy="259081"/>
          </a:xfrm>
          <a:prstGeom prst="rect">
            <a:avLst/>
          </a:prstGeom>
        </p:spPr>
      </p:pic>
    </p:spTree>
    <p:extLst>
      <p:ext uri="{BB962C8B-B14F-4D97-AF65-F5344CB8AC3E}">
        <p14:creationId xmlns:p14="http://schemas.microsoft.com/office/powerpoint/2010/main" val="2962238203"/>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80" r:id="rId3"/>
    <p:sldLayoutId id="2147483661" r:id="rId4"/>
    <p:sldLayoutId id="2147483663" r:id="rId5"/>
    <p:sldLayoutId id="2147483664" r:id="rId6"/>
    <p:sldLayoutId id="2147483682" r:id="rId7"/>
    <p:sldLayoutId id="2147483654" r:id="rId8"/>
    <p:sldLayoutId id="2147483669" r:id="rId9"/>
    <p:sldLayoutId id="2147483671" r:id="rId10"/>
    <p:sldLayoutId id="2147483670" r:id="rId11"/>
    <p:sldLayoutId id="2147483672" r:id="rId12"/>
    <p:sldLayoutId id="2147483667" r:id="rId13"/>
    <p:sldLayoutId id="2147483668" r:id="rId14"/>
    <p:sldLayoutId id="2147483677" r:id="rId15"/>
    <p:sldLayoutId id="2147483678" r:id="rId16"/>
    <p:sldLayoutId id="2147483681" r:id="rId17"/>
    <p:sldLayoutId id="2147483673" r:id="rId18"/>
    <p:sldLayoutId id="2147483674" r:id="rId19"/>
    <p:sldLayoutId id="2147483655" r:id="rId20"/>
    <p:sldLayoutId id="2147483650" r:id="rId21"/>
    <p:sldLayoutId id="2147483665" r:id="rId22"/>
    <p:sldLayoutId id="2147483666" r:id="rId23"/>
    <p:sldLayoutId id="2147483676" r:id="rId24"/>
    <p:sldLayoutId id="2147483683" r:id="rId25"/>
    <p:sldLayoutId id="2147483684" r:id="rId26"/>
    <p:sldLayoutId id="2147483685" r:id="rId27"/>
    <p:sldLayoutId id="2147483686" r:id="rId28"/>
  </p:sldLayoutIdLst>
  <p:hf hd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21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5pPr>
      <a:lvl6pPr marL="1296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6pPr>
      <a:lvl7pPr marL="1512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7pPr>
      <a:lvl8pPr marL="1728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8pPr>
      <a:lvl9pPr marL="1944000" indent="-2160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3" orient="horz" pos="1139" userDrawn="1">
          <p15:clr>
            <a:srgbClr val="F26B43"/>
          </p15:clr>
        </p15:guide>
        <p15:guide id="4" orient="horz" pos="3793" userDrawn="1">
          <p15:clr>
            <a:srgbClr val="F26B43"/>
          </p15:clr>
        </p15:guide>
        <p15:guide id="5" pos="302" userDrawn="1">
          <p15:clr>
            <a:srgbClr val="F26B43"/>
          </p15:clr>
        </p15:guide>
        <p15:guide id="6" pos="7378" userDrawn="1">
          <p15:clr>
            <a:srgbClr val="F26B43"/>
          </p15:clr>
        </p15:guide>
        <p15:guide id="11" orient="horz" pos="4156" userDrawn="1">
          <p15:clr>
            <a:srgbClr val="F26B43"/>
          </p15:clr>
        </p15:guide>
        <p15:guide id="12"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23.jpeg"/><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hyperlink" Target="https://nfp73.ch/de/projekte/nachhaltigere-wertschoepfungsketten" TargetMode="Externa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26.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open.spotify.com/episode/1ySIqjwTiIriNM0gFne7wr" TargetMode="External"/><Relationship Id="rId2" Type="http://schemas.openxmlformats.org/officeDocument/2006/relationships/hyperlink" Target="https://nfp73.ch/de/projekte/nachhaltigkeit-im-oeffentlichen-beschaffungswesen" TargetMode="External"/><Relationship Id="rId1" Type="http://schemas.openxmlformats.org/officeDocument/2006/relationships/slideLayout" Target="../slideLayouts/slideLayout4.xml"/><Relationship Id="rId6" Type="http://schemas.openxmlformats.org/officeDocument/2006/relationships/hyperlink" Target="https://www.youtube.com/watch?v=UasxgNvGxiA" TargetMode="External"/><Relationship Id="rId5" Type="http://schemas.openxmlformats.org/officeDocument/2006/relationships/hyperlink" Target="https://www.woeb.swiss/de/" TargetMode="External"/><Relationship Id="rId4" Type="http://schemas.openxmlformats.org/officeDocument/2006/relationships/hyperlink" Target="https://nfp73.ch/download/33/nfp73-broschuere-nachhaltige-oeffentliche-beschaffung.pdf?inline=true" TargetMode="Externa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nfp73.ch/de/schwerpunkte/kreislaufwirtschaft" TargetMode="External"/><Relationship Id="rId2" Type="http://schemas.openxmlformats.org/officeDocument/2006/relationships/hyperlink" Target="https://de.wikipedia.org/wiki/Lieferkette" TargetMode="External"/><Relationship Id="rId1" Type="http://schemas.openxmlformats.org/officeDocument/2006/relationships/slideLayout" Target="../slideLayouts/slideLayout4.xml"/><Relationship Id="rId5" Type="http://schemas.openxmlformats.org/officeDocument/2006/relationships/hyperlink" Target="https://www.youtube.com/watch?v=0dhW78eoe8M" TargetMode="External"/><Relationship Id="rId4" Type="http://schemas.openxmlformats.org/officeDocument/2006/relationships/hyperlink" Target="https://nfp73.ch/de/schwerpunkte/lieferkette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hyperlink" Target="https://nfp73.ch/de/projekte/transparente-umweltbewertung-und-nachhaltigkeitsanalyse-des-schweizer-endverbrauchs" TargetMode="Externa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laptops on a grid&#10;&#10;AI-generated content may be incorrect.">
            <a:extLst>
              <a:ext uri="{FF2B5EF4-FFF2-40B4-BE49-F238E27FC236}">
                <a16:creationId xmlns:a16="http://schemas.microsoft.com/office/drawing/2014/main" id="{DEEBC4D7-AA43-8024-1887-4B8DC6A9FB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676" b="9676"/>
          <a:stretch>
            <a:fillRect/>
          </a:stretch>
        </p:blipFill>
        <p:spPr/>
      </p:pic>
      <p:sp>
        <p:nvSpPr>
          <p:cNvPr id="3" name="Titel 2">
            <a:extLst>
              <a:ext uri="{FF2B5EF4-FFF2-40B4-BE49-F238E27FC236}">
                <a16:creationId xmlns:a16="http://schemas.microsoft.com/office/drawing/2014/main" id="{DBBC741F-F36E-AFA0-3CD1-CD890CC4089C}"/>
              </a:ext>
            </a:extLst>
          </p:cNvPr>
          <p:cNvSpPr>
            <a:spLocks noGrp="1"/>
          </p:cNvSpPr>
          <p:nvPr>
            <p:ph type="ctrTitle"/>
          </p:nvPr>
        </p:nvSpPr>
        <p:spPr/>
        <p:txBody>
          <a:bodyPr/>
          <a:lstStyle/>
          <a:p>
            <a:r>
              <a:rPr lang="en-GB" dirty="0" err="1"/>
              <a:t>Lieferketten</a:t>
            </a:r>
            <a:endParaRPr lang="en-GB" dirty="0"/>
          </a:p>
        </p:txBody>
      </p:sp>
      <p:sp>
        <p:nvSpPr>
          <p:cNvPr id="5" name="Textplatzhalter 4">
            <a:extLst>
              <a:ext uri="{FF2B5EF4-FFF2-40B4-BE49-F238E27FC236}">
                <a16:creationId xmlns:a16="http://schemas.microsoft.com/office/drawing/2014/main" id="{CC410DC2-7478-767E-6704-A9ADE8F66B15}"/>
              </a:ext>
            </a:extLst>
          </p:cNvPr>
          <p:cNvSpPr>
            <a:spLocks noGrp="1"/>
          </p:cNvSpPr>
          <p:nvPr>
            <p:ph type="body" sz="quarter" idx="11"/>
          </p:nvPr>
        </p:nvSpPr>
        <p:spPr/>
        <p:txBody>
          <a:bodyPr/>
          <a:lstStyle/>
          <a:p>
            <a:r>
              <a:rPr lang="en-GB" sz="2000" dirty="0"/>
              <a:t>Ein </a:t>
            </a:r>
            <a:r>
              <a:rPr lang="en-GB" sz="2000" dirty="0" err="1"/>
              <a:t>Lernmodul</a:t>
            </a:r>
            <a:r>
              <a:rPr lang="en-GB" sz="2000" dirty="0"/>
              <a:t> für die </a:t>
            </a:r>
            <a:r>
              <a:rPr lang="en-GB" sz="2000" dirty="0" err="1"/>
              <a:t>Tertiärstufe</a:t>
            </a:r>
            <a:endParaRPr lang="en-GB" sz="2000" dirty="0"/>
          </a:p>
          <a:p>
            <a:endParaRPr lang="en-GB" dirty="0"/>
          </a:p>
        </p:txBody>
      </p:sp>
    </p:spTree>
    <p:extLst>
      <p:ext uri="{BB962C8B-B14F-4D97-AF65-F5344CB8AC3E}">
        <p14:creationId xmlns:p14="http://schemas.microsoft.com/office/powerpoint/2010/main" val="21289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E19FCA7A-538B-213D-7556-2A02507497E5}"/>
              </a:ext>
            </a:extLst>
          </p:cNvPr>
          <p:cNvGraphicFramePr>
            <a:graphicFrameLocks noChangeAspect="1"/>
          </p:cNvGraphicFramePr>
          <p:nvPr>
            <p:custDataLst>
              <p:tags r:id="rId1"/>
            </p:custDataLst>
            <p:extLst>
              <p:ext uri="{D42A27DB-BD31-4B8C-83A1-F6EECF244321}">
                <p14:modId xmlns:p14="http://schemas.microsoft.com/office/powerpoint/2010/main" val="291720724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2" name="think-cell data - do not delete" hidden="1">
                        <a:extLst>
                          <a:ext uri="{FF2B5EF4-FFF2-40B4-BE49-F238E27FC236}">
                            <a16:creationId xmlns:a16="http://schemas.microsoft.com/office/drawing/2014/main" id="{E19FCA7A-538B-213D-7556-2A02507497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27501DA-AE2C-2606-32EC-08CF19955633}"/>
              </a:ext>
            </a:extLst>
          </p:cNvPr>
          <p:cNvSpPr>
            <a:spLocks noGrp="1"/>
          </p:cNvSpPr>
          <p:nvPr>
            <p:ph type="title"/>
          </p:nvPr>
        </p:nvSpPr>
        <p:spPr/>
        <p:txBody>
          <a:bodyPr vert="horz"/>
          <a:lstStyle/>
          <a:p>
            <a:r>
              <a:rPr lang="de-CH" dirty="0"/>
              <a:t>Transparente Umweltbewertung und Nachhaltigkeits-analyse des Schweizer Endverbrauchs</a:t>
            </a:r>
          </a:p>
        </p:txBody>
      </p:sp>
      <p:sp>
        <p:nvSpPr>
          <p:cNvPr id="3" name="Text Placeholder 2">
            <a:extLst>
              <a:ext uri="{FF2B5EF4-FFF2-40B4-BE49-F238E27FC236}">
                <a16:creationId xmlns:a16="http://schemas.microsoft.com/office/drawing/2014/main" id="{67F4F133-8817-F347-0888-D989F648CDBB}"/>
              </a:ext>
            </a:extLst>
          </p:cNvPr>
          <p:cNvSpPr>
            <a:spLocks noGrp="1"/>
          </p:cNvSpPr>
          <p:nvPr>
            <p:ph type="body" sz="quarter" idx="13"/>
          </p:nvPr>
        </p:nvSpPr>
        <p:spPr>
          <a:xfrm>
            <a:off x="479426" y="2565400"/>
            <a:ext cx="5321934" cy="3455988"/>
          </a:xfrm>
        </p:spPr>
        <p:txBody>
          <a:bodyPr/>
          <a:lstStyle/>
          <a:p>
            <a:r>
              <a:rPr lang="de-CH" dirty="0"/>
              <a:t>Es existieren </a:t>
            </a:r>
            <a:r>
              <a:rPr lang="de-CH" b="1" dirty="0"/>
              <a:t>Ad-hoc-Berichte</a:t>
            </a:r>
            <a:r>
              <a:rPr lang="de-CH" dirty="0"/>
              <a:t>, welche die Umweltauswirkungen und kritische Ressourcen in der </a:t>
            </a:r>
            <a:r>
              <a:rPr lang="de-CH" b="1" dirty="0"/>
              <a:t>Schweizer Wirtschaft </a:t>
            </a:r>
            <a:r>
              <a:rPr lang="de-CH" dirty="0"/>
              <a:t>untersuchen, aber die lassen sich schwer reproduzieren/vergleichen. Eine </a:t>
            </a:r>
            <a:r>
              <a:rPr lang="de-CH" b="1" dirty="0"/>
              <a:t>vollständigere Analyse </a:t>
            </a:r>
            <a:r>
              <a:rPr lang="de-CH" dirty="0"/>
              <a:t>ist für ein breites Spektrum von Stakeholdern in der Schweiz von entscheidendem Interesse. Eine solche Dokumentation muss schweizerische als auch die globale Lieferketten </a:t>
            </a:r>
            <a:r>
              <a:rPr lang="de-CH" b="1" dirty="0"/>
              <a:t>detailliert</a:t>
            </a:r>
            <a:r>
              <a:rPr lang="de-CH" dirty="0"/>
              <a:t> </a:t>
            </a:r>
            <a:r>
              <a:rPr lang="de-CH" b="1" dirty="0"/>
              <a:t>abbilden</a:t>
            </a:r>
            <a:r>
              <a:rPr lang="de-CH" dirty="0"/>
              <a:t>, </a:t>
            </a:r>
            <a:r>
              <a:rPr lang="de-CH" b="1" dirty="0"/>
              <a:t>Unsicherheit</a:t>
            </a:r>
            <a:r>
              <a:rPr lang="de-CH" dirty="0"/>
              <a:t> </a:t>
            </a:r>
            <a:r>
              <a:rPr lang="de-CH" b="1" dirty="0"/>
              <a:t>quantifizieren</a:t>
            </a:r>
            <a:r>
              <a:rPr lang="de-CH" dirty="0"/>
              <a:t> und in Zukunft reproduzierbar und einfach zu aktualisieren sein. </a:t>
            </a:r>
          </a:p>
          <a:p>
            <a:endParaRPr lang="de-CH" dirty="0"/>
          </a:p>
        </p:txBody>
      </p:sp>
      <p:sp>
        <p:nvSpPr>
          <p:cNvPr id="4" name="Slide Number Placeholder 3">
            <a:extLst>
              <a:ext uri="{FF2B5EF4-FFF2-40B4-BE49-F238E27FC236}">
                <a16:creationId xmlns:a16="http://schemas.microsoft.com/office/drawing/2014/main" id="{0D6EA6A0-6185-453A-2FF3-E3A55DCC5104}"/>
              </a:ext>
            </a:extLst>
          </p:cNvPr>
          <p:cNvSpPr>
            <a:spLocks noGrp="1"/>
          </p:cNvSpPr>
          <p:nvPr>
            <p:ph type="sldNum" sz="quarter" idx="14"/>
          </p:nvPr>
        </p:nvSpPr>
        <p:spPr/>
        <p:txBody>
          <a:bodyPr/>
          <a:lstStyle/>
          <a:p>
            <a:fld id="{476BE59D-4918-439E-9CBF-5840B2847889}" type="slidenum">
              <a:rPr lang="de-CH" smtClean="0"/>
              <a:pPr/>
              <a:t>10</a:t>
            </a:fld>
            <a:endParaRPr lang="de-CH" dirty="0"/>
          </a:p>
        </p:txBody>
      </p:sp>
      <p:sp>
        <p:nvSpPr>
          <p:cNvPr id="6" name="Text Placeholder 5">
            <a:extLst>
              <a:ext uri="{FF2B5EF4-FFF2-40B4-BE49-F238E27FC236}">
                <a16:creationId xmlns:a16="http://schemas.microsoft.com/office/drawing/2014/main" id="{3FBC7C93-27A4-6F28-045E-CC36FCCA9E18}"/>
              </a:ext>
            </a:extLst>
          </p:cNvPr>
          <p:cNvSpPr>
            <a:spLocks noGrp="1"/>
          </p:cNvSpPr>
          <p:nvPr>
            <p:ph type="body" sz="quarter" idx="16"/>
          </p:nvPr>
        </p:nvSpPr>
        <p:spPr>
          <a:xfrm>
            <a:off x="5931854" y="2565400"/>
            <a:ext cx="5779136" cy="3266440"/>
          </a:xfrm>
        </p:spPr>
        <p:txBody>
          <a:bodyPr/>
          <a:lstStyle/>
          <a:p>
            <a:pPr marL="342900" indent="-342900">
              <a:buAutoNum type="arabicParenR"/>
            </a:pPr>
            <a:r>
              <a:rPr lang="de-CH" dirty="0"/>
              <a:t>Entwicklung eines neuen Ansatzes, der eine Top-down- mit einer Bottom-up-Datenbank zum </a:t>
            </a:r>
            <a:r>
              <a:rPr lang="de-CH" b="1" dirty="0"/>
              <a:t>Energie-</a:t>
            </a:r>
            <a:r>
              <a:rPr lang="de-CH" dirty="0"/>
              <a:t> und </a:t>
            </a:r>
            <a:r>
              <a:rPr lang="de-CH" b="1" dirty="0"/>
              <a:t>Materialkreislauf</a:t>
            </a:r>
            <a:r>
              <a:rPr lang="de-CH" dirty="0"/>
              <a:t> kombiniert, um ein detailliertes und vollständiges Bild dieser Lieferketten und deren Auswirkungen auf die Umwelt zu erstellen; </a:t>
            </a:r>
          </a:p>
          <a:p>
            <a:pPr marL="342900" indent="-342900">
              <a:buAutoNum type="arabicParenR"/>
            </a:pPr>
            <a:r>
              <a:rPr lang="de-CH" dirty="0"/>
              <a:t>Ergänzung um </a:t>
            </a:r>
            <a:r>
              <a:rPr lang="de-CH" b="1" dirty="0"/>
              <a:t>soziale Auswirkungen</a:t>
            </a:r>
          </a:p>
          <a:p>
            <a:pPr marL="342900" indent="-342900">
              <a:buAutoNum type="arabicParenR"/>
            </a:pPr>
            <a:r>
              <a:rPr lang="de-CH" dirty="0"/>
              <a:t>Ergänzung um </a:t>
            </a:r>
            <a:r>
              <a:rPr lang="de-CH" b="1" dirty="0"/>
              <a:t>kritische</a:t>
            </a:r>
            <a:r>
              <a:rPr lang="de-CH" dirty="0"/>
              <a:t> </a:t>
            </a:r>
            <a:r>
              <a:rPr lang="de-CH" b="1" dirty="0"/>
              <a:t>Ressourcen</a:t>
            </a:r>
            <a:r>
              <a:rPr lang="de-CH" dirty="0"/>
              <a:t> und potenzielle </a:t>
            </a:r>
            <a:r>
              <a:rPr lang="de-CH" b="1" dirty="0"/>
              <a:t>Lieferkettenunterbrechungen</a:t>
            </a:r>
          </a:p>
          <a:p>
            <a:pPr marL="342900" indent="-342900">
              <a:buAutoNum type="arabicParenR"/>
            </a:pPr>
            <a:r>
              <a:rPr lang="de-CH" dirty="0"/>
              <a:t>Entwicklung eines globalen Rahmens für </a:t>
            </a:r>
            <a:r>
              <a:rPr lang="de-CH" b="1" dirty="0"/>
              <a:t>Sensitivitätsanalysen</a:t>
            </a:r>
            <a:r>
              <a:rPr lang="de-CH" dirty="0"/>
              <a:t>, der diese Daten und Indikatoren effizient und präzise verarbeitet. </a:t>
            </a:r>
          </a:p>
          <a:p>
            <a:endParaRPr lang="de-CH" dirty="0"/>
          </a:p>
        </p:txBody>
      </p:sp>
      <p:sp>
        <p:nvSpPr>
          <p:cNvPr id="7" name="Text Placeholder 6">
            <a:extLst>
              <a:ext uri="{FF2B5EF4-FFF2-40B4-BE49-F238E27FC236}">
                <a16:creationId xmlns:a16="http://schemas.microsoft.com/office/drawing/2014/main" id="{F92609C9-F04B-D533-4297-563DC56AE312}"/>
              </a:ext>
            </a:extLst>
          </p:cNvPr>
          <p:cNvSpPr>
            <a:spLocks noGrp="1"/>
          </p:cNvSpPr>
          <p:nvPr>
            <p:ph type="body" sz="quarter" idx="12"/>
          </p:nvPr>
        </p:nvSpPr>
        <p:spPr>
          <a:xfrm>
            <a:off x="479424" y="1808163"/>
            <a:ext cx="5321931" cy="587375"/>
          </a:xfrm>
        </p:spPr>
        <p:txBody>
          <a:bodyPr/>
          <a:lstStyle/>
          <a:p>
            <a:r>
              <a:rPr lang="de-CH" dirty="0"/>
              <a:t>Hintergrund</a:t>
            </a:r>
          </a:p>
        </p:txBody>
      </p:sp>
      <p:sp>
        <p:nvSpPr>
          <p:cNvPr id="9" name="Text Placeholder 8">
            <a:extLst>
              <a:ext uri="{FF2B5EF4-FFF2-40B4-BE49-F238E27FC236}">
                <a16:creationId xmlns:a16="http://schemas.microsoft.com/office/drawing/2014/main" id="{3D637849-5B32-9354-0813-AB92E716678F}"/>
              </a:ext>
            </a:extLst>
          </p:cNvPr>
          <p:cNvSpPr>
            <a:spLocks noGrp="1"/>
          </p:cNvSpPr>
          <p:nvPr>
            <p:ph type="body" sz="quarter" idx="18"/>
          </p:nvPr>
        </p:nvSpPr>
        <p:spPr>
          <a:xfrm>
            <a:off x="5933439" y="1808163"/>
            <a:ext cx="5779136" cy="587375"/>
          </a:xfrm>
        </p:spPr>
        <p:txBody>
          <a:bodyPr/>
          <a:lstStyle/>
          <a:p>
            <a:r>
              <a:rPr lang="de-CH" dirty="0"/>
              <a:t>Ziele</a:t>
            </a:r>
          </a:p>
        </p:txBody>
      </p:sp>
      <p:sp>
        <p:nvSpPr>
          <p:cNvPr id="10" name="Footer Placeholder 9">
            <a:extLst>
              <a:ext uri="{FF2B5EF4-FFF2-40B4-BE49-F238E27FC236}">
                <a16:creationId xmlns:a16="http://schemas.microsoft.com/office/drawing/2014/main" id="{9DB0D818-03BA-86AA-04AE-01504FD3221F}"/>
              </a:ext>
            </a:extLst>
          </p:cNvPr>
          <p:cNvSpPr>
            <a:spLocks noGrp="1"/>
          </p:cNvSpPr>
          <p:nvPr>
            <p:ph type="ftr" sz="quarter" idx="19"/>
          </p:nvPr>
        </p:nvSpPr>
        <p:spPr/>
        <p:txBody>
          <a:bodyPr/>
          <a:lstStyle/>
          <a:p>
            <a:r>
              <a:rPr lang="de-CH"/>
              <a:t>NFP 73 – Nachhaltige Wirtschaft</a:t>
            </a:r>
            <a:endParaRPr lang="de-CH" dirty="0"/>
          </a:p>
        </p:txBody>
      </p:sp>
    </p:spTree>
    <p:extLst>
      <p:ext uri="{BB962C8B-B14F-4D97-AF65-F5344CB8AC3E}">
        <p14:creationId xmlns:p14="http://schemas.microsoft.com/office/powerpoint/2010/main" val="150184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2A2A50-8A58-0325-9EFE-753A9279B94D}"/>
              </a:ext>
            </a:extLst>
          </p:cNvPr>
          <p:cNvGraphicFramePr>
            <a:graphicFrameLocks noChangeAspect="1"/>
          </p:cNvGraphicFramePr>
          <p:nvPr>
            <p:custDataLst>
              <p:tags r:id="rId1"/>
            </p:custDataLst>
            <p:extLst>
              <p:ext uri="{D42A27DB-BD31-4B8C-83A1-F6EECF244321}">
                <p14:modId xmlns:p14="http://schemas.microsoft.com/office/powerpoint/2010/main" val="12680543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042A2A50-8A58-0325-9EFE-753A9279B94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939729-03CD-5F90-621E-A3D9F31202E2}"/>
              </a:ext>
            </a:extLst>
          </p:cNvPr>
          <p:cNvSpPr>
            <a:spLocks noGrp="1"/>
          </p:cNvSpPr>
          <p:nvPr>
            <p:ph type="title"/>
          </p:nvPr>
        </p:nvSpPr>
        <p:spPr/>
        <p:txBody>
          <a:bodyPr vert="horz"/>
          <a:lstStyle/>
          <a:p>
            <a:r>
              <a:rPr lang="de-CH" dirty="0"/>
              <a:t>Transparente Umweltbewertung und Nachhaltigkeits-analyse des Schweizer Endverbrauchs – Resultate I</a:t>
            </a:r>
          </a:p>
        </p:txBody>
      </p:sp>
      <p:sp>
        <p:nvSpPr>
          <p:cNvPr id="3" name="Text Placeholder 2">
            <a:extLst>
              <a:ext uri="{FF2B5EF4-FFF2-40B4-BE49-F238E27FC236}">
                <a16:creationId xmlns:a16="http://schemas.microsoft.com/office/drawing/2014/main" id="{EBF3E74B-688F-6E08-8191-8B2D28FEDF71}"/>
              </a:ext>
            </a:extLst>
          </p:cNvPr>
          <p:cNvSpPr>
            <a:spLocks noGrp="1"/>
          </p:cNvSpPr>
          <p:nvPr>
            <p:ph type="body" sz="quarter" idx="13"/>
          </p:nvPr>
        </p:nvSpPr>
        <p:spPr/>
        <p:txBody>
          <a:bodyPr/>
          <a:lstStyle/>
          <a:p>
            <a:pPr marL="0" indent="0">
              <a:lnSpc>
                <a:spcPct val="100000"/>
              </a:lnSpc>
              <a:buNone/>
            </a:pPr>
            <a:r>
              <a:rPr lang="de-CH" b="1" dirty="0"/>
              <a:t>Auswirkungen von Unterbrechungen der Ressourcenversorgung  </a:t>
            </a:r>
          </a:p>
          <a:p>
            <a:pPr marL="0" indent="0">
              <a:lnSpc>
                <a:spcPct val="100000"/>
              </a:lnSpc>
              <a:buNone/>
            </a:pPr>
            <a:r>
              <a:rPr lang="de-CH" dirty="0"/>
              <a:t>Es wurde ein </a:t>
            </a:r>
            <a:r>
              <a:rPr lang="de-CH" dirty="0">
                <a:solidFill>
                  <a:srgbClr val="83D0F5"/>
                </a:solidFill>
              </a:rPr>
              <a:t>neuer Ansatz </a:t>
            </a:r>
            <a:r>
              <a:rPr lang="de-CH" dirty="0"/>
              <a:t>entwickelt, der eine Bewertung der </a:t>
            </a:r>
            <a:r>
              <a:rPr lang="de-CH" dirty="0">
                <a:solidFill>
                  <a:srgbClr val="83D0F5"/>
                </a:solidFill>
              </a:rPr>
              <a:t>länderspezifischen Auswirkungen </a:t>
            </a:r>
            <a:r>
              <a:rPr lang="de-CH" dirty="0"/>
              <a:t>von </a:t>
            </a:r>
            <a:r>
              <a:rPr lang="de-CH" dirty="0">
                <a:solidFill>
                  <a:srgbClr val="83D0F5"/>
                </a:solidFill>
              </a:rPr>
              <a:t>Versorgungsunterbrechungen</a:t>
            </a:r>
            <a:r>
              <a:rPr lang="de-CH" dirty="0"/>
              <a:t> in einer </a:t>
            </a:r>
            <a:r>
              <a:rPr lang="de-CH" dirty="0">
                <a:solidFill>
                  <a:srgbClr val="83D0F5"/>
                </a:solidFill>
              </a:rPr>
              <a:t>Technologie-Lieferkette</a:t>
            </a:r>
            <a:r>
              <a:rPr lang="de-CH" dirty="0"/>
              <a:t> ermöglicht. Dieser Ansatz wurde in einer Fallstudie auf in der Schweiz verkaufte Elektrofahrzeuge angewandt. Dabei wurden Hotspots sowie die Gesamtauswirkungen von </a:t>
            </a:r>
            <a:r>
              <a:rPr lang="de-CH" dirty="0">
                <a:solidFill>
                  <a:srgbClr val="83D0F5"/>
                </a:solidFill>
              </a:rPr>
              <a:t>Versorgungsunterbrechungen</a:t>
            </a:r>
            <a:r>
              <a:rPr lang="de-CH" dirty="0"/>
              <a:t> in den </a:t>
            </a:r>
            <a:r>
              <a:rPr lang="de-CH" dirty="0">
                <a:solidFill>
                  <a:srgbClr val="83D0F5"/>
                </a:solidFill>
              </a:rPr>
              <a:t>Kobalt- und Aluminiumlieferketten </a:t>
            </a:r>
            <a:r>
              <a:rPr lang="de-CH" dirty="0"/>
              <a:t>bewertet. Einige Ressourcen oder Prozesse waren bereits weitgehend bekannt, wie beispielsweise die </a:t>
            </a:r>
            <a:r>
              <a:rPr lang="de-CH" dirty="0">
                <a:solidFill>
                  <a:srgbClr val="83D0F5"/>
                </a:solidFill>
              </a:rPr>
              <a:t>Gewinnung</a:t>
            </a:r>
            <a:r>
              <a:rPr lang="de-CH" dirty="0"/>
              <a:t> </a:t>
            </a:r>
            <a:r>
              <a:rPr lang="de-CH" dirty="0">
                <a:solidFill>
                  <a:srgbClr val="83D0F5"/>
                </a:solidFill>
              </a:rPr>
              <a:t>von</a:t>
            </a:r>
            <a:r>
              <a:rPr lang="de-CH" dirty="0"/>
              <a:t> </a:t>
            </a:r>
            <a:r>
              <a:rPr lang="de-CH" dirty="0">
                <a:solidFill>
                  <a:srgbClr val="83D0F5"/>
                </a:solidFill>
              </a:rPr>
              <a:t>Kobalt</a:t>
            </a:r>
            <a:r>
              <a:rPr lang="de-CH" dirty="0"/>
              <a:t> in der Demokratischen Republik Kongo. Zusätzlich konnten neue </a:t>
            </a:r>
            <a:r>
              <a:rPr lang="de-CH" dirty="0">
                <a:solidFill>
                  <a:srgbClr val="83D0F5"/>
                </a:solidFill>
              </a:rPr>
              <a:t>kritische Prozesse eruiert </a:t>
            </a:r>
            <a:r>
              <a:rPr lang="de-CH" dirty="0"/>
              <a:t>werden, wie etwa die </a:t>
            </a:r>
            <a:r>
              <a:rPr lang="de-CH" dirty="0">
                <a:solidFill>
                  <a:srgbClr val="83D0F5"/>
                </a:solidFill>
              </a:rPr>
              <a:t>Herstellung</a:t>
            </a:r>
            <a:r>
              <a:rPr lang="de-CH" dirty="0"/>
              <a:t> von </a:t>
            </a:r>
            <a:r>
              <a:rPr lang="de-CH" dirty="0">
                <a:solidFill>
                  <a:srgbClr val="83D0F5"/>
                </a:solidFill>
              </a:rPr>
              <a:t>Kabelbäumen</a:t>
            </a:r>
            <a:r>
              <a:rPr lang="de-CH" dirty="0"/>
              <a:t> aus </a:t>
            </a:r>
            <a:r>
              <a:rPr lang="de-CH" dirty="0">
                <a:solidFill>
                  <a:srgbClr val="83D0F5"/>
                </a:solidFill>
              </a:rPr>
              <a:t>Aluminium</a:t>
            </a:r>
            <a:r>
              <a:rPr lang="de-CH" dirty="0"/>
              <a:t> in Marokko. Die </a:t>
            </a:r>
            <a:r>
              <a:rPr lang="de-CH" dirty="0">
                <a:solidFill>
                  <a:srgbClr val="83D0F5"/>
                </a:solidFill>
              </a:rPr>
              <a:t>Unterbrechung</a:t>
            </a:r>
            <a:r>
              <a:rPr lang="de-CH" dirty="0"/>
              <a:t> der </a:t>
            </a:r>
            <a:r>
              <a:rPr lang="de-CH" dirty="0">
                <a:solidFill>
                  <a:srgbClr val="83D0F5"/>
                </a:solidFill>
              </a:rPr>
              <a:t>globalen</a:t>
            </a:r>
            <a:r>
              <a:rPr lang="de-CH" dirty="0"/>
              <a:t> </a:t>
            </a:r>
            <a:r>
              <a:rPr lang="de-CH" dirty="0">
                <a:solidFill>
                  <a:srgbClr val="83D0F5"/>
                </a:solidFill>
              </a:rPr>
              <a:t>Lieferketten</a:t>
            </a:r>
            <a:r>
              <a:rPr lang="de-CH" dirty="0"/>
              <a:t> für scheinbar gewöhnliche Ressourcen während der </a:t>
            </a:r>
            <a:r>
              <a:rPr lang="de-CH" dirty="0">
                <a:solidFill>
                  <a:srgbClr val="83D0F5"/>
                </a:solidFill>
              </a:rPr>
              <a:t>Covid-19-Pandemie</a:t>
            </a:r>
            <a:r>
              <a:rPr lang="de-CH" dirty="0"/>
              <a:t> zeigt den Nutzen unseres Ansatzes.  </a:t>
            </a:r>
          </a:p>
          <a:p>
            <a:endParaRPr lang="de-CH" dirty="0"/>
          </a:p>
        </p:txBody>
      </p:sp>
      <p:sp>
        <p:nvSpPr>
          <p:cNvPr id="4" name="Slide Number Placeholder 3">
            <a:extLst>
              <a:ext uri="{FF2B5EF4-FFF2-40B4-BE49-F238E27FC236}">
                <a16:creationId xmlns:a16="http://schemas.microsoft.com/office/drawing/2014/main" id="{1FB4D5B1-414F-E83A-A751-538C747E5D57}"/>
              </a:ext>
            </a:extLst>
          </p:cNvPr>
          <p:cNvSpPr>
            <a:spLocks noGrp="1"/>
          </p:cNvSpPr>
          <p:nvPr>
            <p:ph type="sldNum" sz="quarter" idx="14"/>
          </p:nvPr>
        </p:nvSpPr>
        <p:spPr/>
        <p:txBody>
          <a:bodyPr/>
          <a:lstStyle/>
          <a:p>
            <a:fld id="{476BE59D-4918-439E-9CBF-5840B2847889}" type="slidenum">
              <a:rPr lang="de-CH" smtClean="0"/>
              <a:pPr/>
              <a:t>11</a:t>
            </a:fld>
            <a:endParaRPr lang="de-CH" dirty="0"/>
          </a:p>
        </p:txBody>
      </p:sp>
      <p:sp>
        <p:nvSpPr>
          <p:cNvPr id="5" name="Footer Placeholder 4">
            <a:extLst>
              <a:ext uri="{FF2B5EF4-FFF2-40B4-BE49-F238E27FC236}">
                <a16:creationId xmlns:a16="http://schemas.microsoft.com/office/drawing/2014/main" id="{43E2A956-B973-4CA7-834D-E620A36C3A4B}"/>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5530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320E3-7287-D3DB-176B-C638B04BECB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76E272D-ACB3-2B03-872E-30548469591B}"/>
              </a:ext>
            </a:extLst>
          </p:cNvPr>
          <p:cNvGraphicFramePr>
            <a:graphicFrameLocks noChangeAspect="1"/>
          </p:cNvGraphicFramePr>
          <p:nvPr>
            <p:custDataLst>
              <p:tags r:id="rId1"/>
            </p:custDataLst>
            <p:extLst>
              <p:ext uri="{D42A27DB-BD31-4B8C-83A1-F6EECF244321}">
                <p14:modId xmlns:p14="http://schemas.microsoft.com/office/powerpoint/2010/main" val="4453938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76E272D-ACB3-2B03-872E-30548469591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3E6D1C-9009-0132-EC92-D698E6C8F3A3}"/>
              </a:ext>
            </a:extLst>
          </p:cNvPr>
          <p:cNvSpPr>
            <a:spLocks noGrp="1"/>
          </p:cNvSpPr>
          <p:nvPr>
            <p:ph type="title"/>
          </p:nvPr>
        </p:nvSpPr>
        <p:spPr/>
        <p:txBody>
          <a:bodyPr vert="horz"/>
          <a:lstStyle/>
          <a:p>
            <a:r>
              <a:rPr lang="de-CH" dirty="0"/>
              <a:t>Transparente Umweltbewertung und Nachhaltigkeits-analyse des Schweizer Endverbrauchs – Resultate II</a:t>
            </a:r>
          </a:p>
        </p:txBody>
      </p:sp>
      <p:sp>
        <p:nvSpPr>
          <p:cNvPr id="3" name="Text Placeholder 2">
            <a:extLst>
              <a:ext uri="{FF2B5EF4-FFF2-40B4-BE49-F238E27FC236}">
                <a16:creationId xmlns:a16="http://schemas.microsoft.com/office/drawing/2014/main" id="{769269F0-E4E0-76A6-FA74-35C353889B6F}"/>
              </a:ext>
            </a:extLst>
          </p:cNvPr>
          <p:cNvSpPr>
            <a:spLocks noGrp="1"/>
          </p:cNvSpPr>
          <p:nvPr>
            <p:ph type="body" sz="quarter" idx="13"/>
          </p:nvPr>
        </p:nvSpPr>
        <p:spPr/>
        <p:txBody>
          <a:bodyPr/>
          <a:lstStyle/>
          <a:p>
            <a:pPr marL="0" indent="0">
              <a:lnSpc>
                <a:spcPct val="100000"/>
              </a:lnSpc>
              <a:buNone/>
            </a:pPr>
            <a:r>
              <a:rPr lang="de-CH" b="1" dirty="0"/>
              <a:t>Open-Source-Ansatz zur weiteren Forschung </a:t>
            </a:r>
            <a:r>
              <a:rPr lang="de-CH" dirty="0"/>
              <a:t> </a:t>
            </a:r>
          </a:p>
          <a:p>
            <a:pPr marL="0" indent="0">
              <a:lnSpc>
                <a:spcPct val="100000"/>
              </a:lnSpc>
              <a:buNone/>
            </a:pPr>
            <a:r>
              <a:rPr lang="de-CH" dirty="0"/>
              <a:t>Ein </a:t>
            </a:r>
            <a:r>
              <a:rPr lang="de-CH" dirty="0">
                <a:solidFill>
                  <a:srgbClr val="83D0F5"/>
                </a:solidFill>
              </a:rPr>
              <a:t>Open-Source-Ansatz </a:t>
            </a:r>
            <a:r>
              <a:rPr lang="de-CH" dirty="0"/>
              <a:t>zur Zusammenführung von </a:t>
            </a:r>
            <a:r>
              <a:rPr lang="de-CH" dirty="0">
                <a:solidFill>
                  <a:srgbClr val="83D0F5"/>
                </a:solidFill>
              </a:rPr>
              <a:t>Ökoinventar-Datenbanken</a:t>
            </a:r>
            <a:r>
              <a:rPr lang="de-CH" dirty="0"/>
              <a:t> wurde entwickelt und auf </a:t>
            </a:r>
            <a:r>
              <a:rPr lang="de-CH" dirty="0" err="1">
                <a:solidFill>
                  <a:srgbClr val="83D0F5"/>
                </a:solidFill>
              </a:rPr>
              <a:t>ecoinvent</a:t>
            </a:r>
            <a:r>
              <a:rPr lang="de-CH" dirty="0"/>
              <a:t> und </a:t>
            </a:r>
            <a:r>
              <a:rPr lang="de-CH" dirty="0">
                <a:solidFill>
                  <a:srgbClr val="83D0F5"/>
                </a:solidFill>
              </a:rPr>
              <a:t>EXIOBASE</a:t>
            </a:r>
            <a:r>
              <a:rPr lang="de-CH" dirty="0"/>
              <a:t> angewandt. Die Verknüpfung einer vollständigen, aber hochaggregierten Datenbank mit detaillierten </a:t>
            </a:r>
            <a:r>
              <a:rPr lang="de-CH" dirty="0">
                <a:solidFill>
                  <a:srgbClr val="83D0F5"/>
                </a:solidFill>
              </a:rPr>
              <a:t>Prozessmodellen</a:t>
            </a:r>
            <a:r>
              <a:rPr lang="de-CH" dirty="0"/>
              <a:t>, die bestimmte Wirtschaftsbereiche abdecken, hat uns das bisher beste Gesamtbild über die </a:t>
            </a:r>
            <a:r>
              <a:rPr lang="de-CH" dirty="0">
                <a:solidFill>
                  <a:srgbClr val="83D0F5"/>
                </a:solidFill>
              </a:rPr>
              <a:t>Umweltauswirkungen</a:t>
            </a:r>
            <a:r>
              <a:rPr lang="de-CH" dirty="0"/>
              <a:t> des </a:t>
            </a:r>
            <a:r>
              <a:rPr lang="de-CH" dirty="0">
                <a:solidFill>
                  <a:srgbClr val="83D0F5"/>
                </a:solidFill>
              </a:rPr>
              <a:t>Ressourcenverbrauch</a:t>
            </a:r>
            <a:r>
              <a:rPr lang="de-CH" dirty="0"/>
              <a:t> von </a:t>
            </a:r>
            <a:r>
              <a:rPr lang="de-CH" dirty="0">
                <a:solidFill>
                  <a:srgbClr val="83D0F5"/>
                </a:solidFill>
              </a:rPr>
              <a:t>Schweizer Haushalten </a:t>
            </a:r>
            <a:r>
              <a:rPr lang="de-CH" dirty="0"/>
              <a:t>geliefert und die Priorisierung künftiger Massnahmen zur Verbesserung der Datenqualität ermöglicht.  </a:t>
            </a:r>
          </a:p>
          <a:p>
            <a:pPr marL="0" indent="0">
              <a:lnSpc>
                <a:spcPct val="100000"/>
              </a:lnSpc>
              <a:buNone/>
            </a:pPr>
            <a:r>
              <a:rPr lang="de-CH" dirty="0"/>
              <a:t>Da unser Ansatz als Open-Source-Software verfügbar ist und </a:t>
            </a:r>
            <a:r>
              <a:rPr lang="de-CH" dirty="0">
                <a:solidFill>
                  <a:srgbClr val="83D0F5"/>
                </a:solidFill>
              </a:rPr>
              <a:t>offene</a:t>
            </a:r>
            <a:r>
              <a:rPr lang="de-CH" dirty="0"/>
              <a:t> </a:t>
            </a:r>
            <a:r>
              <a:rPr lang="de-CH" dirty="0">
                <a:solidFill>
                  <a:srgbClr val="83D0F5"/>
                </a:solidFill>
              </a:rPr>
              <a:t>ergänzende</a:t>
            </a:r>
            <a:r>
              <a:rPr lang="de-CH" dirty="0"/>
              <a:t> </a:t>
            </a:r>
            <a:r>
              <a:rPr lang="de-CH" dirty="0">
                <a:solidFill>
                  <a:srgbClr val="83D0F5"/>
                </a:solidFill>
              </a:rPr>
              <a:t>Daten</a:t>
            </a:r>
            <a:r>
              <a:rPr lang="de-CH" dirty="0"/>
              <a:t> verwendet, kann er auch in Zukunft von Forschenden und anderen Interessengruppen aktualisiert werden. Die geografische Auflösung unserer Eingabedaten erwies sich als nicht kompatibel mit der Datenbank für soziale Indikatoren und es konnte </a:t>
            </a:r>
            <a:r>
              <a:rPr lang="de-CH" dirty="0">
                <a:solidFill>
                  <a:srgbClr val="83D0F5"/>
                </a:solidFill>
              </a:rPr>
              <a:t>keine</a:t>
            </a:r>
            <a:r>
              <a:rPr lang="de-CH" dirty="0"/>
              <a:t> </a:t>
            </a:r>
            <a:r>
              <a:rPr lang="de-CH" dirty="0">
                <a:solidFill>
                  <a:srgbClr val="83D0F5"/>
                </a:solidFill>
              </a:rPr>
              <a:t>solide</a:t>
            </a:r>
            <a:r>
              <a:rPr lang="de-CH" dirty="0"/>
              <a:t> </a:t>
            </a:r>
            <a:r>
              <a:rPr lang="de-CH" dirty="0">
                <a:solidFill>
                  <a:srgbClr val="83D0F5"/>
                </a:solidFill>
              </a:rPr>
              <a:t>Analyse</a:t>
            </a:r>
            <a:r>
              <a:rPr lang="de-CH" dirty="0"/>
              <a:t> der </a:t>
            </a:r>
            <a:r>
              <a:rPr lang="de-CH" dirty="0">
                <a:solidFill>
                  <a:srgbClr val="83D0F5"/>
                </a:solidFill>
              </a:rPr>
              <a:t>sozialen</a:t>
            </a:r>
            <a:r>
              <a:rPr lang="de-CH" dirty="0"/>
              <a:t> </a:t>
            </a:r>
            <a:r>
              <a:rPr lang="de-CH" dirty="0">
                <a:solidFill>
                  <a:srgbClr val="83D0F5"/>
                </a:solidFill>
              </a:rPr>
              <a:t>Auswirkungen</a:t>
            </a:r>
            <a:r>
              <a:rPr lang="de-CH" dirty="0"/>
              <a:t> durchgeführt werden. </a:t>
            </a:r>
          </a:p>
        </p:txBody>
      </p:sp>
      <p:sp>
        <p:nvSpPr>
          <p:cNvPr id="4" name="Slide Number Placeholder 3">
            <a:extLst>
              <a:ext uri="{FF2B5EF4-FFF2-40B4-BE49-F238E27FC236}">
                <a16:creationId xmlns:a16="http://schemas.microsoft.com/office/drawing/2014/main" id="{74344C18-7159-87F6-6BDC-2CCC89A06BB8}"/>
              </a:ext>
            </a:extLst>
          </p:cNvPr>
          <p:cNvSpPr>
            <a:spLocks noGrp="1"/>
          </p:cNvSpPr>
          <p:nvPr>
            <p:ph type="sldNum" sz="quarter" idx="14"/>
          </p:nvPr>
        </p:nvSpPr>
        <p:spPr/>
        <p:txBody>
          <a:bodyPr/>
          <a:lstStyle/>
          <a:p>
            <a:fld id="{476BE59D-4918-439E-9CBF-5840B2847889}" type="slidenum">
              <a:rPr lang="de-CH" smtClean="0"/>
              <a:pPr/>
              <a:t>12</a:t>
            </a:fld>
            <a:endParaRPr lang="de-CH" dirty="0"/>
          </a:p>
        </p:txBody>
      </p:sp>
      <p:sp>
        <p:nvSpPr>
          <p:cNvPr id="5" name="Footer Placeholder 4">
            <a:extLst>
              <a:ext uri="{FF2B5EF4-FFF2-40B4-BE49-F238E27FC236}">
                <a16:creationId xmlns:a16="http://schemas.microsoft.com/office/drawing/2014/main" id="{951C344F-8CCD-C4D4-718B-E68178AB1C08}"/>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48038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DB2C6-CC70-F6E0-8867-C4C4CE9856B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4E2432-AB8A-50AA-E7E0-658467B60FA2}"/>
              </a:ext>
            </a:extLst>
          </p:cNvPr>
          <p:cNvGraphicFramePr>
            <a:graphicFrameLocks noChangeAspect="1"/>
          </p:cNvGraphicFramePr>
          <p:nvPr>
            <p:custDataLst>
              <p:tags r:id="rId1"/>
            </p:custDataLst>
            <p:extLst>
              <p:ext uri="{D42A27DB-BD31-4B8C-83A1-F6EECF244321}">
                <p14:modId xmlns:p14="http://schemas.microsoft.com/office/powerpoint/2010/main" val="14255159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464E2432-AB8A-50AA-E7E0-658467B60FA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3B3CDB1-2EF5-5230-E286-286F361401B8}"/>
              </a:ext>
            </a:extLst>
          </p:cNvPr>
          <p:cNvSpPr>
            <a:spLocks noGrp="1"/>
          </p:cNvSpPr>
          <p:nvPr>
            <p:ph type="title"/>
          </p:nvPr>
        </p:nvSpPr>
        <p:spPr/>
        <p:txBody>
          <a:bodyPr vert="horz"/>
          <a:lstStyle/>
          <a:p>
            <a:r>
              <a:rPr lang="de-CH" dirty="0"/>
              <a:t>Transparente Umweltbewertung und Nachhaltigkeits-analyse des Schweizer Endverbrauchs – Resultate III</a:t>
            </a:r>
          </a:p>
        </p:txBody>
      </p:sp>
      <p:sp>
        <p:nvSpPr>
          <p:cNvPr id="3" name="Text Placeholder 2">
            <a:extLst>
              <a:ext uri="{FF2B5EF4-FFF2-40B4-BE49-F238E27FC236}">
                <a16:creationId xmlns:a16="http://schemas.microsoft.com/office/drawing/2014/main" id="{F1E56A5C-C72B-EEE0-114F-D9AC06D3A6EB}"/>
              </a:ext>
            </a:extLst>
          </p:cNvPr>
          <p:cNvSpPr>
            <a:spLocks noGrp="1"/>
          </p:cNvSpPr>
          <p:nvPr>
            <p:ph type="body" sz="quarter" idx="13"/>
          </p:nvPr>
        </p:nvSpPr>
        <p:spPr/>
        <p:txBody>
          <a:bodyPr/>
          <a:lstStyle/>
          <a:p>
            <a:pPr marL="0" indent="0">
              <a:lnSpc>
                <a:spcPct val="100000"/>
              </a:lnSpc>
              <a:buNone/>
            </a:pPr>
            <a:r>
              <a:rPr lang="de-CH" b="1" dirty="0"/>
              <a:t>Globale Sensitivitätsanalyse  </a:t>
            </a:r>
          </a:p>
          <a:p>
            <a:pPr marL="0" indent="0">
              <a:lnSpc>
                <a:spcPct val="100000"/>
              </a:lnSpc>
              <a:buNone/>
            </a:pPr>
            <a:r>
              <a:rPr lang="de-CH" dirty="0"/>
              <a:t>Wir entwickelten ein </a:t>
            </a:r>
            <a:r>
              <a:rPr lang="de-CH" dirty="0">
                <a:solidFill>
                  <a:srgbClr val="83D0F5"/>
                </a:solidFill>
              </a:rPr>
              <a:t>globales Verfahren </a:t>
            </a:r>
            <a:r>
              <a:rPr lang="de-CH" dirty="0"/>
              <a:t>zur </a:t>
            </a:r>
            <a:r>
              <a:rPr lang="de-CH" dirty="0">
                <a:solidFill>
                  <a:srgbClr val="83D0F5"/>
                </a:solidFill>
              </a:rPr>
              <a:t>Sensitivitätsanalyse</a:t>
            </a:r>
            <a:r>
              <a:rPr lang="de-CH" dirty="0"/>
              <a:t>, das grosse Datenbanken mit Hunderttausenden von </a:t>
            </a:r>
            <a:r>
              <a:rPr lang="de-CH" dirty="0">
                <a:solidFill>
                  <a:srgbClr val="83D0F5"/>
                </a:solidFill>
              </a:rPr>
              <a:t>Unsicherheitseingabeparametern</a:t>
            </a:r>
            <a:r>
              <a:rPr lang="de-CH" dirty="0"/>
              <a:t> effizient verarbeiten kann. Es kann auch korrelierte oder gruppierte Parameter sowie Unsicherheiten enthalten, die sich nicht an Wahrscheinlichkeitsverteilungsfunktionen anpassen lassen. Eine wichtige Neuerung war der Einsatz der iterativen Validierung bei den einzelnen Screening-Schritten, anhand derer nicht einflussreiche Parameter identifiziert und ausgeschlossen werden. Mit diesem Validierungsschritt können wir quantifizieren, wie gut unser reduziertes Modell die Ergebnisse des vollständigen Modells nachbildet.  </a:t>
            </a:r>
          </a:p>
        </p:txBody>
      </p:sp>
      <p:sp>
        <p:nvSpPr>
          <p:cNvPr id="4" name="Slide Number Placeholder 3">
            <a:extLst>
              <a:ext uri="{FF2B5EF4-FFF2-40B4-BE49-F238E27FC236}">
                <a16:creationId xmlns:a16="http://schemas.microsoft.com/office/drawing/2014/main" id="{E746CB2F-910B-2EB1-3C9F-0385F2F0FCA9}"/>
              </a:ext>
            </a:extLst>
          </p:cNvPr>
          <p:cNvSpPr>
            <a:spLocks noGrp="1"/>
          </p:cNvSpPr>
          <p:nvPr>
            <p:ph type="sldNum" sz="quarter" idx="14"/>
          </p:nvPr>
        </p:nvSpPr>
        <p:spPr/>
        <p:txBody>
          <a:bodyPr/>
          <a:lstStyle/>
          <a:p>
            <a:fld id="{476BE59D-4918-439E-9CBF-5840B2847889}" type="slidenum">
              <a:rPr lang="de-CH" smtClean="0"/>
              <a:pPr/>
              <a:t>13</a:t>
            </a:fld>
            <a:endParaRPr lang="de-CH" dirty="0"/>
          </a:p>
        </p:txBody>
      </p:sp>
      <p:sp>
        <p:nvSpPr>
          <p:cNvPr id="5" name="Footer Placeholder 4">
            <a:extLst>
              <a:ext uri="{FF2B5EF4-FFF2-40B4-BE49-F238E27FC236}">
                <a16:creationId xmlns:a16="http://schemas.microsoft.com/office/drawing/2014/main" id="{2C238EDC-892C-851E-DE56-30B06600524B}"/>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54425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BEE59F83-0DB6-0CEC-D1CE-F1B6417B5490}"/>
              </a:ext>
            </a:extLst>
          </p:cNvPr>
          <p:cNvGraphicFramePr>
            <a:graphicFrameLocks noChangeAspect="1"/>
          </p:cNvGraphicFramePr>
          <p:nvPr>
            <p:custDataLst>
              <p:tags r:id="rId1"/>
            </p:custDataLst>
            <p:extLst>
              <p:ext uri="{D42A27DB-BD31-4B8C-83A1-F6EECF244321}">
                <p14:modId xmlns:p14="http://schemas.microsoft.com/office/powerpoint/2010/main" val="30793346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3" name="think-cell data - do not delete" hidden="1">
                        <a:extLst>
                          <a:ext uri="{FF2B5EF4-FFF2-40B4-BE49-F238E27FC236}">
                            <a16:creationId xmlns:a16="http://schemas.microsoft.com/office/drawing/2014/main" id="{BEE59F83-0DB6-0CEC-D1CE-F1B6417B549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27A1EF-05CF-5209-9526-E19F14B56519}"/>
              </a:ext>
            </a:extLst>
          </p:cNvPr>
          <p:cNvSpPr>
            <a:spLocks noGrp="1"/>
          </p:cNvSpPr>
          <p:nvPr>
            <p:ph type="title"/>
          </p:nvPr>
        </p:nvSpPr>
        <p:spPr>
          <a:xfrm>
            <a:off x="479425" y="476250"/>
            <a:ext cx="11233150" cy="1044575"/>
          </a:xfrm>
        </p:spPr>
        <p:txBody>
          <a:bodyPr vert="horz"/>
          <a:lstStyle/>
          <a:p>
            <a:r>
              <a:rPr lang="de-CH" dirty="0"/>
              <a:t>Nachhaltigere</a:t>
            </a:r>
            <a:r>
              <a:rPr lang="de-CH" sz="1600" dirty="0"/>
              <a:t> </a:t>
            </a:r>
            <a:r>
              <a:rPr lang="de-CH" dirty="0"/>
              <a:t>Wertschöpfungsketten am Beispiel Kakao</a:t>
            </a:r>
          </a:p>
        </p:txBody>
      </p:sp>
      <p:sp>
        <p:nvSpPr>
          <p:cNvPr id="3" name="Text Placeholder 2">
            <a:extLst>
              <a:ext uri="{FF2B5EF4-FFF2-40B4-BE49-F238E27FC236}">
                <a16:creationId xmlns:a16="http://schemas.microsoft.com/office/drawing/2014/main" id="{C90FD3B8-71A4-313F-8010-1A23872C9AEE}"/>
              </a:ext>
            </a:extLst>
          </p:cNvPr>
          <p:cNvSpPr>
            <a:spLocks noGrp="1"/>
          </p:cNvSpPr>
          <p:nvPr>
            <p:ph type="body" sz="quarter" idx="13"/>
          </p:nvPr>
        </p:nvSpPr>
        <p:spPr>
          <a:xfrm>
            <a:off x="479425" y="1808163"/>
            <a:ext cx="6696075" cy="3740896"/>
          </a:xfrm>
        </p:spPr>
        <p:txBody>
          <a:bodyPr/>
          <a:lstStyle/>
          <a:p>
            <a:pPr marL="0" indent="0">
              <a:buNone/>
            </a:pPr>
            <a:r>
              <a:rPr lang="de-CH" dirty="0"/>
              <a:t>«Wir haben </a:t>
            </a:r>
            <a:r>
              <a:rPr lang="de-CH" b="1" dirty="0"/>
              <a:t>Methoden</a:t>
            </a:r>
            <a:r>
              <a:rPr lang="de-CH" dirty="0"/>
              <a:t> zur Bewertung der Nachhaltigkeit und </a:t>
            </a:r>
            <a:r>
              <a:rPr lang="de-CH" b="1" dirty="0"/>
              <a:t>Widerstandsfähigkeit</a:t>
            </a:r>
            <a:r>
              <a:rPr lang="de-CH" dirty="0"/>
              <a:t> von </a:t>
            </a:r>
            <a:r>
              <a:rPr lang="de-CH" b="1" dirty="0"/>
              <a:t>Kakaolieferketten</a:t>
            </a:r>
            <a:r>
              <a:rPr lang="de-CH" dirty="0"/>
              <a:t> entwickelt und angewandt und </a:t>
            </a:r>
            <a:r>
              <a:rPr lang="de-CH" b="1" dirty="0"/>
              <a:t>Verbesserungsmassnahmen</a:t>
            </a:r>
            <a:r>
              <a:rPr lang="de-CH" dirty="0"/>
              <a:t> in einem transdisziplinären Setting bewertet. Unsere Erkenntnisse tragen dazu bei, die Nachhaltigkeit und </a:t>
            </a:r>
            <a:r>
              <a:rPr lang="de-CH" b="1" dirty="0"/>
              <a:t>Resilienz</a:t>
            </a:r>
            <a:r>
              <a:rPr lang="de-CH" dirty="0"/>
              <a:t> der </a:t>
            </a:r>
            <a:r>
              <a:rPr lang="de-CH" b="1" dirty="0"/>
              <a:t>globalen</a:t>
            </a:r>
            <a:r>
              <a:rPr lang="de-CH" dirty="0"/>
              <a:t> </a:t>
            </a:r>
            <a:r>
              <a:rPr lang="de-CH" b="1" dirty="0"/>
              <a:t>Wertschöpfungsketten</a:t>
            </a:r>
            <a:r>
              <a:rPr lang="de-CH" dirty="0"/>
              <a:t>, die den Schweizer Markt beliefern, zu stärken.»</a:t>
            </a:r>
          </a:p>
          <a:p>
            <a:pPr algn="r"/>
            <a:r>
              <a:rPr lang="en-GB" dirty="0"/>
              <a:t>Dr. Christian Schader, </a:t>
            </a:r>
            <a:r>
              <a:rPr lang="en-GB" dirty="0" err="1"/>
              <a:t>Projektleitung</a:t>
            </a:r>
            <a:r>
              <a:rPr lang="en-GB" dirty="0"/>
              <a:t>, </a:t>
            </a:r>
            <a:r>
              <a:rPr lang="en-GB" dirty="0" err="1"/>
              <a:t>Nachhaltigere</a:t>
            </a:r>
            <a:r>
              <a:rPr lang="en-GB" dirty="0"/>
              <a:t> </a:t>
            </a:r>
            <a:r>
              <a:rPr lang="en-GB" dirty="0" err="1"/>
              <a:t>Wertschöpfungsketten</a:t>
            </a:r>
            <a:endParaRPr lang="en-GB" dirty="0"/>
          </a:p>
          <a:p>
            <a:pPr marL="0" indent="0">
              <a:buNone/>
            </a:pPr>
            <a:endParaRPr lang="en-GB" dirty="0"/>
          </a:p>
          <a:p>
            <a:pPr marL="0" indent="0">
              <a:buNone/>
            </a:pPr>
            <a:endParaRPr lang="en-GB" b="1" dirty="0"/>
          </a:p>
          <a:p>
            <a:pPr marL="0" indent="0">
              <a:buNone/>
            </a:pPr>
            <a:endParaRPr lang="de-CH" dirty="0"/>
          </a:p>
          <a:p>
            <a:endParaRPr lang="de-CH" dirty="0"/>
          </a:p>
        </p:txBody>
      </p:sp>
      <p:sp>
        <p:nvSpPr>
          <p:cNvPr id="4" name="Slide Number Placeholder 3">
            <a:extLst>
              <a:ext uri="{FF2B5EF4-FFF2-40B4-BE49-F238E27FC236}">
                <a16:creationId xmlns:a16="http://schemas.microsoft.com/office/drawing/2014/main" id="{4CC93219-ECD6-E7E1-E51A-463C41115684}"/>
              </a:ext>
            </a:extLst>
          </p:cNvPr>
          <p:cNvSpPr>
            <a:spLocks noGrp="1"/>
          </p:cNvSpPr>
          <p:nvPr>
            <p:ph type="sldNum" sz="quarter" idx="14"/>
          </p:nvPr>
        </p:nvSpPr>
        <p:spPr/>
        <p:txBody>
          <a:bodyPr/>
          <a:lstStyle/>
          <a:p>
            <a:fld id="{476BE59D-4918-439E-9CBF-5840B2847889}" type="slidenum">
              <a:rPr lang="de-CH" smtClean="0"/>
              <a:pPr/>
              <a:t>14</a:t>
            </a:fld>
            <a:endParaRPr lang="de-CH" dirty="0"/>
          </a:p>
        </p:txBody>
      </p:sp>
      <p:sp>
        <p:nvSpPr>
          <p:cNvPr id="5" name="Footer Placeholder 4">
            <a:extLst>
              <a:ext uri="{FF2B5EF4-FFF2-40B4-BE49-F238E27FC236}">
                <a16:creationId xmlns:a16="http://schemas.microsoft.com/office/drawing/2014/main" id="{136260A9-C956-CD41-3000-947DA67A0086}"/>
              </a:ext>
            </a:extLst>
          </p:cNvPr>
          <p:cNvSpPr>
            <a:spLocks noGrp="1"/>
          </p:cNvSpPr>
          <p:nvPr>
            <p:ph type="ftr" sz="quarter" idx="15"/>
          </p:nvPr>
        </p:nvSpPr>
        <p:spPr/>
        <p:txBody>
          <a:bodyPr/>
          <a:lstStyle/>
          <a:p>
            <a:r>
              <a:rPr lang="de-CH"/>
              <a:t>NFP 73 – Nachhaltige Wirtschaft</a:t>
            </a:r>
            <a:endParaRPr lang="de-CH" dirty="0"/>
          </a:p>
        </p:txBody>
      </p:sp>
      <p:pic>
        <p:nvPicPr>
          <p:cNvPr id="7" name="Picture 6" descr="A group of colorful fruit&#10;&#10;AI-generated content may be incorrect.">
            <a:extLst>
              <a:ext uri="{FF2B5EF4-FFF2-40B4-BE49-F238E27FC236}">
                <a16:creationId xmlns:a16="http://schemas.microsoft.com/office/drawing/2014/main" id="{DFE29D5B-54BB-C57E-1FFD-463F727AC270}"/>
              </a:ext>
            </a:extLst>
          </p:cNvPr>
          <p:cNvPicPr>
            <a:picLocks noChangeAspect="1"/>
          </p:cNvPicPr>
          <p:nvPr/>
        </p:nvPicPr>
        <p:blipFill>
          <a:blip r:embed="rId5">
            <a:extLst>
              <a:ext uri="{28A0092B-C50C-407E-A947-70E740481C1C}">
                <a14:useLocalDpi xmlns:a14="http://schemas.microsoft.com/office/drawing/2010/main" val="0"/>
              </a:ext>
            </a:extLst>
          </a:blip>
          <a:srcRect t="17501" b="13667"/>
          <a:stretch>
            <a:fillRect/>
          </a:stretch>
        </p:blipFill>
        <p:spPr>
          <a:xfrm>
            <a:off x="7747942" y="1808163"/>
            <a:ext cx="3966538" cy="4213225"/>
          </a:xfrm>
          <a:prstGeom prst="rect">
            <a:avLst/>
          </a:prstGeom>
        </p:spPr>
      </p:pic>
    </p:spTree>
    <p:extLst>
      <p:ext uri="{BB962C8B-B14F-4D97-AF65-F5344CB8AC3E}">
        <p14:creationId xmlns:p14="http://schemas.microsoft.com/office/powerpoint/2010/main" val="168399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9179B3F-685C-DADC-DC40-D7C675FB25BA}"/>
              </a:ext>
            </a:extLst>
          </p:cNvPr>
          <p:cNvGraphicFramePr>
            <a:graphicFrameLocks noChangeAspect="1"/>
          </p:cNvGraphicFramePr>
          <p:nvPr>
            <p:custDataLst>
              <p:tags r:id="rId1"/>
            </p:custDataLst>
            <p:extLst>
              <p:ext uri="{D42A27DB-BD31-4B8C-83A1-F6EECF244321}">
                <p14:modId xmlns:p14="http://schemas.microsoft.com/office/powerpoint/2010/main" val="34888274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206F16E-800E-1D0B-BC27-A76B8754FE71}"/>
              </a:ext>
            </a:extLst>
          </p:cNvPr>
          <p:cNvSpPr>
            <a:spLocks noGrp="1"/>
          </p:cNvSpPr>
          <p:nvPr>
            <p:ph type="title"/>
          </p:nvPr>
        </p:nvSpPr>
        <p:spPr/>
        <p:txBody>
          <a:bodyPr vert="horz"/>
          <a:lstStyle/>
          <a:p>
            <a:r>
              <a:rPr lang="de-CH" dirty="0"/>
              <a:t>Nachhaltigere Wertschöpfungsketten am Beispiel Kakao – Aufgaben</a:t>
            </a:r>
          </a:p>
        </p:txBody>
      </p:sp>
      <p:sp>
        <p:nvSpPr>
          <p:cNvPr id="3" name="Text Placeholder 2">
            <a:extLst>
              <a:ext uri="{FF2B5EF4-FFF2-40B4-BE49-F238E27FC236}">
                <a16:creationId xmlns:a16="http://schemas.microsoft.com/office/drawing/2014/main" id="{055A4E10-64E1-A909-3828-159BE2017C1C}"/>
              </a:ext>
            </a:extLst>
          </p:cNvPr>
          <p:cNvSpPr>
            <a:spLocks noGrp="1"/>
          </p:cNvSpPr>
          <p:nvPr>
            <p:ph type="body" sz="quarter" idx="13"/>
          </p:nvPr>
        </p:nvSpPr>
        <p:spPr/>
        <p:txBody>
          <a:bodyPr/>
          <a:lstStyle/>
          <a:p>
            <a:pPr marL="342900" indent="-342900">
              <a:lnSpc>
                <a:spcPct val="107000"/>
              </a:lnSpc>
              <a:spcAft>
                <a:spcPts val="400"/>
              </a:spcAft>
              <a:buFont typeface="+mj-lt"/>
              <a:buAutoNum type="arabicPeriod"/>
            </a:pPr>
            <a:r>
              <a:rPr lang="de-CH" sz="1800" dirty="0"/>
              <a:t>Wo entstehen in der </a:t>
            </a:r>
            <a:r>
              <a:rPr lang="de-CH" sz="1800" b="1" dirty="0"/>
              <a:t>Lieferkette</a:t>
            </a:r>
            <a:r>
              <a:rPr lang="de-CH" sz="1800" dirty="0"/>
              <a:t> von Kakao die </a:t>
            </a:r>
            <a:r>
              <a:rPr lang="de-CH" sz="1800" b="1" dirty="0"/>
              <a:t>grössten Umweltauswirkungen </a:t>
            </a:r>
            <a:r>
              <a:rPr lang="de-CH" sz="1800" dirty="0"/>
              <a:t>und wodurch?</a:t>
            </a:r>
          </a:p>
          <a:p>
            <a:pPr marL="342900" indent="-342900">
              <a:lnSpc>
                <a:spcPct val="107000"/>
              </a:lnSpc>
              <a:spcAft>
                <a:spcPts val="400"/>
              </a:spcAft>
              <a:buFont typeface="+mj-lt"/>
              <a:buAutoNum type="arabicPeriod"/>
            </a:pPr>
            <a:r>
              <a:rPr lang="de-CH" sz="1800" dirty="0"/>
              <a:t>Mit welchen Ansätzen können die </a:t>
            </a:r>
            <a:r>
              <a:rPr lang="de-CH" sz="1800" b="1" dirty="0"/>
              <a:t>Umweltauswirkungen</a:t>
            </a:r>
            <a:r>
              <a:rPr lang="de-CH" sz="1800" dirty="0"/>
              <a:t> </a:t>
            </a:r>
            <a:r>
              <a:rPr lang="de-CH" sz="1800" b="1" dirty="0"/>
              <a:t>verkleinert</a:t>
            </a:r>
            <a:r>
              <a:rPr lang="de-CH" sz="1800" dirty="0"/>
              <a:t> werden?</a:t>
            </a:r>
          </a:p>
          <a:p>
            <a:pPr marL="342900" indent="-342900">
              <a:lnSpc>
                <a:spcPct val="107000"/>
              </a:lnSpc>
              <a:spcAft>
                <a:spcPts val="400"/>
              </a:spcAft>
              <a:buFont typeface="+mj-lt"/>
              <a:buAutoNum type="arabicPeriod"/>
            </a:pPr>
            <a:r>
              <a:rPr lang="de-CH" sz="1800" dirty="0"/>
              <a:t>Welche </a:t>
            </a:r>
            <a:r>
              <a:rPr lang="de-CH" sz="1800" b="1" dirty="0"/>
              <a:t>Faktoren</a:t>
            </a:r>
            <a:r>
              <a:rPr lang="de-CH" sz="1800" dirty="0"/>
              <a:t> sind für die </a:t>
            </a:r>
            <a:r>
              <a:rPr lang="de-CH" sz="1800" b="1" dirty="0"/>
              <a:t>Beziehungen</a:t>
            </a:r>
            <a:r>
              <a:rPr lang="de-CH" sz="1800" dirty="0"/>
              <a:t> in nachhaltigen Lieferketten zentral?</a:t>
            </a:r>
          </a:p>
          <a:p>
            <a:pPr marL="342900" indent="-342900">
              <a:lnSpc>
                <a:spcPct val="107000"/>
              </a:lnSpc>
              <a:spcAft>
                <a:spcPts val="400"/>
              </a:spcAft>
              <a:buFont typeface="+mj-lt"/>
              <a:buAutoNum type="arabicPeriod"/>
            </a:pPr>
            <a:r>
              <a:rPr lang="de-CH" sz="1800" dirty="0"/>
              <a:t>Welche Resi</a:t>
            </a:r>
            <a:r>
              <a:rPr lang="de-CH" sz="1800" b="1" dirty="0"/>
              <a:t>lienz-Fähigkeit</a:t>
            </a:r>
            <a:r>
              <a:rPr lang="de-CH" sz="1800" dirty="0"/>
              <a:t>en der </a:t>
            </a:r>
            <a:r>
              <a:rPr lang="de-CH" sz="1800" b="1" dirty="0"/>
              <a:t>Landwirtschaftsbetriebe</a:t>
            </a:r>
            <a:r>
              <a:rPr lang="de-CH" sz="1800" dirty="0"/>
              <a:t> können unterschieden werden und wie können diese gestärkt werden?</a:t>
            </a:r>
          </a:p>
          <a:p>
            <a:pPr marL="0" indent="0">
              <a:lnSpc>
                <a:spcPct val="107000"/>
              </a:lnSpc>
              <a:spcAft>
                <a:spcPts val="400"/>
              </a:spcAft>
              <a:buNone/>
            </a:pPr>
            <a:endParaRPr lang="de-CH" sz="1800" b="1" dirty="0"/>
          </a:p>
          <a:p>
            <a:pPr marL="0" indent="0">
              <a:lnSpc>
                <a:spcPct val="107000"/>
              </a:lnSpc>
              <a:spcAft>
                <a:spcPts val="400"/>
              </a:spcAft>
              <a:buNone/>
            </a:pPr>
            <a:r>
              <a:rPr lang="de-CH" sz="1800" b="1" dirty="0"/>
              <a:t>Wissensquelle</a:t>
            </a:r>
          </a:p>
          <a:p>
            <a:pPr marL="0" indent="0">
              <a:lnSpc>
                <a:spcPct val="107000"/>
              </a:lnSpc>
              <a:spcAft>
                <a:spcPts val="400"/>
              </a:spcAft>
              <a:buNone/>
            </a:pPr>
            <a:r>
              <a:rPr lang="de-CH" sz="1600" dirty="0">
                <a:hlinkClick r:id="rId5"/>
              </a:rPr>
              <a:t>Nachhaltigere Wertschöpfungsketten </a:t>
            </a:r>
            <a:r>
              <a:rPr lang="de-CH" sz="1600" dirty="0"/>
              <a:t>(Website NFP 73)</a:t>
            </a:r>
          </a:p>
          <a:p>
            <a:endParaRPr lang="de-CH" dirty="0"/>
          </a:p>
        </p:txBody>
      </p:sp>
      <p:sp>
        <p:nvSpPr>
          <p:cNvPr id="4" name="Slide Number Placeholder 3">
            <a:extLst>
              <a:ext uri="{FF2B5EF4-FFF2-40B4-BE49-F238E27FC236}">
                <a16:creationId xmlns:a16="http://schemas.microsoft.com/office/drawing/2014/main" id="{F56FAF5C-0002-E4CE-8102-FE00F0155D05}"/>
              </a:ext>
            </a:extLst>
          </p:cNvPr>
          <p:cNvSpPr>
            <a:spLocks noGrp="1"/>
          </p:cNvSpPr>
          <p:nvPr>
            <p:ph type="sldNum" sz="quarter" idx="14"/>
          </p:nvPr>
        </p:nvSpPr>
        <p:spPr/>
        <p:txBody>
          <a:bodyPr/>
          <a:lstStyle/>
          <a:p>
            <a:fld id="{476BE59D-4918-439E-9CBF-5840B2847889}" type="slidenum">
              <a:rPr lang="de-CH" smtClean="0"/>
              <a:pPr/>
              <a:t>15</a:t>
            </a:fld>
            <a:endParaRPr lang="de-CH" dirty="0"/>
          </a:p>
        </p:txBody>
      </p:sp>
      <p:sp>
        <p:nvSpPr>
          <p:cNvPr id="5" name="Footer Placeholder 4">
            <a:extLst>
              <a:ext uri="{FF2B5EF4-FFF2-40B4-BE49-F238E27FC236}">
                <a16:creationId xmlns:a16="http://schemas.microsoft.com/office/drawing/2014/main" id="{3E0B82FC-CA12-325E-C4A7-B39C74B82A8F}"/>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66518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D95CAE7-7D4B-633D-7919-4E7637DC2CD2}"/>
              </a:ext>
            </a:extLst>
          </p:cNvPr>
          <p:cNvGraphicFramePr>
            <a:graphicFrameLocks noChangeAspect="1"/>
          </p:cNvGraphicFramePr>
          <p:nvPr>
            <p:custDataLst>
              <p:tags r:id="rId1"/>
            </p:custDataLst>
            <p:extLst>
              <p:ext uri="{D42A27DB-BD31-4B8C-83A1-F6EECF244321}">
                <p14:modId xmlns:p14="http://schemas.microsoft.com/office/powerpoint/2010/main" val="3099336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3D95CAE7-7D4B-633D-7919-4E7637DC2CD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F66449-662C-A900-E026-8EE4138F0530}"/>
              </a:ext>
            </a:extLst>
          </p:cNvPr>
          <p:cNvSpPr>
            <a:spLocks noGrp="1"/>
          </p:cNvSpPr>
          <p:nvPr>
            <p:ph type="title"/>
          </p:nvPr>
        </p:nvSpPr>
        <p:spPr/>
        <p:txBody>
          <a:bodyPr vert="horz"/>
          <a:lstStyle/>
          <a:p>
            <a:r>
              <a:rPr lang="de-CH" dirty="0"/>
              <a:t>Nachhaltigere Wertschöpfungsketten </a:t>
            </a:r>
            <a:br>
              <a:rPr lang="de-CH" dirty="0"/>
            </a:br>
            <a:r>
              <a:rPr lang="de-CH" dirty="0"/>
              <a:t>am Beispiel Kakao – Hintergrund</a:t>
            </a:r>
          </a:p>
        </p:txBody>
      </p:sp>
      <p:sp>
        <p:nvSpPr>
          <p:cNvPr id="3" name="Slide Number Placeholder 2">
            <a:extLst>
              <a:ext uri="{FF2B5EF4-FFF2-40B4-BE49-F238E27FC236}">
                <a16:creationId xmlns:a16="http://schemas.microsoft.com/office/drawing/2014/main" id="{9A5A960A-052F-209E-A120-FF4B932F5BBC}"/>
              </a:ext>
            </a:extLst>
          </p:cNvPr>
          <p:cNvSpPr>
            <a:spLocks noGrp="1"/>
          </p:cNvSpPr>
          <p:nvPr>
            <p:ph type="sldNum" sz="quarter" idx="14"/>
          </p:nvPr>
        </p:nvSpPr>
        <p:spPr/>
        <p:txBody>
          <a:bodyPr/>
          <a:lstStyle/>
          <a:p>
            <a:fld id="{476BE59D-4918-439E-9CBF-5840B2847889}" type="slidenum">
              <a:rPr lang="de-CH" smtClean="0"/>
              <a:pPr/>
              <a:t>16</a:t>
            </a:fld>
            <a:endParaRPr lang="de-CH" dirty="0"/>
          </a:p>
        </p:txBody>
      </p:sp>
      <p:sp>
        <p:nvSpPr>
          <p:cNvPr id="4" name="Text Placeholder 3">
            <a:extLst>
              <a:ext uri="{FF2B5EF4-FFF2-40B4-BE49-F238E27FC236}">
                <a16:creationId xmlns:a16="http://schemas.microsoft.com/office/drawing/2014/main" id="{DB70C2AE-FBC9-AAB7-48E3-563F27BA3648}"/>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922154D5-A52D-9B2F-45A5-E4CB71F0B256}"/>
              </a:ext>
            </a:extLst>
          </p:cNvPr>
          <p:cNvSpPr>
            <a:spLocks noGrp="1"/>
          </p:cNvSpPr>
          <p:nvPr>
            <p:ph type="body" sz="quarter" idx="13"/>
          </p:nvPr>
        </p:nvSpPr>
        <p:spPr>
          <a:xfrm>
            <a:off x="479425" y="2565400"/>
            <a:ext cx="10609465" cy="3455988"/>
          </a:xfrm>
        </p:spPr>
        <p:txBody>
          <a:bodyPr/>
          <a:lstStyle/>
          <a:p>
            <a:r>
              <a:rPr lang="de-CH" dirty="0"/>
              <a:t>Die Schweizer Schokoladenhersteller werden zunehmend für die ökologischen, sozialen und wirtschaftlichen Auswirkungen ihrer Lieferketten zur Verantwortung gezogen. Trotz zahlreicher </a:t>
            </a:r>
            <a:r>
              <a:rPr lang="de-CH" b="1" dirty="0"/>
              <a:t>Nachhaltigkeitsinitiativen</a:t>
            </a:r>
            <a:r>
              <a:rPr lang="de-CH" dirty="0"/>
              <a:t> bleiben viele Herausforderungen bestehen und die verschiedenen Akteure müssen ihre </a:t>
            </a:r>
            <a:r>
              <a:rPr lang="de-CH" b="1" dirty="0"/>
              <a:t>Resilienz</a:t>
            </a:r>
            <a:r>
              <a:rPr lang="de-CH" dirty="0"/>
              <a:t> (Widerstandsfähigkeit) verbessern, um die </a:t>
            </a:r>
            <a:r>
              <a:rPr lang="de-CH" b="1" dirty="0"/>
              <a:t>zunehmenden Störungen </a:t>
            </a:r>
            <a:r>
              <a:rPr lang="de-CH" dirty="0"/>
              <a:t>in den globalen Lieferketten besser bewältigen zu können. </a:t>
            </a:r>
          </a:p>
          <a:p>
            <a:r>
              <a:rPr lang="de-CH" dirty="0"/>
              <a:t>Der Umgang mit Nachhaltigkeit und Resilienz in Lieferketten erfordert ein </a:t>
            </a:r>
            <a:r>
              <a:rPr lang="de-CH" b="1" dirty="0"/>
              <a:t>Verständnis</a:t>
            </a:r>
            <a:r>
              <a:rPr lang="de-CH" dirty="0"/>
              <a:t> der </a:t>
            </a:r>
            <a:r>
              <a:rPr lang="de-CH" b="1" dirty="0"/>
              <a:t>aktuellen</a:t>
            </a:r>
            <a:r>
              <a:rPr lang="de-CH" dirty="0"/>
              <a:t> </a:t>
            </a:r>
            <a:r>
              <a:rPr lang="de-CH" b="1" dirty="0"/>
              <a:t>Gegebenheiten</a:t>
            </a:r>
            <a:r>
              <a:rPr lang="de-CH" dirty="0"/>
              <a:t>, der </a:t>
            </a:r>
            <a:r>
              <a:rPr lang="de-CH" b="1" dirty="0"/>
              <a:t>grössten Herausforderungen </a:t>
            </a:r>
            <a:r>
              <a:rPr lang="de-CH" dirty="0"/>
              <a:t>und der </a:t>
            </a:r>
            <a:r>
              <a:rPr lang="de-CH" b="1" dirty="0"/>
              <a:t>Wirksamkeit</a:t>
            </a:r>
            <a:r>
              <a:rPr lang="de-CH" dirty="0"/>
              <a:t> </a:t>
            </a:r>
            <a:r>
              <a:rPr lang="de-CH" b="1" dirty="0"/>
              <a:t>nachhaltiger</a:t>
            </a:r>
            <a:r>
              <a:rPr lang="de-CH" dirty="0"/>
              <a:t> </a:t>
            </a:r>
            <a:r>
              <a:rPr lang="de-CH" b="1" dirty="0"/>
              <a:t>Beschaffungspraktiken</a:t>
            </a:r>
            <a:r>
              <a:rPr lang="de-CH" dirty="0"/>
              <a:t>.</a:t>
            </a:r>
          </a:p>
          <a:p>
            <a:endParaRPr lang="de-CH" dirty="0"/>
          </a:p>
        </p:txBody>
      </p:sp>
      <p:sp>
        <p:nvSpPr>
          <p:cNvPr id="6" name="Text Placeholder 5">
            <a:extLst>
              <a:ext uri="{FF2B5EF4-FFF2-40B4-BE49-F238E27FC236}">
                <a16:creationId xmlns:a16="http://schemas.microsoft.com/office/drawing/2014/main" id="{2D01F6EE-0EC2-A9E0-5860-32DD55DFA940}"/>
              </a:ext>
            </a:extLst>
          </p:cNvPr>
          <p:cNvSpPr>
            <a:spLocks noGrp="1"/>
          </p:cNvSpPr>
          <p:nvPr>
            <p:ph type="body" sz="quarter" idx="12"/>
          </p:nvPr>
        </p:nvSpPr>
        <p:spPr>
          <a:xfrm>
            <a:off x="479423" y="1808163"/>
            <a:ext cx="11233149" cy="587375"/>
          </a:xfrm>
        </p:spPr>
        <p:txBody>
          <a:bodyPr/>
          <a:lstStyle/>
          <a:p>
            <a:r>
              <a:rPr lang="de-CH" dirty="0"/>
              <a:t>Hintergrund</a:t>
            </a:r>
          </a:p>
        </p:txBody>
      </p:sp>
      <p:sp>
        <p:nvSpPr>
          <p:cNvPr id="8" name="Footer Placeholder 7">
            <a:extLst>
              <a:ext uri="{FF2B5EF4-FFF2-40B4-BE49-F238E27FC236}">
                <a16:creationId xmlns:a16="http://schemas.microsoft.com/office/drawing/2014/main" id="{80371938-4ED5-4110-3E5C-D81D20CED874}"/>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294671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40007-F60D-ADC5-C660-A25B64C50562}"/>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5722C80-0716-C281-57C6-16FBAD8D95E6}"/>
              </a:ext>
            </a:extLst>
          </p:cNvPr>
          <p:cNvGraphicFramePr>
            <a:graphicFrameLocks noChangeAspect="1"/>
          </p:cNvGraphicFramePr>
          <p:nvPr>
            <p:custDataLst>
              <p:tags r:id="rId1"/>
            </p:custDataLst>
            <p:extLst>
              <p:ext uri="{D42A27DB-BD31-4B8C-83A1-F6EECF244321}">
                <p14:modId xmlns:p14="http://schemas.microsoft.com/office/powerpoint/2010/main" val="344110834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05722C80-0716-C281-57C6-16FBAD8D95E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3559821-CF8E-C70E-9D39-A98474C38FC8}"/>
              </a:ext>
            </a:extLst>
          </p:cNvPr>
          <p:cNvSpPr>
            <a:spLocks noGrp="1"/>
          </p:cNvSpPr>
          <p:nvPr>
            <p:ph type="title"/>
          </p:nvPr>
        </p:nvSpPr>
        <p:spPr/>
        <p:txBody>
          <a:bodyPr vert="horz"/>
          <a:lstStyle/>
          <a:p>
            <a:r>
              <a:rPr lang="de-CH" dirty="0"/>
              <a:t>Nachhaltigere Wertschöpfungsketten </a:t>
            </a:r>
            <a:br>
              <a:rPr lang="de-CH" dirty="0"/>
            </a:br>
            <a:r>
              <a:rPr lang="de-CH" dirty="0"/>
              <a:t>am Beispiel Kakao – Ziel</a:t>
            </a:r>
          </a:p>
        </p:txBody>
      </p:sp>
      <p:sp>
        <p:nvSpPr>
          <p:cNvPr id="3" name="Slide Number Placeholder 2">
            <a:extLst>
              <a:ext uri="{FF2B5EF4-FFF2-40B4-BE49-F238E27FC236}">
                <a16:creationId xmlns:a16="http://schemas.microsoft.com/office/drawing/2014/main" id="{3A872529-011B-98BE-5C60-C9CDCB03DE55}"/>
              </a:ext>
            </a:extLst>
          </p:cNvPr>
          <p:cNvSpPr>
            <a:spLocks noGrp="1"/>
          </p:cNvSpPr>
          <p:nvPr>
            <p:ph type="sldNum" sz="quarter" idx="14"/>
          </p:nvPr>
        </p:nvSpPr>
        <p:spPr/>
        <p:txBody>
          <a:bodyPr/>
          <a:lstStyle/>
          <a:p>
            <a:fld id="{476BE59D-4918-439E-9CBF-5840B2847889}" type="slidenum">
              <a:rPr lang="de-CH" smtClean="0"/>
              <a:pPr/>
              <a:t>17</a:t>
            </a:fld>
            <a:endParaRPr lang="de-CH" dirty="0"/>
          </a:p>
        </p:txBody>
      </p:sp>
      <p:sp>
        <p:nvSpPr>
          <p:cNvPr id="4" name="Text Placeholder 3">
            <a:extLst>
              <a:ext uri="{FF2B5EF4-FFF2-40B4-BE49-F238E27FC236}">
                <a16:creationId xmlns:a16="http://schemas.microsoft.com/office/drawing/2014/main" id="{88A4C32A-2628-7C23-CD21-BC25C1CF610B}"/>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FBDA7F5F-29CA-FC5D-2FF6-5C1A34548D71}"/>
              </a:ext>
            </a:extLst>
          </p:cNvPr>
          <p:cNvSpPr>
            <a:spLocks noGrp="1"/>
          </p:cNvSpPr>
          <p:nvPr>
            <p:ph type="body" sz="quarter" idx="13"/>
          </p:nvPr>
        </p:nvSpPr>
        <p:spPr>
          <a:xfrm>
            <a:off x="479425" y="2565400"/>
            <a:ext cx="10609465" cy="3455988"/>
          </a:xfrm>
        </p:spPr>
        <p:txBody>
          <a:bodyPr/>
          <a:lstStyle/>
          <a:p>
            <a:r>
              <a:rPr lang="de-CH" dirty="0"/>
              <a:t>Das Projekt verfolgte drei Ziele: </a:t>
            </a:r>
          </a:p>
          <a:p>
            <a:pPr marL="558900" lvl="1" indent="-342900">
              <a:buFont typeface="+mj-lt"/>
              <a:buAutoNum type="arabicParenR"/>
            </a:pPr>
            <a:r>
              <a:rPr lang="de-CH" dirty="0"/>
              <a:t>Die Nachhaltigkeit spezifischer Lieferketten, die den </a:t>
            </a:r>
            <a:r>
              <a:rPr lang="de-CH" b="1" dirty="0"/>
              <a:t>Schweizer Markt </a:t>
            </a:r>
            <a:r>
              <a:rPr lang="de-CH" dirty="0"/>
              <a:t>mit </a:t>
            </a:r>
            <a:r>
              <a:rPr lang="de-CH" b="1" dirty="0"/>
              <a:t>Kakao</a:t>
            </a:r>
            <a:r>
              <a:rPr lang="de-CH" dirty="0"/>
              <a:t> </a:t>
            </a:r>
            <a:r>
              <a:rPr lang="de-CH" b="1" dirty="0"/>
              <a:t>versorgen</a:t>
            </a:r>
            <a:r>
              <a:rPr lang="de-CH" dirty="0"/>
              <a:t>, analysieren. Auf der Grundlage dieser Ergebnisse können wir dann gezielte Massnahmen erarbeiten, durchführen und bewerten. </a:t>
            </a:r>
          </a:p>
          <a:p>
            <a:pPr marL="558900" lvl="1" indent="-342900">
              <a:buFont typeface="+mj-lt"/>
              <a:buAutoNum type="arabicParenR"/>
            </a:pPr>
            <a:r>
              <a:rPr lang="de-CH" dirty="0"/>
              <a:t>Die </a:t>
            </a:r>
            <a:r>
              <a:rPr lang="de-CH" b="1" dirty="0"/>
              <a:t>Beziehungen</a:t>
            </a:r>
            <a:r>
              <a:rPr lang="de-CH" dirty="0"/>
              <a:t> zwischen </a:t>
            </a:r>
            <a:r>
              <a:rPr lang="de-CH" b="1" dirty="0"/>
              <a:t>verschiedenen</a:t>
            </a:r>
            <a:r>
              <a:rPr lang="de-CH" dirty="0"/>
              <a:t> </a:t>
            </a:r>
            <a:r>
              <a:rPr lang="de-CH" b="1" dirty="0"/>
              <a:t>Partnern</a:t>
            </a:r>
            <a:r>
              <a:rPr lang="de-CH" dirty="0"/>
              <a:t> in der </a:t>
            </a:r>
            <a:r>
              <a:rPr lang="de-CH" b="1" dirty="0"/>
              <a:t>Lieferkette</a:t>
            </a:r>
            <a:r>
              <a:rPr lang="de-CH" dirty="0"/>
              <a:t> bewerten und beurteilen, wie Landwirte die nachhaltigen </a:t>
            </a:r>
            <a:r>
              <a:rPr lang="de-CH" b="1" dirty="0"/>
              <a:t>Beschaffungspraktiken</a:t>
            </a:r>
            <a:r>
              <a:rPr lang="de-CH" dirty="0"/>
              <a:t> in ihren Lieferketten einschätzen.</a:t>
            </a:r>
          </a:p>
          <a:p>
            <a:pPr marL="558900" lvl="1" indent="-342900">
              <a:buFont typeface="+mj-lt"/>
              <a:buAutoNum type="arabicParenR"/>
            </a:pPr>
            <a:r>
              <a:rPr lang="de-CH" dirty="0"/>
              <a:t>Die </a:t>
            </a:r>
            <a:r>
              <a:rPr lang="de-CH" b="1" dirty="0"/>
              <a:t>Resilienzforschung</a:t>
            </a:r>
            <a:r>
              <a:rPr lang="de-CH" dirty="0"/>
              <a:t> durch </a:t>
            </a:r>
            <a:r>
              <a:rPr lang="de-CH" b="1" dirty="0"/>
              <a:t>Entwicklung</a:t>
            </a:r>
            <a:r>
              <a:rPr lang="de-CH" dirty="0"/>
              <a:t> und </a:t>
            </a:r>
            <a:r>
              <a:rPr lang="de-CH" b="1" dirty="0"/>
              <a:t>Erprobung</a:t>
            </a:r>
            <a:r>
              <a:rPr lang="de-CH" dirty="0"/>
              <a:t> eines Bewertungsrahmens für die Resilienz auf Betriebsebene vorantreiben.</a:t>
            </a:r>
          </a:p>
          <a:p>
            <a:endParaRPr lang="de-CH" dirty="0"/>
          </a:p>
        </p:txBody>
      </p:sp>
      <p:sp>
        <p:nvSpPr>
          <p:cNvPr id="6" name="Text Placeholder 5">
            <a:extLst>
              <a:ext uri="{FF2B5EF4-FFF2-40B4-BE49-F238E27FC236}">
                <a16:creationId xmlns:a16="http://schemas.microsoft.com/office/drawing/2014/main" id="{18DE425B-4938-68DC-38FC-3536C49180EB}"/>
              </a:ext>
            </a:extLst>
          </p:cNvPr>
          <p:cNvSpPr>
            <a:spLocks noGrp="1"/>
          </p:cNvSpPr>
          <p:nvPr>
            <p:ph type="body" sz="quarter" idx="12"/>
          </p:nvPr>
        </p:nvSpPr>
        <p:spPr>
          <a:xfrm>
            <a:off x="479423" y="1808163"/>
            <a:ext cx="11233149" cy="587375"/>
          </a:xfrm>
        </p:spPr>
        <p:txBody>
          <a:bodyPr/>
          <a:lstStyle/>
          <a:p>
            <a:r>
              <a:rPr lang="de-CH" dirty="0"/>
              <a:t>Ziel</a:t>
            </a:r>
          </a:p>
        </p:txBody>
      </p:sp>
      <p:sp>
        <p:nvSpPr>
          <p:cNvPr id="8" name="Footer Placeholder 7">
            <a:extLst>
              <a:ext uri="{FF2B5EF4-FFF2-40B4-BE49-F238E27FC236}">
                <a16:creationId xmlns:a16="http://schemas.microsoft.com/office/drawing/2014/main" id="{EA1BA1A5-A537-192E-9597-5347DC9310D6}"/>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414008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CFBC0-49A3-37E1-D1BA-0A0E2032F51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7915F2F-3CE5-CC18-AFB5-15681E30C395}"/>
              </a:ext>
            </a:extLst>
          </p:cNvPr>
          <p:cNvGraphicFramePr>
            <a:graphicFrameLocks noChangeAspect="1"/>
          </p:cNvGraphicFramePr>
          <p:nvPr>
            <p:custDataLst>
              <p:tags r:id="rId1"/>
            </p:custDataLst>
            <p:extLst>
              <p:ext uri="{D42A27DB-BD31-4B8C-83A1-F6EECF244321}">
                <p14:modId xmlns:p14="http://schemas.microsoft.com/office/powerpoint/2010/main" val="12814775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97915F2F-3CE5-CC18-AFB5-15681E30C39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AAC1AFA-330E-4B4B-2DB7-FB19C5CD689C}"/>
              </a:ext>
            </a:extLst>
          </p:cNvPr>
          <p:cNvSpPr>
            <a:spLocks noGrp="1"/>
          </p:cNvSpPr>
          <p:nvPr>
            <p:ph type="title"/>
          </p:nvPr>
        </p:nvSpPr>
        <p:spPr/>
        <p:txBody>
          <a:bodyPr vert="horz"/>
          <a:lstStyle/>
          <a:p>
            <a:r>
              <a:rPr lang="de-CH" dirty="0"/>
              <a:t>Nachhaltigere Wertschöpfungsketten </a:t>
            </a:r>
            <a:br>
              <a:rPr lang="de-CH" dirty="0"/>
            </a:br>
            <a:r>
              <a:rPr lang="de-CH" dirty="0"/>
              <a:t>am Beispiel Kakao – Resultate I</a:t>
            </a:r>
          </a:p>
        </p:txBody>
      </p:sp>
      <p:sp>
        <p:nvSpPr>
          <p:cNvPr id="3" name="Text Placeholder 2">
            <a:extLst>
              <a:ext uri="{FF2B5EF4-FFF2-40B4-BE49-F238E27FC236}">
                <a16:creationId xmlns:a16="http://schemas.microsoft.com/office/drawing/2014/main" id="{37DA545B-1538-F82F-FF43-DB625D59804A}"/>
              </a:ext>
            </a:extLst>
          </p:cNvPr>
          <p:cNvSpPr>
            <a:spLocks noGrp="1"/>
          </p:cNvSpPr>
          <p:nvPr>
            <p:ph type="body" sz="quarter" idx="13"/>
          </p:nvPr>
        </p:nvSpPr>
        <p:spPr/>
        <p:txBody>
          <a:bodyPr/>
          <a:lstStyle/>
          <a:p>
            <a:pPr marL="0" indent="0">
              <a:lnSpc>
                <a:spcPct val="100000"/>
              </a:lnSpc>
              <a:buNone/>
              <a:tabLst>
                <a:tab pos="1344613" algn="l"/>
              </a:tabLst>
            </a:pPr>
            <a:r>
              <a:rPr lang="de-CH" b="1" dirty="0"/>
              <a:t>Herausforderungen und Auswirkungen im Bereich Nachhaltigkeit</a:t>
            </a:r>
          </a:p>
          <a:p>
            <a:pPr marL="0" indent="0">
              <a:lnSpc>
                <a:spcPct val="100000"/>
              </a:lnSpc>
              <a:buNone/>
              <a:tabLst>
                <a:tab pos="1344613" algn="l"/>
              </a:tabLst>
            </a:pPr>
            <a:r>
              <a:rPr lang="de-CH" dirty="0"/>
              <a:t>Wir haben festgestellt, dass die </a:t>
            </a:r>
            <a:r>
              <a:rPr lang="de-CH" dirty="0">
                <a:solidFill>
                  <a:srgbClr val="83D0F5"/>
                </a:solidFill>
              </a:rPr>
              <a:t>landwirtschaftlichen Betriebe </a:t>
            </a:r>
            <a:r>
              <a:rPr lang="de-CH" dirty="0"/>
              <a:t>die </a:t>
            </a:r>
            <a:r>
              <a:rPr lang="de-CH" dirty="0">
                <a:solidFill>
                  <a:srgbClr val="83D0F5"/>
                </a:solidFill>
              </a:rPr>
              <a:t>grössten Umweltauswirkungen </a:t>
            </a:r>
            <a:r>
              <a:rPr lang="de-CH" dirty="0"/>
              <a:t>in den </a:t>
            </a:r>
            <a:r>
              <a:rPr lang="de-CH" dirty="0">
                <a:solidFill>
                  <a:srgbClr val="83D0F5"/>
                </a:solidFill>
              </a:rPr>
              <a:t>Kakaolieferketten</a:t>
            </a:r>
            <a:r>
              <a:rPr lang="de-CH" dirty="0"/>
              <a:t> verursachen, hauptsächlich durch </a:t>
            </a:r>
            <a:r>
              <a:rPr lang="de-CH" dirty="0">
                <a:solidFill>
                  <a:srgbClr val="83D0F5"/>
                </a:solidFill>
              </a:rPr>
              <a:t>Umnutzung</a:t>
            </a:r>
            <a:r>
              <a:rPr lang="de-CH" dirty="0"/>
              <a:t> von </a:t>
            </a:r>
            <a:r>
              <a:rPr lang="de-CH" dirty="0">
                <a:solidFill>
                  <a:srgbClr val="83D0F5"/>
                </a:solidFill>
              </a:rPr>
              <a:t>Landflächen</a:t>
            </a:r>
            <a:r>
              <a:rPr lang="de-CH" dirty="0"/>
              <a:t> und den </a:t>
            </a:r>
            <a:r>
              <a:rPr lang="de-CH" dirty="0">
                <a:solidFill>
                  <a:srgbClr val="83D0F5"/>
                </a:solidFill>
              </a:rPr>
              <a:t>Einsatz</a:t>
            </a:r>
            <a:r>
              <a:rPr lang="de-CH" dirty="0"/>
              <a:t> von </a:t>
            </a:r>
            <a:r>
              <a:rPr lang="de-CH" dirty="0">
                <a:solidFill>
                  <a:srgbClr val="83D0F5"/>
                </a:solidFill>
              </a:rPr>
              <a:t>Betriebsmitteln</a:t>
            </a:r>
            <a:r>
              <a:rPr lang="de-CH" dirty="0"/>
              <a:t>. Bei der ganzheitlichen Bewertung der Nachhaltigkeit auf Betriebsebene wurden die grossen Herausforderungen für die Nachhaltigkeit in den Bereichen </a:t>
            </a:r>
            <a:r>
              <a:rPr lang="de-CH" dirty="0" err="1">
                <a:solidFill>
                  <a:srgbClr val="83D0F5"/>
                </a:solidFill>
              </a:rPr>
              <a:t>Governance</a:t>
            </a:r>
            <a:r>
              <a:rPr lang="de-CH" dirty="0"/>
              <a:t> und </a:t>
            </a:r>
            <a:r>
              <a:rPr lang="de-CH" dirty="0">
                <a:solidFill>
                  <a:srgbClr val="83D0F5"/>
                </a:solidFill>
              </a:rPr>
              <a:t>Soziales</a:t>
            </a:r>
            <a:r>
              <a:rPr lang="de-CH" dirty="0"/>
              <a:t> ermittelt. Die umweltfreundliche Kakaoproduktion hatte zwar positive Nebeneffekte für die </a:t>
            </a:r>
            <a:r>
              <a:rPr lang="de-CH" dirty="0">
                <a:solidFill>
                  <a:srgbClr val="83D0F5"/>
                </a:solidFill>
              </a:rPr>
              <a:t>menschliche</a:t>
            </a:r>
            <a:r>
              <a:rPr lang="de-CH" dirty="0"/>
              <a:t> </a:t>
            </a:r>
            <a:r>
              <a:rPr lang="de-CH" dirty="0">
                <a:solidFill>
                  <a:srgbClr val="83D0F5"/>
                </a:solidFill>
              </a:rPr>
              <a:t>Gesundheit</a:t>
            </a:r>
            <a:r>
              <a:rPr lang="de-CH" dirty="0"/>
              <a:t> und die </a:t>
            </a:r>
            <a:r>
              <a:rPr lang="de-CH" dirty="0">
                <a:solidFill>
                  <a:srgbClr val="83D0F5"/>
                </a:solidFill>
              </a:rPr>
              <a:t>Ressourcenschonung</a:t>
            </a:r>
            <a:r>
              <a:rPr lang="de-CH" dirty="0"/>
              <a:t> im Hinblick auf die </a:t>
            </a:r>
            <a:r>
              <a:rPr lang="de-CH" dirty="0">
                <a:solidFill>
                  <a:srgbClr val="83D0F5"/>
                </a:solidFill>
              </a:rPr>
              <a:t>langfristige</a:t>
            </a:r>
            <a:r>
              <a:rPr lang="de-CH" dirty="0"/>
              <a:t> </a:t>
            </a:r>
            <a:r>
              <a:rPr lang="de-CH" dirty="0">
                <a:solidFill>
                  <a:srgbClr val="83D0F5"/>
                </a:solidFill>
              </a:rPr>
              <a:t>Produktivität</a:t>
            </a:r>
            <a:r>
              <a:rPr lang="de-CH" dirty="0"/>
              <a:t> der Betriebe, allerdings auf Kosten der </a:t>
            </a:r>
            <a:r>
              <a:rPr lang="de-CH" dirty="0">
                <a:solidFill>
                  <a:srgbClr val="83D0F5"/>
                </a:solidFill>
              </a:rPr>
              <a:t>Investitionen</a:t>
            </a:r>
            <a:r>
              <a:rPr lang="de-CH" dirty="0"/>
              <a:t> und der </a:t>
            </a:r>
            <a:r>
              <a:rPr lang="de-CH" dirty="0">
                <a:solidFill>
                  <a:srgbClr val="83D0F5"/>
                </a:solidFill>
              </a:rPr>
              <a:t>Rentabilität</a:t>
            </a:r>
            <a:r>
              <a:rPr lang="de-CH" dirty="0"/>
              <a:t> der Betriebe. Die Auswertung der Ergebnisse von Massnahmen gegen den </a:t>
            </a:r>
            <a:r>
              <a:rPr lang="de-CH" dirty="0">
                <a:solidFill>
                  <a:srgbClr val="83D0F5"/>
                </a:solidFill>
              </a:rPr>
              <a:t>Pestizideinsatz</a:t>
            </a:r>
            <a:r>
              <a:rPr lang="de-CH" dirty="0"/>
              <a:t> auf </a:t>
            </a:r>
            <a:r>
              <a:rPr lang="de-CH" dirty="0">
                <a:solidFill>
                  <a:srgbClr val="83D0F5"/>
                </a:solidFill>
              </a:rPr>
              <a:t>Kakaofarmen</a:t>
            </a:r>
            <a:r>
              <a:rPr lang="de-CH" dirty="0"/>
              <a:t> hat gezeigt, dass die </a:t>
            </a:r>
            <a:r>
              <a:rPr lang="de-CH" dirty="0">
                <a:solidFill>
                  <a:srgbClr val="83D0F5"/>
                </a:solidFill>
              </a:rPr>
              <a:t>Schulung</a:t>
            </a:r>
            <a:r>
              <a:rPr lang="de-CH" dirty="0"/>
              <a:t> der </a:t>
            </a:r>
            <a:r>
              <a:rPr lang="de-CH" dirty="0">
                <a:solidFill>
                  <a:srgbClr val="83D0F5"/>
                </a:solidFill>
              </a:rPr>
              <a:t>Landwirte</a:t>
            </a:r>
            <a:r>
              <a:rPr lang="de-CH" dirty="0"/>
              <a:t> alleine </a:t>
            </a:r>
            <a:r>
              <a:rPr lang="de-CH" dirty="0">
                <a:solidFill>
                  <a:srgbClr val="83D0F5"/>
                </a:solidFill>
              </a:rPr>
              <a:t>nicht</a:t>
            </a:r>
            <a:r>
              <a:rPr lang="de-CH" dirty="0"/>
              <a:t> </a:t>
            </a:r>
            <a:r>
              <a:rPr lang="de-CH" dirty="0">
                <a:solidFill>
                  <a:srgbClr val="83D0F5"/>
                </a:solidFill>
              </a:rPr>
              <a:t>ausreicht</a:t>
            </a:r>
            <a:r>
              <a:rPr lang="de-CH" dirty="0"/>
              <a:t>, um eine breite Akzeptanz nachhaltiger Kakaoanbaumethoden zu erreichen.</a:t>
            </a:r>
          </a:p>
        </p:txBody>
      </p:sp>
      <p:sp>
        <p:nvSpPr>
          <p:cNvPr id="4" name="Slide Number Placeholder 3">
            <a:extLst>
              <a:ext uri="{FF2B5EF4-FFF2-40B4-BE49-F238E27FC236}">
                <a16:creationId xmlns:a16="http://schemas.microsoft.com/office/drawing/2014/main" id="{808C07FC-BF8C-4BED-39E1-5A88866B1B90}"/>
              </a:ext>
            </a:extLst>
          </p:cNvPr>
          <p:cNvSpPr>
            <a:spLocks noGrp="1"/>
          </p:cNvSpPr>
          <p:nvPr>
            <p:ph type="sldNum" sz="quarter" idx="14"/>
          </p:nvPr>
        </p:nvSpPr>
        <p:spPr/>
        <p:txBody>
          <a:bodyPr/>
          <a:lstStyle/>
          <a:p>
            <a:fld id="{476BE59D-4918-439E-9CBF-5840B2847889}" type="slidenum">
              <a:rPr lang="de-CH" smtClean="0"/>
              <a:pPr/>
              <a:t>18</a:t>
            </a:fld>
            <a:endParaRPr lang="de-CH" dirty="0"/>
          </a:p>
        </p:txBody>
      </p:sp>
      <p:sp>
        <p:nvSpPr>
          <p:cNvPr id="5" name="Footer Placeholder 4">
            <a:extLst>
              <a:ext uri="{FF2B5EF4-FFF2-40B4-BE49-F238E27FC236}">
                <a16:creationId xmlns:a16="http://schemas.microsoft.com/office/drawing/2014/main" id="{6F396EE8-1163-762E-0513-94D9F4138D68}"/>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1207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E684-8084-7DE4-A0F2-ADCC4F0BABF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2F52ADA-205C-4DB3-7A46-59552D3C66AB}"/>
              </a:ext>
            </a:extLst>
          </p:cNvPr>
          <p:cNvGraphicFramePr>
            <a:graphicFrameLocks noChangeAspect="1"/>
          </p:cNvGraphicFramePr>
          <p:nvPr>
            <p:custDataLst>
              <p:tags r:id="rId1"/>
            </p:custDataLst>
            <p:extLst>
              <p:ext uri="{D42A27DB-BD31-4B8C-83A1-F6EECF244321}">
                <p14:modId xmlns:p14="http://schemas.microsoft.com/office/powerpoint/2010/main" val="28144290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F2F52ADA-205C-4DB3-7A46-59552D3C66A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E53C6F-18B8-0ABE-21E1-1F1F0D65FA7E}"/>
              </a:ext>
            </a:extLst>
          </p:cNvPr>
          <p:cNvSpPr>
            <a:spLocks noGrp="1"/>
          </p:cNvSpPr>
          <p:nvPr>
            <p:ph type="title"/>
          </p:nvPr>
        </p:nvSpPr>
        <p:spPr/>
        <p:txBody>
          <a:bodyPr vert="horz"/>
          <a:lstStyle/>
          <a:p>
            <a:r>
              <a:rPr lang="de-CH" dirty="0"/>
              <a:t>Nachhaltigere Wertschöpfungsketten </a:t>
            </a:r>
            <a:br>
              <a:rPr lang="de-CH" dirty="0"/>
            </a:br>
            <a:r>
              <a:rPr lang="de-CH" dirty="0"/>
              <a:t>am Beispiel Kakao – Resultate II</a:t>
            </a:r>
          </a:p>
        </p:txBody>
      </p:sp>
      <p:sp>
        <p:nvSpPr>
          <p:cNvPr id="3" name="Text Placeholder 2">
            <a:extLst>
              <a:ext uri="{FF2B5EF4-FFF2-40B4-BE49-F238E27FC236}">
                <a16:creationId xmlns:a16="http://schemas.microsoft.com/office/drawing/2014/main" id="{F8B1ABC4-D57C-9B78-FC3C-A3FF49F5D4D5}"/>
              </a:ext>
            </a:extLst>
          </p:cNvPr>
          <p:cNvSpPr>
            <a:spLocks noGrp="1"/>
          </p:cNvSpPr>
          <p:nvPr>
            <p:ph type="body" sz="quarter" idx="13"/>
          </p:nvPr>
        </p:nvSpPr>
        <p:spPr/>
        <p:txBody>
          <a:bodyPr/>
          <a:lstStyle/>
          <a:p>
            <a:pPr marL="0" indent="0">
              <a:lnSpc>
                <a:spcPct val="100000"/>
              </a:lnSpc>
              <a:buNone/>
              <a:tabLst>
                <a:tab pos="1344613" algn="l"/>
              </a:tabLst>
            </a:pPr>
            <a:r>
              <a:rPr lang="de-CH" b="1" dirty="0"/>
              <a:t>Vor- und Nachteile einer nachhaltigen Beschaffungspraxis</a:t>
            </a:r>
          </a:p>
          <a:p>
            <a:pPr marL="0" indent="0">
              <a:lnSpc>
                <a:spcPct val="100000"/>
              </a:lnSpc>
              <a:buNone/>
              <a:tabLst>
                <a:tab pos="1344613" algn="l"/>
              </a:tabLst>
            </a:pPr>
            <a:r>
              <a:rPr lang="de-CH" dirty="0"/>
              <a:t>Die Landwirte sahen in den nachhaltigen Beschaffungspraktiken in ihren Lieferketten sowohl Vorteile als auch Nachteile. Die </a:t>
            </a:r>
            <a:r>
              <a:rPr lang="de-CH" dirty="0">
                <a:solidFill>
                  <a:srgbClr val="83D0F5"/>
                </a:solidFill>
              </a:rPr>
              <a:t>Beziehungen</a:t>
            </a:r>
            <a:r>
              <a:rPr lang="de-CH" dirty="0"/>
              <a:t> der </a:t>
            </a:r>
            <a:r>
              <a:rPr lang="de-CH" dirty="0">
                <a:solidFill>
                  <a:srgbClr val="83D0F5"/>
                </a:solidFill>
              </a:rPr>
              <a:t>Landwirte</a:t>
            </a:r>
            <a:r>
              <a:rPr lang="de-CH" dirty="0"/>
              <a:t> zu ihren </a:t>
            </a:r>
            <a:r>
              <a:rPr lang="de-CH" dirty="0">
                <a:solidFill>
                  <a:srgbClr val="83D0F5"/>
                </a:solidFill>
              </a:rPr>
              <a:t>Direktabnehmern</a:t>
            </a:r>
            <a:r>
              <a:rPr lang="de-CH" dirty="0"/>
              <a:t> waren </a:t>
            </a:r>
            <a:r>
              <a:rPr lang="de-CH" dirty="0">
                <a:solidFill>
                  <a:srgbClr val="83D0F5"/>
                </a:solidFill>
              </a:rPr>
              <a:t>komplex</a:t>
            </a:r>
            <a:r>
              <a:rPr lang="de-CH" dirty="0"/>
              <a:t> und </a:t>
            </a:r>
            <a:r>
              <a:rPr lang="de-CH" dirty="0">
                <a:solidFill>
                  <a:srgbClr val="83D0F5"/>
                </a:solidFill>
              </a:rPr>
              <a:t>vielfältig</a:t>
            </a:r>
            <a:r>
              <a:rPr lang="de-CH" dirty="0"/>
              <a:t>, wobei das </a:t>
            </a:r>
            <a:r>
              <a:rPr lang="de-CH" dirty="0">
                <a:solidFill>
                  <a:srgbClr val="83D0F5"/>
                </a:solidFill>
              </a:rPr>
              <a:t>Vertrauen</a:t>
            </a:r>
            <a:r>
              <a:rPr lang="de-CH" dirty="0"/>
              <a:t> in und die </a:t>
            </a:r>
            <a:r>
              <a:rPr lang="de-CH" dirty="0">
                <a:solidFill>
                  <a:srgbClr val="83D0F5"/>
                </a:solidFill>
              </a:rPr>
              <a:t>Loyalität</a:t>
            </a:r>
            <a:r>
              <a:rPr lang="de-CH" dirty="0"/>
              <a:t> zu ihren </a:t>
            </a:r>
            <a:r>
              <a:rPr lang="de-CH" dirty="0">
                <a:solidFill>
                  <a:srgbClr val="83D0F5"/>
                </a:solidFill>
              </a:rPr>
              <a:t>Direktabnehmern</a:t>
            </a:r>
            <a:r>
              <a:rPr lang="de-CH" dirty="0"/>
              <a:t> von einer Reihe von Faktoren abhingen, u. a. von der </a:t>
            </a:r>
            <a:r>
              <a:rPr lang="de-CH" dirty="0">
                <a:solidFill>
                  <a:srgbClr val="83D0F5"/>
                </a:solidFill>
              </a:rPr>
              <a:t>Dauer</a:t>
            </a:r>
            <a:r>
              <a:rPr lang="de-CH" dirty="0"/>
              <a:t> der </a:t>
            </a:r>
            <a:r>
              <a:rPr lang="de-CH" dirty="0">
                <a:solidFill>
                  <a:srgbClr val="83D0F5"/>
                </a:solidFill>
              </a:rPr>
              <a:t>Geschäftsbeziehung</a:t>
            </a:r>
            <a:r>
              <a:rPr lang="de-CH" dirty="0"/>
              <a:t> und der </a:t>
            </a:r>
            <a:r>
              <a:rPr lang="de-CH" dirty="0">
                <a:solidFill>
                  <a:srgbClr val="83D0F5"/>
                </a:solidFill>
              </a:rPr>
              <a:t>Verfügbarkeit</a:t>
            </a:r>
            <a:r>
              <a:rPr lang="de-CH" dirty="0"/>
              <a:t> von </a:t>
            </a:r>
            <a:r>
              <a:rPr lang="de-CH" dirty="0">
                <a:solidFill>
                  <a:srgbClr val="83D0F5"/>
                </a:solidFill>
              </a:rPr>
              <a:t>Konkurrenzangeboten</a:t>
            </a:r>
            <a:r>
              <a:rPr lang="de-CH" dirty="0"/>
              <a:t>. Zu </a:t>
            </a:r>
            <a:r>
              <a:rPr lang="de-CH" dirty="0">
                <a:solidFill>
                  <a:srgbClr val="83D0F5"/>
                </a:solidFill>
              </a:rPr>
              <a:t>Konflikten</a:t>
            </a:r>
            <a:r>
              <a:rPr lang="de-CH" dirty="0"/>
              <a:t> kam es vor allem aufgrund der </a:t>
            </a:r>
            <a:r>
              <a:rPr lang="de-CH" dirty="0">
                <a:solidFill>
                  <a:srgbClr val="83D0F5"/>
                </a:solidFill>
              </a:rPr>
              <a:t>Preise</a:t>
            </a:r>
            <a:r>
              <a:rPr lang="de-CH" dirty="0"/>
              <a:t>, der </a:t>
            </a:r>
            <a:r>
              <a:rPr lang="de-CH" dirty="0">
                <a:solidFill>
                  <a:srgbClr val="83D0F5"/>
                </a:solidFill>
              </a:rPr>
              <a:t>unzureichenden</a:t>
            </a:r>
            <a:r>
              <a:rPr lang="de-CH" dirty="0"/>
              <a:t> </a:t>
            </a:r>
            <a:r>
              <a:rPr lang="de-CH" dirty="0">
                <a:solidFill>
                  <a:srgbClr val="83D0F5"/>
                </a:solidFill>
              </a:rPr>
              <a:t>Kommunikation</a:t>
            </a:r>
            <a:r>
              <a:rPr lang="de-CH" dirty="0"/>
              <a:t> und der </a:t>
            </a:r>
            <a:r>
              <a:rPr lang="de-CH" dirty="0">
                <a:solidFill>
                  <a:srgbClr val="83D0F5"/>
                </a:solidFill>
              </a:rPr>
              <a:t>mangelnden</a:t>
            </a:r>
            <a:r>
              <a:rPr lang="de-CH" dirty="0"/>
              <a:t> </a:t>
            </a:r>
            <a:r>
              <a:rPr lang="de-CH" dirty="0">
                <a:solidFill>
                  <a:srgbClr val="83D0F5"/>
                </a:solidFill>
              </a:rPr>
              <a:t>Unterstützung</a:t>
            </a:r>
            <a:r>
              <a:rPr lang="de-CH" dirty="0"/>
              <a:t>. Die befragten Landwirte äusserten kollektiv den </a:t>
            </a:r>
            <a:r>
              <a:rPr lang="de-CH" dirty="0">
                <a:solidFill>
                  <a:srgbClr val="83D0F5"/>
                </a:solidFill>
              </a:rPr>
              <a:t>Wunsch</a:t>
            </a:r>
            <a:r>
              <a:rPr lang="de-CH" dirty="0"/>
              <a:t>, dass die </a:t>
            </a:r>
            <a:r>
              <a:rPr lang="de-CH" dirty="0">
                <a:solidFill>
                  <a:srgbClr val="83D0F5"/>
                </a:solidFill>
              </a:rPr>
              <a:t>Ausbildung</a:t>
            </a:r>
            <a:r>
              <a:rPr lang="de-CH" dirty="0"/>
              <a:t> </a:t>
            </a:r>
            <a:r>
              <a:rPr lang="de-CH" dirty="0">
                <a:solidFill>
                  <a:srgbClr val="83D0F5"/>
                </a:solidFill>
              </a:rPr>
              <a:t>weniger theoretisch</a:t>
            </a:r>
            <a:r>
              <a:rPr lang="de-CH" dirty="0"/>
              <a:t>, sondern </a:t>
            </a:r>
            <a:r>
              <a:rPr lang="de-CH" dirty="0">
                <a:solidFill>
                  <a:srgbClr val="83D0F5"/>
                </a:solidFill>
              </a:rPr>
              <a:t>praxisorientierter</a:t>
            </a:r>
            <a:r>
              <a:rPr lang="de-CH" dirty="0"/>
              <a:t> und damit für sie hilfreicher gestaltet wird.</a:t>
            </a:r>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564942C0-18C7-BEB5-DB92-47E434CD45E4}"/>
              </a:ext>
            </a:extLst>
          </p:cNvPr>
          <p:cNvSpPr>
            <a:spLocks noGrp="1"/>
          </p:cNvSpPr>
          <p:nvPr>
            <p:ph type="sldNum" sz="quarter" idx="14"/>
          </p:nvPr>
        </p:nvSpPr>
        <p:spPr/>
        <p:txBody>
          <a:bodyPr/>
          <a:lstStyle/>
          <a:p>
            <a:fld id="{476BE59D-4918-439E-9CBF-5840B2847889}" type="slidenum">
              <a:rPr lang="de-CH" smtClean="0"/>
              <a:pPr/>
              <a:t>19</a:t>
            </a:fld>
            <a:endParaRPr lang="de-CH" dirty="0"/>
          </a:p>
        </p:txBody>
      </p:sp>
      <p:sp>
        <p:nvSpPr>
          <p:cNvPr id="5" name="Footer Placeholder 4">
            <a:extLst>
              <a:ext uri="{FF2B5EF4-FFF2-40B4-BE49-F238E27FC236}">
                <a16:creationId xmlns:a16="http://schemas.microsoft.com/office/drawing/2014/main" id="{12C267FD-C5CD-42A3-908A-A2B6E9BB0AFB}"/>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84190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5439-1C16-BCB2-4C79-260618DAD0B2}"/>
              </a:ext>
            </a:extLst>
          </p:cNvPr>
          <p:cNvSpPr>
            <a:spLocks noGrp="1"/>
          </p:cNvSpPr>
          <p:nvPr>
            <p:ph type="title"/>
          </p:nvPr>
        </p:nvSpPr>
        <p:spPr/>
        <p:txBody>
          <a:bodyPr/>
          <a:lstStyle/>
          <a:p>
            <a:r>
              <a:rPr lang="de-CH" dirty="0"/>
              <a:t>Schwerpunkt Lieferketten </a:t>
            </a:r>
          </a:p>
        </p:txBody>
      </p:sp>
      <p:sp>
        <p:nvSpPr>
          <p:cNvPr id="3" name="Text Placeholder 2">
            <a:extLst>
              <a:ext uri="{FF2B5EF4-FFF2-40B4-BE49-F238E27FC236}">
                <a16:creationId xmlns:a16="http://schemas.microsoft.com/office/drawing/2014/main" id="{C21A7579-B93C-DD18-A750-BECCE46D9BF0}"/>
              </a:ext>
            </a:extLst>
          </p:cNvPr>
          <p:cNvSpPr>
            <a:spLocks noGrp="1"/>
          </p:cNvSpPr>
          <p:nvPr>
            <p:ph type="body" sz="quarter" idx="13"/>
          </p:nvPr>
        </p:nvSpPr>
        <p:spPr>
          <a:xfrm>
            <a:off x="479425" y="1846690"/>
            <a:ext cx="7397478" cy="4213225"/>
          </a:xfrm>
        </p:spPr>
        <p:txBody>
          <a:bodyPr/>
          <a:lstStyle/>
          <a:p>
            <a:pPr marL="0" indent="0" algn="l">
              <a:lnSpc>
                <a:spcPct val="100000"/>
              </a:lnSpc>
              <a:buNone/>
            </a:pPr>
            <a:r>
              <a:rPr lang="de-CH" dirty="0"/>
              <a:t>«Nachhaltigkeit in Lieferketten bedeutet </a:t>
            </a:r>
            <a:r>
              <a:rPr lang="de-CH" b="1" dirty="0"/>
              <a:t>ökologische</a:t>
            </a:r>
            <a:r>
              <a:rPr lang="de-CH" dirty="0"/>
              <a:t>, </a:t>
            </a:r>
            <a:r>
              <a:rPr lang="de-CH" b="1" dirty="0"/>
              <a:t>soziale</a:t>
            </a:r>
            <a:r>
              <a:rPr lang="de-CH" dirty="0"/>
              <a:t> und </a:t>
            </a:r>
            <a:r>
              <a:rPr lang="de-CH" b="1" dirty="0"/>
              <a:t>wirtschaftliche</a:t>
            </a:r>
            <a:r>
              <a:rPr lang="de-CH" dirty="0"/>
              <a:t> </a:t>
            </a:r>
            <a:r>
              <a:rPr lang="de-CH" b="1" dirty="0"/>
              <a:t>Auswirkungen</a:t>
            </a:r>
            <a:r>
              <a:rPr lang="de-CH" dirty="0"/>
              <a:t> zu erfassen sowie gute </a:t>
            </a:r>
            <a:r>
              <a:rPr lang="de-CH" b="1" dirty="0"/>
              <a:t>Unternehmensführung</a:t>
            </a:r>
            <a:r>
              <a:rPr lang="de-CH" dirty="0"/>
              <a:t> über die gesamte </a:t>
            </a:r>
            <a:r>
              <a:rPr lang="de-CH" b="1" dirty="0"/>
              <a:t>Wertschöpfungskette</a:t>
            </a:r>
            <a:r>
              <a:rPr lang="de-CH" dirty="0"/>
              <a:t> von </a:t>
            </a:r>
            <a:r>
              <a:rPr lang="de-CH" b="1" dirty="0"/>
              <a:t>Produkten</a:t>
            </a:r>
            <a:r>
              <a:rPr lang="de-CH" dirty="0"/>
              <a:t> und </a:t>
            </a:r>
            <a:r>
              <a:rPr lang="de-CH" b="1" dirty="0"/>
              <a:t>Dienstleistungen</a:t>
            </a:r>
            <a:r>
              <a:rPr lang="de-CH" dirty="0"/>
              <a:t> zu fördern. </a:t>
            </a:r>
            <a:r>
              <a:rPr lang="de-CH" b="1" dirty="0"/>
              <a:t>Pro Kopf </a:t>
            </a:r>
            <a:r>
              <a:rPr lang="de-CH" dirty="0"/>
              <a:t>sind die </a:t>
            </a:r>
            <a:r>
              <a:rPr lang="de-CH" b="1" dirty="0"/>
              <a:t>Umweltauswirkungen</a:t>
            </a:r>
            <a:r>
              <a:rPr lang="de-CH" dirty="0"/>
              <a:t> der globalen Lieferketten der Schweiz </a:t>
            </a:r>
            <a:r>
              <a:rPr lang="de-CH" b="1" dirty="0"/>
              <a:t>weltweit</a:t>
            </a:r>
            <a:r>
              <a:rPr lang="de-CH" dirty="0"/>
              <a:t> am </a:t>
            </a:r>
            <a:r>
              <a:rPr lang="de-CH" b="1" dirty="0"/>
              <a:t>höchsten</a:t>
            </a:r>
            <a:r>
              <a:rPr lang="de-CH" dirty="0"/>
              <a:t>. Um die durch die Wirtschaftstätigkeit der Schweiz und die öffentliche Beschaffung verursachten Auswirkungen verbessern zu können, müssen innovative Konzepte entwickelt werden. Ansätze und neue Erkenntnisse dazu finden sich in drei Forschungsprojekten. Das </a:t>
            </a:r>
            <a:r>
              <a:rPr lang="de-CH" b="1" dirty="0"/>
              <a:t>Co-</a:t>
            </a:r>
            <a:r>
              <a:rPr lang="de-CH" b="1" dirty="0" err="1"/>
              <a:t>Creation</a:t>
            </a:r>
            <a:r>
              <a:rPr lang="de-CH" b="1" dirty="0"/>
              <a:t> Lab</a:t>
            </a:r>
            <a:r>
              <a:rPr lang="de-CH" dirty="0"/>
              <a:t> «</a:t>
            </a:r>
            <a:r>
              <a:rPr lang="de-CH" b="1" dirty="0"/>
              <a:t>Datentransparenz für Nachhaltigkeit</a:t>
            </a:r>
            <a:r>
              <a:rPr lang="de-CH" dirty="0"/>
              <a:t>» liefert zudem Zugang zu umfassenden Daten über die globalen Lieferketten der Schweiz. Dies treibt den Stand der Technik im Bereich der ökologischen und sozialen </a:t>
            </a:r>
            <a:r>
              <a:rPr lang="de-CH" b="1" dirty="0"/>
              <a:t>Lebenszyklusanalyse</a:t>
            </a:r>
            <a:r>
              <a:rPr lang="de-CH" dirty="0"/>
              <a:t> voran und verschafft einen umfassenden Überblick über den </a:t>
            </a:r>
            <a:r>
              <a:rPr lang="de-CH" b="1" dirty="0"/>
              <a:t>Schweizer Konsum-Fussabdruck</a:t>
            </a:r>
            <a:r>
              <a:rPr lang="de-CH" dirty="0"/>
              <a:t>.»</a:t>
            </a:r>
          </a:p>
          <a:p>
            <a:pPr marL="0" indent="0" algn="r">
              <a:lnSpc>
                <a:spcPct val="100000"/>
              </a:lnSpc>
              <a:buNone/>
            </a:pPr>
            <a:r>
              <a:rPr lang="de-CH" dirty="0"/>
              <a:t>NFP73, Forschungsprojekt Lieferketten</a:t>
            </a:r>
          </a:p>
          <a:p>
            <a:pPr marL="0" indent="0">
              <a:buNone/>
            </a:pPr>
            <a:endParaRPr lang="de-CH" dirty="0"/>
          </a:p>
        </p:txBody>
      </p:sp>
      <p:sp>
        <p:nvSpPr>
          <p:cNvPr id="4" name="Slide Number Placeholder 3">
            <a:extLst>
              <a:ext uri="{FF2B5EF4-FFF2-40B4-BE49-F238E27FC236}">
                <a16:creationId xmlns:a16="http://schemas.microsoft.com/office/drawing/2014/main" id="{5CA1063C-4DC7-7FB6-3C65-151372E8A5DC}"/>
              </a:ext>
            </a:extLst>
          </p:cNvPr>
          <p:cNvSpPr>
            <a:spLocks noGrp="1"/>
          </p:cNvSpPr>
          <p:nvPr>
            <p:ph type="sldNum" sz="quarter" idx="14"/>
          </p:nvPr>
        </p:nvSpPr>
        <p:spPr/>
        <p:txBody>
          <a:bodyPr/>
          <a:lstStyle/>
          <a:p>
            <a:fld id="{476BE59D-4918-439E-9CBF-5840B2847889}" type="slidenum">
              <a:rPr lang="de-CH" smtClean="0"/>
              <a:pPr/>
              <a:t>2</a:t>
            </a:fld>
            <a:endParaRPr lang="de-CH" dirty="0"/>
          </a:p>
        </p:txBody>
      </p:sp>
      <p:sp>
        <p:nvSpPr>
          <p:cNvPr id="5" name="Footer Placeholder 4">
            <a:extLst>
              <a:ext uri="{FF2B5EF4-FFF2-40B4-BE49-F238E27FC236}">
                <a16:creationId xmlns:a16="http://schemas.microsoft.com/office/drawing/2014/main" id="{AA542CC3-E793-79D5-118B-B5A042425988}"/>
              </a:ext>
            </a:extLst>
          </p:cNvPr>
          <p:cNvSpPr>
            <a:spLocks noGrp="1"/>
          </p:cNvSpPr>
          <p:nvPr>
            <p:ph type="ftr" sz="quarter" idx="15"/>
          </p:nvPr>
        </p:nvSpPr>
        <p:spPr/>
        <p:txBody>
          <a:bodyPr/>
          <a:lstStyle/>
          <a:p>
            <a:r>
              <a:rPr lang="de-CH"/>
              <a:t>NFP 73 – Nachhaltige Wirtschaft</a:t>
            </a:r>
            <a:endParaRPr lang="de-CH" dirty="0"/>
          </a:p>
        </p:txBody>
      </p:sp>
      <p:pic>
        <p:nvPicPr>
          <p:cNvPr id="6" name="Picture Placeholder 5" descr="A group of laptops on a grid&#10;&#10;AI-generated content may be incorrect.">
            <a:extLst>
              <a:ext uri="{FF2B5EF4-FFF2-40B4-BE49-F238E27FC236}">
                <a16:creationId xmlns:a16="http://schemas.microsoft.com/office/drawing/2014/main" id="{3E5D1D7B-DB46-9ECD-3A11-4676390B91EE}"/>
              </a:ext>
            </a:extLst>
          </p:cNvPr>
          <p:cNvPicPr>
            <a:picLocks noChangeAspect="1"/>
          </p:cNvPicPr>
          <p:nvPr/>
        </p:nvPicPr>
        <p:blipFill>
          <a:blip r:embed="rId2">
            <a:extLst>
              <a:ext uri="{28A0092B-C50C-407E-A947-70E740481C1C}">
                <a14:useLocalDpi xmlns:a14="http://schemas.microsoft.com/office/drawing/2010/main" val="0"/>
              </a:ext>
            </a:extLst>
          </a:blip>
          <a:srcRect l="53776" t="9676" r="15380" b="9676"/>
          <a:stretch>
            <a:fillRect/>
          </a:stretch>
        </p:blipFill>
        <p:spPr>
          <a:xfrm>
            <a:off x="8256588" y="-484"/>
            <a:ext cx="3935411" cy="6858484"/>
          </a:xfrm>
          <a:prstGeom prst="rect">
            <a:avLst/>
          </a:prstGeom>
        </p:spPr>
      </p:pic>
    </p:spTree>
    <p:extLst>
      <p:ext uri="{BB962C8B-B14F-4D97-AF65-F5344CB8AC3E}">
        <p14:creationId xmlns:p14="http://schemas.microsoft.com/office/powerpoint/2010/main" val="317115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E4C1-086F-BAD0-64B5-69D01C1B26C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0A4AD24-355E-9049-3E58-011313D745AB}"/>
              </a:ext>
            </a:extLst>
          </p:cNvPr>
          <p:cNvGraphicFramePr>
            <a:graphicFrameLocks noChangeAspect="1"/>
          </p:cNvGraphicFramePr>
          <p:nvPr>
            <p:custDataLst>
              <p:tags r:id="rId1"/>
            </p:custDataLst>
            <p:extLst>
              <p:ext uri="{D42A27DB-BD31-4B8C-83A1-F6EECF244321}">
                <p14:modId xmlns:p14="http://schemas.microsoft.com/office/powerpoint/2010/main" val="19486063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B0A4AD24-355E-9049-3E58-011313D745A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0EE080E-61EA-B107-7E51-B6CF0420317B}"/>
              </a:ext>
            </a:extLst>
          </p:cNvPr>
          <p:cNvSpPr>
            <a:spLocks noGrp="1"/>
          </p:cNvSpPr>
          <p:nvPr>
            <p:ph type="title"/>
          </p:nvPr>
        </p:nvSpPr>
        <p:spPr/>
        <p:txBody>
          <a:bodyPr vert="horz"/>
          <a:lstStyle/>
          <a:p>
            <a:r>
              <a:rPr lang="de-CH" dirty="0"/>
              <a:t>Nachhaltigere Wertschöpfungsketten </a:t>
            </a:r>
            <a:br>
              <a:rPr lang="de-CH" dirty="0"/>
            </a:br>
            <a:r>
              <a:rPr lang="de-CH" dirty="0"/>
              <a:t>am Beispiel Kakao – Resultate III</a:t>
            </a:r>
          </a:p>
        </p:txBody>
      </p:sp>
      <p:sp>
        <p:nvSpPr>
          <p:cNvPr id="3" name="Text Placeholder 2">
            <a:extLst>
              <a:ext uri="{FF2B5EF4-FFF2-40B4-BE49-F238E27FC236}">
                <a16:creationId xmlns:a16="http://schemas.microsoft.com/office/drawing/2014/main" id="{C28EF014-515A-0BC3-B8A4-B1CBC0999FB8}"/>
              </a:ext>
            </a:extLst>
          </p:cNvPr>
          <p:cNvSpPr>
            <a:spLocks noGrp="1"/>
          </p:cNvSpPr>
          <p:nvPr>
            <p:ph type="body" sz="quarter" idx="13"/>
          </p:nvPr>
        </p:nvSpPr>
        <p:spPr/>
        <p:txBody>
          <a:bodyPr/>
          <a:lstStyle/>
          <a:p>
            <a:pPr marL="0" indent="0">
              <a:lnSpc>
                <a:spcPct val="100000"/>
              </a:lnSpc>
              <a:buNone/>
              <a:tabLst>
                <a:tab pos="1344613" algn="l"/>
              </a:tabLst>
            </a:pPr>
            <a:r>
              <a:rPr lang="de-CH" b="1" dirty="0"/>
              <a:t>Transformationsfähigkeit und Widerstandsfähigkeit der Lieferkette</a:t>
            </a:r>
          </a:p>
          <a:p>
            <a:pPr marL="0" indent="0">
              <a:lnSpc>
                <a:spcPct val="100000"/>
              </a:lnSpc>
              <a:buNone/>
              <a:tabLst>
                <a:tab pos="1344613" algn="l"/>
              </a:tabLst>
            </a:pPr>
            <a:r>
              <a:rPr lang="de-CH" dirty="0"/>
              <a:t>Für die Widerstandskraft entscheidend sind gemäss </a:t>
            </a:r>
            <a:r>
              <a:rPr lang="de-CH" dirty="0" err="1">
                <a:solidFill>
                  <a:srgbClr val="83D0F5"/>
                </a:solidFill>
              </a:rPr>
              <a:t>Resilienztheorie</a:t>
            </a:r>
            <a:r>
              <a:rPr lang="de-CH" dirty="0"/>
              <a:t> drei unterschiedliche Eigenschaften:</a:t>
            </a:r>
          </a:p>
          <a:p>
            <a:pPr marL="558900" lvl="1" indent="-342900">
              <a:lnSpc>
                <a:spcPct val="100000"/>
              </a:lnSpc>
              <a:buFont typeface="+mj-lt"/>
              <a:buAutoNum type="arabicPeriod"/>
              <a:tabLst>
                <a:tab pos="1344613" algn="l"/>
              </a:tabLst>
            </a:pPr>
            <a:r>
              <a:rPr lang="de-CH" dirty="0"/>
              <a:t>Die Fähigkeit zur kurzfristigen Absorption (z. B. wirtschaftliche Robustheit)</a:t>
            </a:r>
          </a:p>
          <a:p>
            <a:pPr marL="558900" lvl="1" indent="-342900">
              <a:lnSpc>
                <a:spcPct val="100000"/>
              </a:lnSpc>
              <a:buFont typeface="+mj-lt"/>
              <a:buAutoNum type="arabicPeriod"/>
              <a:tabLst>
                <a:tab pos="1344613" algn="l"/>
              </a:tabLst>
            </a:pPr>
            <a:r>
              <a:rPr lang="de-CH" dirty="0"/>
              <a:t>mittelfristigen Anpassung (z. B. wirtschaftliche Anpassungsfähigkeit) und</a:t>
            </a:r>
          </a:p>
          <a:p>
            <a:pPr marL="558900" lvl="1" indent="-342900">
              <a:lnSpc>
                <a:spcPct val="100000"/>
              </a:lnSpc>
              <a:buFont typeface="+mj-lt"/>
              <a:buAutoNum type="arabicPeriod"/>
              <a:tabLst>
                <a:tab pos="1344613" algn="l"/>
              </a:tabLst>
            </a:pPr>
            <a:r>
              <a:rPr lang="de-CH" dirty="0"/>
              <a:t>langfristigen Transformation (z. B. soziale Infrastruktur). </a:t>
            </a:r>
          </a:p>
          <a:p>
            <a:pPr marL="0" indent="0">
              <a:lnSpc>
                <a:spcPct val="100000"/>
              </a:lnSpc>
              <a:buNone/>
              <a:tabLst>
                <a:tab pos="1344613" algn="l"/>
              </a:tabLst>
            </a:pPr>
            <a:r>
              <a:rPr lang="de-CH" dirty="0"/>
              <a:t>Unsere Ergebnisse zeigen, dass Landwirte mit einer </a:t>
            </a:r>
            <a:r>
              <a:rPr lang="de-CH" dirty="0">
                <a:solidFill>
                  <a:srgbClr val="83D0F5"/>
                </a:solidFill>
              </a:rPr>
              <a:t>hohen kurzfristigen Absorptionsfähigkeit</a:t>
            </a:r>
            <a:r>
              <a:rPr lang="de-CH" dirty="0"/>
              <a:t>, z. B. durch eine </a:t>
            </a:r>
            <a:r>
              <a:rPr lang="de-CH" dirty="0">
                <a:solidFill>
                  <a:srgbClr val="83D0F5"/>
                </a:solidFill>
              </a:rPr>
              <a:t>diversifizierte</a:t>
            </a:r>
            <a:r>
              <a:rPr lang="de-CH" dirty="0"/>
              <a:t> </a:t>
            </a:r>
            <a:r>
              <a:rPr lang="de-CH" dirty="0">
                <a:solidFill>
                  <a:srgbClr val="83D0F5"/>
                </a:solidFill>
              </a:rPr>
              <a:t>Lebensgrundlage</a:t>
            </a:r>
            <a:r>
              <a:rPr lang="de-CH" dirty="0"/>
              <a:t> oder die </a:t>
            </a:r>
            <a:r>
              <a:rPr lang="de-CH" dirty="0">
                <a:solidFill>
                  <a:srgbClr val="83D0F5"/>
                </a:solidFill>
              </a:rPr>
              <a:t>Anwendung</a:t>
            </a:r>
            <a:r>
              <a:rPr lang="de-CH" dirty="0"/>
              <a:t> </a:t>
            </a:r>
            <a:r>
              <a:rPr lang="de-CH" dirty="0">
                <a:solidFill>
                  <a:srgbClr val="83D0F5"/>
                </a:solidFill>
              </a:rPr>
              <a:t>guter</a:t>
            </a:r>
            <a:r>
              <a:rPr lang="de-CH" dirty="0"/>
              <a:t> </a:t>
            </a:r>
            <a:r>
              <a:rPr lang="de-CH" dirty="0">
                <a:solidFill>
                  <a:srgbClr val="83D0F5"/>
                </a:solidFill>
              </a:rPr>
              <a:t>landwirtschaftlicher</a:t>
            </a:r>
            <a:r>
              <a:rPr lang="de-CH" dirty="0"/>
              <a:t> Praktiken, die Auswirkungen der Covid-19-Pandemie besser bewältigen konnten. Dies legt nahe, dass Studien zur Resilienz von landwirtschaftlichen Betrieben zwischen den drei Fähigkeiten unterscheiden und sich mit spezifischen Strategien gegen bekannte Risiken befassen sollten, anstatt die Ergebnisse in einem einzigen </a:t>
            </a:r>
            <a:r>
              <a:rPr lang="de-CH" dirty="0" err="1"/>
              <a:t>Resilienzwert</a:t>
            </a:r>
            <a:r>
              <a:rPr lang="de-CH" dirty="0"/>
              <a:t> zusammenzufassen. Wir haben zudem wichtige Methoden identifiziert, wie </a:t>
            </a:r>
            <a:r>
              <a:rPr lang="de-CH" dirty="0">
                <a:solidFill>
                  <a:srgbClr val="83D0F5"/>
                </a:solidFill>
              </a:rPr>
              <a:t>Landwirte</a:t>
            </a:r>
            <a:r>
              <a:rPr lang="de-CH" dirty="0"/>
              <a:t> ihre </a:t>
            </a:r>
            <a:r>
              <a:rPr lang="de-CH" dirty="0">
                <a:solidFill>
                  <a:srgbClr val="83D0F5"/>
                </a:solidFill>
              </a:rPr>
              <a:t>Resilienz</a:t>
            </a:r>
            <a:r>
              <a:rPr lang="de-CH" dirty="0"/>
              <a:t> stärken können, etwa über eine </a:t>
            </a:r>
            <a:r>
              <a:rPr lang="de-CH" dirty="0">
                <a:solidFill>
                  <a:srgbClr val="83D0F5"/>
                </a:solidFill>
              </a:rPr>
              <a:t>geringere</a:t>
            </a:r>
            <a:r>
              <a:rPr lang="de-CH" dirty="0"/>
              <a:t> </a:t>
            </a:r>
            <a:r>
              <a:rPr lang="de-CH" dirty="0">
                <a:solidFill>
                  <a:srgbClr val="83D0F5"/>
                </a:solidFill>
              </a:rPr>
              <a:t>Reisetätigkeit</a:t>
            </a:r>
            <a:r>
              <a:rPr lang="de-CH" dirty="0"/>
              <a:t> oder den </a:t>
            </a:r>
            <a:r>
              <a:rPr lang="de-CH" dirty="0">
                <a:solidFill>
                  <a:srgbClr val="83D0F5"/>
                </a:solidFill>
              </a:rPr>
              <a:t>Anbau</a:t>
            </a:r>
            <a:r>
              <a:rPr lang="de-CH" dirty="0"/>
              <a:t> von </a:t>
            </a:r>
            <a:r>
              <a:rPr lang="de-CH" dirty="0">
                <a:solidFill>
                  <a:srgbClr val="83D0F5"/>
                </a:solidFill>
              </a:rPr>
              <a:t>Subsistenzkulturen</a:t>
            </a:r>
            <a:r>
              <a:rPr lang="de-CH" dirty="0"/>
              <a:t>. Dies bringt jedoch auch grosse Zielkonflikte in Bezug auf die allgemeine Widerstandsfähigkeit der Lieferkette mit sich.</a:t>
            </a:r>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DBDB416F-7CD6-67AB-A9BF-2B413D93C2E6}"/>
              </a:ext>
            </a:extLst>
          </p:cNvPr>
          <p:cNvSpPr>
            <a:spLocks noGrp="1"/>
          </p:cNvSpPr>
          <p:nvPr>
            <p:ph type="sldNum" sz="quarter" idx="14"/>
          </p:nvPr>
        </p:nvSpPr>
        <p:spPr/>
        <p:txBody>
          <a:bodyPr/>
          <a:lstStyle/>
          <a:p>
            <a:fld id="{476BE59D-4918-439E-9CBF-5840B2847889}" type="slidenum">
              <a:rPr lang="de-CH" smtClean="0"/>
              <a:pPr/>
              <a:t>20</a:t>
            </a:fld>
            <a:endParaRPr lang="de-CH" dirty="0"/>
          </a:p>
        </p:txBody>
      </p:sp>
      <p:sp>
        <p:nvSpPr>
          <p:cNvPr id="5" name="Footer Placeholder 4">
            <a:extLst>
              <a:ext uri="{FF2B5EF4-FFF2-40B4-BE49-F238E27FC236}">
                <a16:creationId xmlns:a16="http://schemas.microsoft.com/office/drawing/2014/main" id="{76526A22-852C-8D5C-DE90-F00D48EB812D}"/>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74298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0F9A-EF92-E67A-7DE9-06859EB206C7}"/>
              </a:ext>
            </a:extLst>
          </p:cNvPr>
          <p:cNvSpPr>
            <a:spLocks noGrp="1"/>
          </p:cNvSpPr>
          <p:nvPr>
            <p:ph type="title"/>
          </p:nvPr>
        </p:nvSpPr>
        <p:spPr/>
        <p:txBody>
          <a:bodyPr/>
          <a:lstStyle/>
          <a:p>
            <a:r>
              <a:rPr lang="de-CH" dirty="0"/>
              <a:t>Nachhaltigkeit im öffentlichen Beschaffungswesen</a:t>
            </a:r>
          </a:p>
        </p:txBody>
      </p:sp>
      <p:sp>
        <p:nvSpPr>
          <p:cNvPr id="3" name="Text Placeholder 2">
            <a:extLst>
              <a:ext uri="{FF2B5EF4-FFF2-40B4-BE49-F238E27FC236}">
                <a16:creationId xmlns:a16="http://schemas.microsoft.com/office/drawing/2014/main" id="{FBEC2812-1438-09C8-B7AC-452C8E3708F5}"/>
              </a:ext>
            </a:extLst>
          </p:cNvPr>
          <p:cNvSpPr>
            <a:spLocks noGrp="1"/>
          </p:cNvSpPr>
          <p:nvPr>
            <p:ph type="body" sz="quarter" idx="13"/>
          </p:nvPr>
        </p:nvSpPr>
        <p:spPr>
          <a:xfrm>
            <a:off x="479425" y="1808163"/>
            <a:ext cx="5006975" cy="4213225"/>
          </a:xfrm>
        </p:spPr>
        <p:txBody>
          <a:bodyPr/>
          <a:lstStyle/>
          <a:p>
            <a:pPr marL="0" indent="0">
              <a:buNone/>
            </a:pPr>
            <a:r>
              <a:rPr lang="de-CH" dirty="0"/>
              <a:t>«Entwicklung und Testen von Nachhaltigkeits-indikatoren für öffentliche Ausschreibungen in der Schweiz. Die Indikatoren sollen in Einklang mit dem </a:t>
            </a:r>
            <a:r>
              <a:rPr lang="de-CH" b="1" dirty="0"/>
              <a:t>WTO-Übereinkomme</a:t>
            </a:r>
            <a:r>
              <a:rPr lang="de-CH" dirty="0"/>
              <a:t>n über das öffentliche Beschaffungswesen stehen, gesellschaftlich akzeptiert und rechtlich umsetzbar sein.»</a:t>
            </a:r>
          </a:p>
          <a:p>
            <a:pPr algn="r"/>
            <a:r>
              <a:rPr lang="en-GB" dirty="0"/>
              <a:t>Prof. Dr. Peter Seele, </a:t>
            </a:r>
            <a:r>
              <a:rPr lang="en-GB" dirty="0" err="1"/>
              <a:t>Projektleiter</a:t>
            </a:r>
            <a:r>
              <a:rPr lang="en-GB" dirty="0"/>
              <a:t>, </a:t>
            </a:r>
            <a:r>
              <a:rPr lang="en-GB" dirty="0" err="1"/>
              <a:t>Nachhaltigkeit</a:t>
            </a:r>
            <a:r>
              <a:rPr lang="en-GB" dirty="0"/>
              <a:t> </a:t>
            </a:r>
            <a:r>
              <a:rPr lang="en-GB" dirty="0" err="1"/>
              <a:t>im</a:t>
            </a:r>
            <a:r>
              <a:rPr lang="en-GB" dirty="0"/>
              <a:t> </a:t>
            </a:r>
            <a:r>
              <a:rPr lang="en-GB" dirty="0" err="1"/>
              <a:t>öffentlichen</a:t>
            </a:r>
            <a:r>
              <a:rPr lang="en-GB" dirty="0"/>
              <a:t> </a:t>
            </a:r>
            <a:r>
              <a:rPr lang="en-GB" dirty="0" err="1"/>
              <a:t>Beschaffungswesen</a:t>
            </a:r>
            <a:endParaRPr lang="en-GB" dirty="0"/>
          </a:p>
          <a:p>
            <a:pPr marL="0" indent="0">
              <a:buNone/>
            </a:pPr>
            <a:br>
              <a:rPr lang="en-GB" dirty="0"/>
            </a:br>
            <a:endParaRPr lang="en-GB" dirty="0"/>
          </a:p>
          <a:p>
            <a:pPr marL="0" indent="0">
              <a:buNone/>
            </a:pPr>
            <a:endParaRPr lang="de-CH" dirty="0"/>
          </a:p>
          <a:p>
            <a:endParaRPr lang="de-CH" dirty="0"/>
          </a:p>
        </p:txBody>
      </p:sp>
      <p:sp>
        <p:nvSpPr>
          <p:cNvPr id="4" name="Slide Number Placeholder 3">
            <a:extLst>
              <a:ext uri="{FF2B5EF4-FFF2-40B4-BE49-F238E27FC236}">
                <a16:creationId xmlns:a16="http://schemas.microsoft.com/office/drawing/2014/main" id="{4984F962-2DAE-FFAB-07BC-21D71441F63C}"/>
              </a:ext>
            </a:extLst>
          </p:cNvPr>
          <p:cNvSpPr>
            <a:spLocks noGrp="1"/>
          </p:cNvSpPr>
          <p:nvPr>
            <p:ph type="sldNum" sz="quarter" idx="14"/>
          </p:nvPr>
        </p:nvSpPr>
        <p:spPr/>
        <p:txBody>
          <a:bodyPr/>
          <a:lstStyle/>
          <a:p>
            <a:fld id="{476BE59D-4918-439E-9CBF-5840B2847889}" type="slidenum">
              <a:rPr lang="de-CH" smtClean="0"/>
              <a:pPr/>
              <a:t>21</a:t>
            </a:fld>
            <a:endParaRPr lang="de-CH" dirty="0"/>
          </a:p>
        </p:txBody>
      </p:sp>
      <p:sp>
        <p:nvSpPr>
          <p:cNvPr id="5" name="Footer Placeholder 4">
            <a:extLst>
              <a:ext uri="{FF2B5EF4-FFF2-40B4-BE49-F238E27FC236}">
                <a16:creationId xmlns:a16="http://schemas.microsoft.com/office/drawing/2014/main" id="{3E04C794-D213-7E6E-3E65-83C8D4C8722C}"/>
              </a:ext>
            </a:extLst>
          </p:cNvPr>
          <p:cNvSpPr>
            <a:spLocks noGrp="1"/>
          </p:cNvSpPr>
          <p:nvPr>
            <p:ph type="ftr" sz="quarter" idx="15"/>
          </p:nvPr>
        </p:nvSpPr>
        <p:spPr/>
        <p:txBody>
          <a:bodyPr/>
          <a:lstStyle/>
          <a:p>
            <a:r>
              <a:rPr lang="de-CH"/>
              <a:t>NFP 73 – Nachhaltige Wirtschaft</a:t>
            </a:r>
            <a:endParaRPr lang="de-CH" dirty="0"/>
          </a:p>
        </p:txBody>
      </p:sp>
      <p:pic>
        <p:nvPicPr>
          <p:cNvPr id="8" name="Picture 7">
            <a:extLst>
              <a:ext uri="{FF2B5EF4-FFF2-40B4-BE49-F238E27FC236}">
                <a16:creationId xmlns:a16="http://schemas.microsoft.com/office/drawing/2014/main" id="{A58DF2E5-2065-17AC-8CA3-E2D64E9E84CF}"/>
              </a:ext>
            </a:extLst>
          </p:cNvPr>
          <p:cNvPicPr>
            <a:picLocks noChangeAspect="1"/>
          </p:cNvPicPr>
          <p:nvPr/>
        </p:nvPicPr>
        <p:blipFill>
          <a:blip r:embed="rId2"/>
          <a:stretch>
            <a:fillRect/>
          </a:stretch>
        </p:blipFill>
        <p:spPr>
          <a:xfrm>
            <a:off x="5828459" y="1808163"/>
            <a:ext cx="6363542" cy="4213225"/>
          </a:xfrm>
          <a:prstGeom prst="rect">
            <a:avLst/>
          </a:prstGeom>
        </p:spPr>
      </p:pic>
    </p:spTree>
    <p:extLst>
      <p:ext uri="{BB962C8B-B14F-4D97-AF65-F5344CB8AC3E}">
        <p14:creationId xmlns:p14="http://schemas.microsoft.com/office/powerpoint/2010/main" val="1744592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B92A-A274-391A-3FA1-29D1D7D94E15}"/>
              </a:ext>
            </a:extLst>
          </p:cNvPr>
          <p:cNvSpPr>
            <a:spLocks noGrp="1"/>
          </p:cNvSpPr>
          <p:nvPr>
            <p:ph type="title"/>
          </p:nvPr>
        </p:nvSpPr>
        <p:spPr/>
        <p:txBody>
          <a:bodyPr/>
          <a:lstStyle/>
          <a:p>
            <a:r>
              <a:rPr lang="de-CH" dirty="0"/>
              <a:t>Nachhaltigkeit im öffentlichen Beschaffungswesen </a:t>
            </a:r>
            <a:br>
              <a:rPr lang="de-CH" dirty="0"/>
            </a:br>
            <a:r>
              <a:rPr lang="de-CH" dirty="0"/>
              <a:t>- Aufgaben</a:t>
            </a:r>
          </a:p>
        </p:txBody>
      </p:sp>
      <p:sp>
        <p:nvSpPr>
          <p:cNvPr id="3" name="Text Placeholder 2">
            <a:extLst>
              <a:ext uri="{FF2B5EF4-FFF2-40B4-BE49-F238E27FC236}">
                <a16:creationId xmlns:a16="http://schemas.microsoft.com/office/drawing/2014/main" id="{78F2B0C8-6B5B-7939-A1A3-AD9A0F6A3AAE}"/>
              </a:ext>
            </a:extLst>
          </p:cNvPr>
          <p:cNvSpPr>
            <a:spLocks noGrp="1"/>
          </p:cNvSpPr>
          <p:nvPr>
            <p:ph type="body" sz="quarter" idx="13"/>
          </p:nvPr>
        </p:nvSpPr>
        <p:spPr/>
        <p:txBody>
          <a:bodyPr/>
          <a:lstStyle/>
          <a:p>
            <a:pPr marL="342900" indent="-342900">
              <a:lnSpc>
                <a:spcPct val="107000"/>
              </a:lnSpc>
              <a:spcAft>
                <a:spcPts val="400"/>
              </a:spcAft>
              <a:buFont typeface="+mj-lt"/>
              <a:buAutoNum type="arabicPeriod"/>
            </a:pPr>
            <a:r>
              <a:rPr lang="de-CH" sz="1800" dirty="0"/>
              <a:t>Warum ist die öffentliche Beschaffung wichtig für die Nachhaltige Entwicklung?</a:t>
            </a:r>
          </a:p>
          <a:p>
            <a:pPr marL="342900" indent="-342900">
              <a:lnSpc>
                <a:spcPct val="107000"/>
              </a:lnSpc>
              <a:spcAft>
                <a:spcPts val="400"/>
              </a:spcAft>
              <a:buFont typeface="+mj-lt"/>
              <a:buAutoNum type="arabicPeriod"/>
            </a:pPr>
            <a:r>
              <a:rPr lang="de-CH" sz="1800" dirty="0"/>
              <a:t>Welche Nachhaltigkeits-Indikatoren sind bei öffentlichen Beschaffungen zu beachten?</a:t>
            </a:r>
          </a:p>
          <a:p>
            <a:pPr marL="342900" indent="-342900">
              <a:lnSpc>
                <a:spcPct val="107000"/>
              </a:lnSpc>
              <a:spcAft>
                <a:spcPts val="400"/>
              </a:spcAft>
              <a:buFont typeface="+mj-lt"/>
              <a:buAutoNum type="arabicPeriod"/>
            </a:pPr>
            <a:r>
              <a:rPr lang="de-CH" sz="1800" dirty="0"/>
              <a:t>Welche Faktoren sind bei Ausschreibungen wichtig für die Nachhaltigkeit?</a:t>
            </a:r>
          </a:p>
          <a:p>
            <a:pPr marL="342900" indent="-342900">
              <a:lnSpc>
                <a:spcPct val="107000"/>
              </a:lnSpc>
              <a:spcAft>
                <a:spcPts val="400"/>
              </a:spcAft>
              <a:buFont typeface="+mj-lt"/>
              <a:buAutoNum type="arabicPeriod"/>
            </a:pPr>
            <a:r>
              <a:rPr lang="de-CH" sz="1800" dirty="0"/>
              <a:t>Wie wird Nachhaltigkeit bei öffentlichen Beschaffungen bereits berücksichtigt?</a:t>
            </a:r>
          </a:p>
          <a:p>
            <a:endParaRPr lang="de-CH" dirty="0"/>
          </a:p>
          <a:p>
            <a:pPr marL="0" indent="0">
              <a:lnSpc>
                <a:spcPct val="107000"/>
              </a:lnSpc>
              <a:spcAft>
                <a:spcPts val="400"/>
              </a:spcAft>
              <a:buNone/>
            </a:pPr>
            <a:endParaRPr lang="de-CH" sz="2000" b="1" dirty="0"/>
          </a:p>
          <a:p>
            <a:pPr marL="0" indent="0">
              <a:lnSpc>
                <a:spcPct val="107000"/>
              </a:lnSpc>
              <a:spcAft>
                <a:spcPts val="400"/>
              </a:spcAft>
              <a:buNone/>
            </a:pPr>
            <a:r>
              <a:rPr lang="de-CH" sz="2000" b="1" dirty="0"/>
              <a:t>Wissensquellen</a:t>
            </a:r>
            <a:endParaRPr lang="de-CH" sz="2000" dirty="0"/>
          </a:p>
          <a:p>
            <a:pPr marL="0" indent="0">
              <a:lnSpc>
                <a:spcPct val="107000"/>
              </a:lnSpc>
              <a:spcAft>
                <a:spcPts val="400"/>
              </a:spcAft>
              <a:buNone/>
            </a:pPr>
            <a:r>
              <a:rPr lang="de-CH" sz="1800" i="0" dirty="0">
                <a:solidFill>
                  <a:srgbClr val="D28D0D"/>
                </a:solidFill>
                <a:effectLst/>
                <a:hlinkClick r:id="rId2"/>
              </a:rPr>
              <a:t>Nachhaltigkeit im öffentlichen Beschaffungswesen</a:t>
            </a:r>
            <a:r>
              <a:rPr lang="de-CH" sz="1800" i="0" dirty="0">
                <a:solidFill>
                  <a:srgbClr val="D28D0D"/>
                </a:solidFill>
                <a:effectLst/>
              </a:rPr>
              <a:t> </a:t>
            </a:r>
            <a:r>
              <a:rPr lang="de-CH" sz="1800" dirty="0"/>
              <a:t>(Website NFP 73)</a:t>
            </a:r>
          </a:p>
          <a:p>
            <a:pPr marL="0" indent="0">
              <a:lnSpc>
                <a:spcPct val="107000"/>
              </a:lnSpc>
              <a:spcAft>
                <a:spcPts val="400"/>
              </a:spcAft>
              <a:buNone/>
            </a:pPr>
            <a:r>
              <a:rPr lang="de-CH" sz="1800" dirty="0">
                <a:hlinkClick r:id="rId3"/>
              </a:rPr>
              <a:t>«Das öffentliche Beschaffungswesen kann ökologische und soziale Nachhaltigkeit fördern»</a:t>
            </a:r>
            <a:r>
              <a:rPr lang="de-CH" sz="1800" dirty="0"/>
              <a:t> (Podcast NFP 73)</a:t>
            </a:r>
          </a:p>
          <a:p>
            <a:pPr marL="0" indent="0">
              <a:lnSpc>
                <a:spcPct val="107000"/>
              </a:lnSpc>
              <a:spcAft>
                <a:spcPts val="400"/>
              </a:spcAft>
              <a:buNone/>
            </a:pPr>
            <a:r>
              <a:rPr lang="de-CH" sz="1800" dirty="0">
                <a:hlinkClick r:id="rId4"/>
              </a:rPr>
              <a:t>Nachhaltige Öffentliche Beschaffung </a:t>
            </a:r>
            <a:r>
              <a:rPr lang="de-CH" sz="1800" dirty="0"/>
              <a:t>(Ergebnisbericht)</a:t>
            </a:r>
          </a:p>
          <a:p>
            <a:pPr marL="0" indent="0">
              <a:lnSpc>
                <a:spcPct val="107000"/>
              </a:lnSpc>
              <a:spcAft>
                <a:spcPts val="400"/>
              </a:spcAft>
              <a:buNone/>
            </a:pPr>
            <a:r>
              <a:rPr lang="de-CH" sz="1800" dirty="0">
                <a:hlinkClick r:id="rId5"/>
              </a:rPr>
              <a:t>Wissensplattform nachhaltige öffentliche Beschaffung</a:t>
            </a:r>
            <a:endParaRPr lang="de-CH" sz="1800" dirty="0"/>
          </a:p>
          <a:p>
            <a:pPr marL="0" indent="0">
              <a:lnSpc>
                <a:spcPct val="107000"/>
              </a:lnSpc>
              <a:spcAft>
                <a:spcPts val="400"/>
              </a:spcAft>
              <a:buNone/>
            </a:pPr>
            <a:r>
              <a:rPr lang="de-CH" sz="1800" dirty="0" err="1">
                <a:hlinkClick r:id="rId6"/>
              </a:rPr>
              <a:t>Sustainable</a:t>
            </a:r>
            <a:r>
              <a:rPr lang="de-CH" sz="1800" dirty="0">
                <a:hlinkClick r:id="rId6"/>
              </a:rPr>
              <a:t> </a:t>
            </a:r>
            <a:r>
              <a:rPr lang="de-CH" sz="1800" dirty="0" err="1">
                <a:hlinkClick r:id="rId6"/>
              </a:rPr>
              <a:t>public</a:t>
            </a:r>
            <a:r>
              <a:rPr lang="de-CH" sz="1800" dirty="0">
                <a:hlinkClick r:id="rId6"/>
              </a:rPr>
              <a:t> </a:t>
            </a:r>
            <a:r>
              <a:rPr lang="de-CH" sz="1800" dirty="0" err="1">
                <a:hlinkClick r:id="rId6"/>
              </a:rPr>
              <a:t>procurement</a:t>
            </a:r>
            <a:r>
              <a:rPr lang="de-CH" sz="1800" dirty="0">
                <a:hlinkClick r:id="rId6"/>
              </a:rPr>
              <a:t> </a:t>
            </a:r>
            <a:r>
              <a:rPr lang="de-CH" sz="1800" dirty="0"/>
              <a:t>(wissenschaftlicher Vortrag)</a:t>
            </a:r>
          </a:p>
          <a:p>
            <a:endParaRPr lang="de-CH" dirty="0"/>
          </a:p>
        </p:txBody>
      </p:sp>
      <p:sp>
        <p:nvSpPr>
          <p:cNvPr id="4" name="Slide Number Placeholder 3">
            <a:extLst>
              <a:ext uri="{FF2B5EF4-FFF2-40B4-BE49-F238E27FC236}">
                <a16:creationId xmlns:a16="http://schemas.microsoft.com/office/drawing/2014/main" id="{1043B2C4-26EE-2311-4F58-972E4DAC904D}"/>
              </a:ext>
            </a:extLst>
          </p:cNvPr>
          <p:cNvSpPr>
            <a:spLocks noGrp="1"/>
          </p:cNvSpPr>
          <p:nvPr>
            <p:ph type="sldNum" sz="quarter" idx="14"/>
          </p:nvPr>
        </p:nvSpPr>
        <p:spPr/>
        <p:txBody>
          <a:bodyPr/>
          <a:lstStyle/>
          <a:p>
            <a:fld id="{476BE59D-4918-439E-9CBF-5840B2847889}" type="slidenum">
              <a:rPr lang="de-CH" smtClean="0"/>
              <a:pPr/>
              <a:t>22</a:t>
            </a:fld>
            <a:endParaRPr lang="de-CH" dirty="0"/>
          </a:p>
        </p:txBody>
      </p:sp>
      <p:sp>
        <p:nvSpPr>
          <p:cNvPr id="5" name="Footer Placeholder 4">
            <a:extLst>
              <a:ext uri="{FF2B5EF4-FFF2-40B4-BE49-F238E27FC236}">
                <a16:creationId xmlns:a16="http://schemas.microsoft.com/office/drawing/2014/main" id="{37C62475-C75C-C10F-830F-21D6A6AF8596}"/>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35233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D54AD3E-4B88-179E-FE24-0E92EBDC0B9C}"/>
              </a:ext>
            </a:extLst>
          </p:cNvPr>
          <p:cNvGraphicFramePr>
            <a:graphicFrameLocks noChangeAspect="1"/>
          </p:cNvGraphicFramePr>
          <p:nvPr>
            <p:custDataLst>
              <p:tags r:id="rId1"/>
            </p:custDataLst>
            <p:extLst>
              <p:ext uri="{D42A27DB-BD31-4B8C-83A1-F6EECF244321}">
                <p14:modId xmlns:p14="http://schemas.microsoft.com/office/powerpoint/2010/main" val="12330167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3D54AD3E-4B88-179E-FE24-0E92EBDC0B9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46B089-8209-F53D-AF88-BDEBE3A8F49B}"/>
              </a:ext>
            </a:extLst>
          </p:cNvPr>
          <p:cNvSpPr>
            <a:spLocks noGrp="1"/>
          </p:cNvSpPr>
          <p:nvPr>
            <p:ph type="title"/>
          </p:nvPr>
        </p:nvSpPr>
        <p:spPr/>
        <p:txBody>
          <a:bodyPr vert="horz"/>
          <a:lstStyle/>
          <a:p>
            <a:r>
              <a:rPr lang="de-CH" dirty="0"/>
              <a:t>Nachhaltigkeit im öffentlichen Beschaffungswesen –</a:t>
            </a:r>
            <a:br>
              <a:rPr lang="de-CH" dirty="0"/>
            </a:br>
            <a:r>
              <a:rPr lang="de-CH" dirty="0"/>
              <a:t>Hintergrund</a:t>
            </a:r>
          </a:p>
        </p:txBody>
      </p:sp>
      <p:sp>
        <p:nvSpPr>
          <p:cNvPr id="3" name="Slide Number Placeholder 2">
            <a:extLst>
              <a:ext uri="{FF2B5EF4-FFF2-40B4-BE49-F238E27FC236}">
                <a16:creationId xmlns:a16="http://schemas.microsoft.com/office/drawing/2014/main" id="{B5A0F42E-1F2E-7764-A186-5226B47E4068}"/>
              </a:ext>
            </a:extLst>
          </p:cNvPr>
          <p:cNvSpPr>
            <a:spLocks noGrp="1"/>
          </p:cNvSpPr>
          <p:nvPr>
            <p:ph type="sldNum" sz="quarter" idx="14"/>
          </p:nvPr>
        </p:nvSpPr>
        <p:spPr/>
        <p:txBody>
          <a:bodyPr/>
          <a:lstStyle/>
          <a:p>
            <a:fld id="{476BE59D-4918-439E-9CBF-5840B2847889}" type="slidenum">
              <a:rPr lang="de-CH" smtClean="0"/>
              <a:pPr/>
              <a:t>23</a:t>
            </a:fld>
            <a:endParaRPr lang="de-CH" dirty="0"/>
          </a:p>
        </p:txBody>
      </p:sp>
      <p:sp>
        <p:nvSpPr>
          <p:cNvPr id="4" name="Text Placeholder 3">
            <a:extLst>
              <a:ext uri="{FF2B5EF4-FFF2-40B4-BE49-F238E27FC236}">
                <a16:creationId xmlns:a16="http://schemas.microsoft.com/office/drawing/2014/main" id="{7A041C6E-F920-80D8-26BB-01B657122863}"/>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A9CAD6C4-1329-069E-BC7F-EAAB3DA4D9ED}"/>
              </a:ext>
            </a:extLst>
          </p:cNvPr>
          <p:cNvSpPr>
            <a:spLocks noGrp="1"/>
          </p:cNvSpPr>
          <p:nvPr>
            <p:ph type="body" sz="quarter" idx="13"/>
          </p:nvPr>
        </p:nvSpPr>
        <p:spPr>
          <a:xfrm>
            <a:off x="479426" y="2565400"/>
            <a:ext cx="11233150" cy="3455988"/>
          </a:xfrm>
        </p:spPr>
        <p:txBody>
          <a:bodyPr/>
          <a:lstStyle/>
          <a:p>
            <a:pPr marL="0" indent="0">
              <a:buNone/>
            </a:pPr>
            <a:r>
              <a:rPr lang="de-CH" dirty="0"/>
              <a:t>Im öffentlichen Beschaffungswesen </a:t>
            </a:r>
            <a:r>
              <a:rPr lang="de-CH" b="1" dirty="0"/>
              <a:t>fehlt</a:t>
            </a:r>
            <a:r>
              <a:rPr lang="de-CH" dirty="0"/>
              <a:t> ein </a:t>
            </a:r>
            <a:r>
              <a:rPr lang="de-CH" b="1" dirty="0"/>
              <a:t>etablierter Rahmen </a:t>
            </a:r>
            <a:r>
              <a:rPr lang="de-CH" dirty="0"/>
              <a:t>zur </a:t>
            </a:r>
            <a:r>
              <a:rPr lang="de-CH" b="1" dirty="0"/>
              <a:t>Messung</a:t>
            </a:r>
            <a:r>
              <a:rPr lang="de-CH" dirty="0"/>
              <a:t> und </a:t>
            </a:r>
            <a:r>
              <a:rPr lang="de-CH" b="1" dirty="0"/>
              <a:t>Vergleichbarkeit</a:t>
            </a:r>
            <a:r>
              <a:rPr lang="de-CH" dirty="0"/>
              <a:t> der </a:t>
            </a:r>
            <a:r>
              <a:rPr lang="de-CH" b="1" dirty="0"/>
              <a:t>Nachhaltigkeit</a:t>
            </a:r>
            <a:r>
              <a:rPr lang="de-CH" dirty="0"/>
              <a:t>. Im nationalen Recht wird die Nachhaltigkeit bei Ausschreibungen jedoch zunehmend gefördert. Die abgeschlossenen und geplanten Revisionen des öffentlichen </a:t>
            </a:r>
            <a:r>
              <a:rPr lang="de-CH" b="1" dirty="0"/>
              <a:t>Beschaffungsrechts</a:t>
            </a:r>
            <a:r>
              <a:rPr lang="de-CH" dirty="0"/>
              <a:t> sehen Vergleiche der Nachhaltigkeit bei öffentlichen Ausschreibungen vor. Die Schweiz hat dazu das WTO-Übereinkommen über das öffentliche Beschaffungswesen (GPA) verabschiedet und das Bundesgesetz über das öffentliche Beschaffungswesen (BöB) entsprechend ausgestaltet. In Leitlinien wie der kürzlich eingeführten </a:t>
            </a:r>
            <a:r>
              <a:rPr lang="de-CH" b="1" dirty="0"/>
              <a:t>ISO 20400 fehlt</a:t>
            </a:r>
            <a:r>
              <a:rPr lang="de-CH" dirty="0"/>
              <a:t> es jedoch an </a:t>
            </a:r>
            <a:r>
              <a:rPr lang="de-CH" b="1" dirty="0"/>
              <a:t>klaren gemeinsamen Instrumenten </a:t>
            </a:r>
            <a:r>
              <a:rPr lang="de-CH" dirty="0"/>
              <a:t>zur Messung und zum Vergleich der Nachhaltigkeit. Mit unserem Forschungsprojekt möchten wir dazu beitragen, diese Lücke zu schliessen. </a:t>
            </a:r>
          </a:p>
        </p:txBody>
      </p:sp>
      <p:sp>
        <p:nvSpPr>
          <p:cNvPr id="6" name="Text Placeholder 5">
            <a:extLst>
              <a:ext uri="{FF2B5EF4-FFF2-40B4-BE49-F238E27FC236}">
                <a16:creationId xmlns:a16="http://schemas.microsoft.com/office/drawing/2014/main" id="{ACFDA146-E0BB-2053-11B0-CBB0D4A8A222}"/>
              </a:ext>
            </a:extLst>
          </p:cNvPr>
          <p:cNvSpPr>
            <a:spLocks noGrp="1"/>
          </p:cNvSpPr>
          <p:nvPr>
            <p:ph type="body" sz="quarter" idx="12"/>
          </p:nvPr>
        </p:nvSpPr>
        <p:spPr>
          <a:xfrm>
            <a:off x="479424" y="1808163"/>
            <a:ext cx="11233151" cy="587375"/>
          </a:xfrm>
        </p:spPr>
        <p:txBody>
          <a:bodyPr/>
          <a:lstStyle/>
          <a:p>
            <a:r>
              <a:rPr lang="de-CH" dirty="0"/>
              <a:t>Hintergrund</a:t>
            </a:r>
          </a:p>
        </p:txBody>
      </p:sp>
      <p:sp>
        <p:nvSpPr>
          <p:cNvPr id="8" name="Footer Placeholder 7">
            <a:extLst>
              <a:ext uri="{FF2B5EF4-FFF2-40B4-BE49-F238E27FC236}">
                <a16:creationId xmlns:a16="http://schemas.microsoft.com/office/drawing/2014/main" id="{B53D45F0-6A54-CD41-B0CF-771201E595E7}"/>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2149174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D264D-5DAF-066F-6FFA-9827C0E1E51E}"/>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92BFF44-0FE3-F895-F6AD-3B647095E87B}"/>
              </a:ext>
            </a:extLst>
          </p:cNvPr>
          <p:cNvGraphicFramePr>
            <a:graphicFrameLocks noChangeAspect="1"/>
          </p:cNvGraphicFramePr>
          <p:nvPr>
            <p:custDataLst>
              <p:tags r:id="rId1"/>
            </p:custDataLst>
            <p:extLst>
              <p:ext uri="{D42A27DB-BD31-4B8C-83A1-F6EECF244321}">
                <p14:modId xmlns:p14="http://schemas.microsoft.com/office/powerpoint/2010/main" val="34666523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E92BFF44-0FE3-F895-F6AD-3B647095E87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D625964-F803-54B9-B930-C601B3DAC8B4}"/>
              </a:ext>
            </a:extLst>
          </p:cNvPr>
          <p:cNvSpPr>
            <a:spLocks noGrp="1"/>
          </p:cNvSpPr>
          <p:nvPr>
            <p:ph type="title"/>
          </p:nvPr>
        </p:nvSpPr>
        <p:spPr/>
        <p:txBody>
          <a:bodyPr vert="horz"/>
          <a:lstStyle/>
          <a:p>
            <a:r>
              <a:rPr lang="de-CH" dirty="0"/>
              <a:t>Nachhaltigkeit im öffentlichen Beschaffungswesen –</a:t>
            </a:r>
            <a:br>
              <a:rPr lang="de-CH" dirty="0"/>
            </a:br>
            <a:r>
              <a:rPr lang="de-CH" dirty="0"/>
              <a:t>Ziel</a:t>
            </a:r>
          </a:p>
        </p:txBody>
      </p:sp>
      <p:sp>
        <p:nvSpPr>
          <p:cNvPr id="3" name="Slide Number Placeholder 2">
            <a:extLst>
              <a:ext uri="{FF2B5EF4-FFF2-40B4-BE49-F238E27FC236}">
                <a16:creationId xmlns:a16="http://schemas.microsoft.com/office/drawing/2014/main" id="{8F894DF3-E0CE-FE23-C2CA-37801F330AF5}"/>
              </a:ext>
            </a:extLst>
          </p:cNvPr>
          <p:cNvSpPr>
            <a:spLocks noGrp="1"/>
          </p:cNvSpPr>
          <p:nvPr>
            <p:ph type="sldNum" sz="quarter" idx="14"/>
          </p:nvPr>
        </p:nvSpPr>
        <p:spPr/>
        <p:txBody>
          <a:bodyPr/>
          <a:lstStyle/>
          <a:p>
            <a:fld id="{476BE59D-4918-439E-9CBF-5840B2847889}" type="slidenum">
              <a:rPr lang="de-CH" smtClean="0"/>
              <a:pPr/>
              <a:t>24</a:t>
            </a:fld>
            <a:endParaRPr lang="de-CH" dirty="0"/>
          </a:p>
        </p:txBody>
      </p:sp>
      <p:sp>
        <p:nvSpPr>
          <p:cNvPr id="4" name="Text Placeholder 3">
            <a:extLst>
              <a:ext uri="{FF2B5EF4-FFF2-40B4-BE49-F238E27FC236}">
                <a16:creationId xmlns:a16="http://schemas.microsoft.com/office/drawing/2014/main" id="{EA57FD7C-D772-4023-76E5-211FB211C373}"/>
              </a:ext>
            </a:extLst>
          </p:cNvPr>
          <p:cNvSpPr>
            <a:spLocks noGrp="1"/>
          </p:cNvSpPr>
          <p:nvPr>
            <p:ph type="body" sz="quarter" idx="15"/>
          </p:nvPr>
        </p:nvSpPr>
        <p:spPr/>
        <p:txBody>
          <a:bodyPr/>
          <a:lstStyle/>
          <a:p>
            <a:endParaRPr lang="de-CH"/>
          </a:p>
        </p:txBody>
      </p:sp>
      <p:sp>
        <p:nvSpPr>
          <p:cNvPr id="5" name="Text Placeholder 4">
            <a:extLst>
              <a:ext uri="{FF2B5EF4-FFF2-40B4-BE49-F238E27FC236}">
                <a16:creationId xmlns:a16="http://schemas.microsoft.com/office/drawing/2014/main" id="{F8F01B25-E6E0-F538-812B-B60C4CD8C202}"/>
              </a:ext>
            </a:extLst>
          </p:cNvPr>
          <p:cNvSpPr>
            <a:spLocks noGrp="1"/>
          </p:cNvSpPr>
          <p:nvPr>
            <p:ph type="body" sz="quarter" idx="13"/>
          </p:nvPr>
        </p:nvSpPr>
        <p:spPr>
          <a:xfrm>
            <a:off x="479426" y="2565400"/>
            <a:ext cx="11233150" cy="3455988"/>
          </a:xfrm>
        </p:spPr>
        <p:txBody>
          <a:bodyPr/>
          <a:lstStyle/>
          <a:p>
            <a:pPr marL="0" indent="0">
              <a:buNone/>
            </a:pPr>
            <a:r>
              <a:rPr lang="de-CH" dirty="0"/>
              <a:t>Im Rahmen des interdisziplinären Projekts «Nachhaltigkeit im öffentlichen Beschaffungswesen» analysierte das Team Stürmer (Informatik, Bern) die </a:t>
            </a:r>
            <a:r>
              <a:rPr lang="de-CH" b="1" dirty="0"/>
              <a:t>Umsetzung</a:t>
            </a:r>
            <a:r>
              <a:rPr lang="de-CH" dirty="0"/>
              <a:t> von </a:t>
            </a:r>
            <a:r>
              <a:rPr lang="de-CH" b="1" dirty="0"/>
              <a:t>Nachhaltigkeit</a:t>
            </a:r>
            <a:r>
              <a:rPr lang="de-CH" dirty="0"/>
              <a:t> in bisherigen </a:t>
            </a:r>
            <a:r>
              <a:rPr lang="de-CH" b="1" dirty="0"/>
              <a:t>öffentlichen</a:t>
            </a:r>
            <a:r>
              <a:rPr lang="de-CH" dirty="0"/>
              <a:t> </a:t>
            </a:r>
            <a:r>
              <a:rPr lang="de-CH" b="1" dirty="0"/>
              <a:t>Ausschreibungen</a:t>
            </a:r>
            <a:r>
              <a:rPr lang="de-CH" dirty="0"/>
              <a:t>. Basierend auf den Ergebnissen zum Status quo identifizierte das Team Seele (Business </a:t>
            </a:r>
            <a:r>
              <a:rPr lang="de-CH" dirty="0" err="1"/>
              <a:t>Ethics</a:t>
            </a:r>
            <a:r>
              <a:rPr lang="de-CH" dirty="0"/>
              <a:t>, Lugano) anschliessend geeignete </a:t>
            </a:r>
            <a:r>
              <a:rPr lang="de-CH" b="1" dirty="0"/>
              <a:t>Nachhaltigkeitsindikatoren</a:t>
            </a:r>
            <a:r>
              <a:rPr lang="de-CH" dirty="0"/>
              <a:t> für </a:t>
            </a:r>
            <a:r>
              <a:rPr lang="de-CH" b="1" dirty="0"/>
              <a:t>öffentliche</a:t>
            </a:r>
            <a:r>
              <a:rPr lang="de-CH" dirty="0"/>
              <a:t> </a:t>
            </a:r>
            <a:r>
              <a:rPr lang="de-CH" b="1" dirty="0"/>
              <a:t>Beschaffungen</a:t>
            </a:r>
            <a:r>
              <a:rPr lang="de-CH" dirty="0"/>
              <a:t>. Berücksichtigt wurden dabei auch die </a:t>
            </a:r>
            <a:r>
              <a:rPr lang="de-CH" b="1" dirty="0"/>
              <a:t>unterschiedlichen</a:t>
            </a:r>
            <a:r>
              <a:rPr lang="de-CH" dirty="0"/>
              <a:t> </a:t>
            </a:r>
            <a:r>
              <a:rPr lang="de-CH" b="1" dirty="0"/>
              <a:t>Ansätze</a:t>
            </a:r>
            <a:r>
              <a:rPr lang="de-CH" dirty="0"/>
              <a:t> in Europa (feste Kriterien, weniger flexibel) und der Schweiz (flexibler, stärkere individuelle Verantwortung der Beschaffungsstelle). Schliesslich prüfte das Team </a:t>
            </a:r>
            <a:r>
              <a:rPr lang="de-CH" dirty="0" err="1"/>
              <a:t>DeRossa</a:t>
            </a:r>
            <a:r>
              <a:rPr lang="de-CH" dirty="0"/>
              <a:t> (Legal Studies, Lugano) die </a:t>
            </a:r>
            <a:r>
              <a:rPr lang="de-CH" b="1" dirty="0"/>
              <a:t>theoretisch resultierenden </a:t>
            </a:r>
            <a:r>
              <a:rPr lang="de-CH" dirty="0"/>
              <a:t>Indikatoren auf ihre </a:t>
            </a:r>
            <a:r>
              <a:rPr lang="de-CH" b="1" dirty="0"/>
              <a:t>rechtliche</a:t>
            </a:r>
            <a:r>
              <a:rPr lang="de-CH" dirty="0"/>
              <a:t> </a:t>
            </a:r>
            <a:r>
              <a:rPr lang="de-CH" b="1" dirty="0"/>
              <a:t>Konformität</a:t>
            </a:r>
            <a:r>
              <a:rPr lang="de-CH" dirty="0"/>
              <a:t> innerhalb der bestehenden Schweizer </a:t>
            </a:r>
            <a:r>
              <a:rPr lang="de-CH" b="1" dirty="0"/>
              <a:t>Gesetzgebung</a:t>
            </a:r>
            <a:r>
              <a:rPr lang="de-CH" dirty="0"/>
              <a:t> und auf </a:t>
            </a:r>
            <a:r>
              <a:rPr lang="de-CH" b="1" dirty="0"/>
              <a:t>Optimierungsmöglichkeiten</a:t>
            </a:r>
            <a:r>
              <a:rPr lang="de-CH" dirty="0"/>
              <a:t>.</a:t>
            </a:r>
          </a:p>
          <a:p>
            <a:pPr marL="0" indent="0">
              <a:buNone/>
            </a:pPr>
            <a:endParaRPr lang="de-CH" dirty="0"/>
          </a:p>
        </p:txBody>
      </p:sp>
      <p:sp>
        <p:nvSpPr>
          <p:cNvPr id="6" name="Text Placeholder 5">
            <a:extLst>
              <a:ext uri="{FF2B5EF4-FFF2-40B4-BE49-F238E27FC236}">
                <a16:creationId xmlns:a16="http://schemas.microsoft.com/office/drawing/2014/main" id="{4C05D203-D435-71F8-F92A-E949DFB2E9BF}"/>
              </a:ext>
            </a:extLst>
          </p:cNvPr>
          <p:cNvSpPr>
            <a:spLocks noGrp="1"/>
          </p:cNvSpPr>
          <p:nvPr>
            <p:ph type="body" sz="quarter" idx="12"/>
          </p:nvPr>
        </p:nvSpPr>
        <p:spPr>
          <a:xfrm>
            <a:off x="479424" y="1808163"/>
            <a:ext cx="11233151" cy="587375"/>
          </a:xfrm>
        </p:spPr>
        <p:txBody>
          <a:bodyPr/>
          <a:lstStyle/>
          <a:p>
            <a:r>
              <a:rPr lang="de-CH" dirty="0"/>
              <a:t>Ziel</a:t>
            </a:r>
          </a:p>
        </p:txBody>
      </p:sp>
      <p:sp>
        <p:nvSpPr>
          <p:cNvPr id="8" name="Footer Placeholder 7">
            <a:extLst>
              <a:ext uri="{FF2B5EF4-FFF2-40B4-BE49-F238E27FC236}">
                <a16:creationId xmlns:a16="http://schemas.microsoft.com/office/drawing/2014/main" id="{8D635FE0-9D31-3DDB-A81A-20DDABC21CD1}"/>
              </a:ext>
            </a:extLst>
          </p:cNvPr>
          <p:cNvSpPr>
            <a:spLocks noGrp="1"/>
          </p:cNvSpPr>
          <p:nvPr>
            <p:ph type="ftr" sz="quarter" idx="17"/>
          </p:nvPr>
        </p:nvSpPr>
        <p:spPr/>
        <p:txBody>
          <a:bodyPr/>
          <a:lstStyle/>
          <a:p>
            <a:r>
              <a:rPr lang="de-CH"/>
              <a:t>NFP 73 – Nachhaltige Wirtschaft</a:t>
            </a:r>
            <a:endParaRPr lang="de-CH" dirty="0"/>
          </a:p>
        </p:txBody>
      </p:sp>
    </p:spTree>
    <p:extLst>
      <p:ext uri="{BB962C8B-B14F-4D97-AF65-F5344CB8AC3E}">
        <p14:creationId xmlns:p14="http://schemas.microsoft.com/office/powerpoint/2010/main" val="186139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94A9F-F8D6-08C9-821D-7DCBE7F267D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4469CA-E02F-5F80-B7D6-38E2936579E2}"/>
              </a:ext>
            </a:extLst>
          </p:cNvPr>
          <p:cNvGraphicFramePr>
            <a:graphicFrameLocks noChangeAspect="1"/>
          </p:cNvGraphicFramePr>
          <p:nvPr>
            <p:custDataLst>
              <p:tags r:id="rId1"/>
            </p:custDataLst>
            <p:extLst>
              <p:ext uri="{D42A27DB-BD31-4B8C-83A1-F6EECF244321}">
                <p14:modId xmlns:p14="http://schemas.microsoft.com/office/powerpoint/2010/main" val="31528551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14469CA-E02F-5F80-B7D6-38E2936579E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9CBDBA-CE70-0976-165B-4B36AAB66975}"/>
              </a:ext>
            </a:extLst>
          </p:cNvPr>
          <p:cNvSpPr>
            <a:spLocks noGrp="1"/>
          </p:cNvSpPr>
          <p:nvPr>
            <p:ph type="title"/>
          </p:nvPr>
        </p:nvSpPr>
        <p:spPr/>
        <p:txBody>
          <a:bodyPr vert="horz"/>
          <a:lstStyle/>
          <a:p>
            <a:r>
              <a:rPr lang="de-CH" dirty="0"/>
              <a:t>Nachhaltigkeit im öffentlichen Beschaffungswesen – Resultate I</a:t>
            </a:r>
          </a:p>
        </p:txBody>
      </p:sp>
      <p:sp>
        <p:nvSpPr>
          <p:cNvPr id="3" name="Text Placeholder 2">
            <a:extLst>
              <a:ext uri="{FF2B5EF4-FFF2-40B4-BE49-F238E27FC236}">
                <a16:creationId xmlns:a16="http://schemas.microsoft.com/office/drawing/2014/main" id="{E014A430-A40E-4115-D71E-BB97C91057AB}"/>
              </a:ext>
            </a:extLst>
          </p:cNvPr>
          <p:cNvSpPr>
            <a:spLocks noGrp="1"/>
          </p:cNvSpPr>
          <p:nvPr>
            <p:ph type="body" sz="quarter" idx="13"/>
          </p:nvPr>
        </p:nvSpPr>
        <p:spPr/>
        <p:txBody>
          <a:bodyPr/>
          <a:lstStyle/>
          <a:p>
            <a:pPr marL="0" indent="0">
              <a:buNone/>
            </a:pPr>
            <a:r>
              <a:rPr lang="en-GB" u="sng" dirty="0"/>
              <a:t>Bern, Informatik:</a:t>
            </a:r>
          </a:p>
          <a:p>
            <a:pPr marL="0" indent="0">
              <a:buNone/>
            </a:pPr>
            <a:r>
              <a:rPr lang="de-CH" dirty="0"/>
              <a:t>Das Team Stürmer führte empirische Analysen mit Beschaffungsdaten von staatlichen Schweizer Stellen durch. Mit der Entwicklung einer sektorspezifischen Methode für die Identifizierung von Nachhaltigkeitskriterien in Beschaffungsdokumenten konnte das Team die bisher </a:t>
            </a:r>
            <a:r>
              <a:rPr lang="de-CH" dirty="0">
                <a:solidFill>
                  <a:srgbClr val="83D0F5"/>
                </a:solidFill>
              </a:rPr>
              <a:t>realisierte Nachhaltigkeit </a:t>
            </a:r>
            <a:r>
              <a:rPr lang="de-CH" dirty="0"/>
              <a:t>anhand von Datensätzen zu </a:t>
            </a:r>
            <a:r>
              <a:rPr lang="de-CH" dirty="0">
                <a:solidFill>
                  <a:srgbClr val="83D0F5"/>
                </a:solidFill>
              </a:rPr>
              <a:t>Schweizer Ausschreibungen </a:t>
            </a:r>
            <a:r>
              <a:rPr lang="de-CH" dirty="0"/>
              <a:t>messen. Der Fokus lag dabei auf den </a:t>
            </a:r>
            <a:r>
              <a:rPr lang="de-CH" dirty="0">
                <a:solidFill>
                  <a:srgbClr val="83D0F5"/>
                </a:solidFill>
              </a:rPr>
              <a:t>Auswahlkriterien</a:t>
            </a:r>
            <a:r>
              <a:rPr lang="de-CH" dirty="0"/>
              <a:t>, den </a:t>
            </a:r>
            <a:r>
              <a:rPr lang="de-CH" dirty="0">
                <a:solidFill>
                  <a:srgbClr val="83D0F5"/>
                </a:solidFill>
              </a:rPr>
              <a:t>technischen Spezifikationen</a:t>
            </a:r>
            <a:r>
              <a:rPr lang="de-CH" dirty="0"/>
              <a:t> und den </a:t>
            </a:r>
            <a:r>
              <a:rPr lang="de-CH" dirty="0">
                <a:solidFill>
                  <a:srgbClr val="83D0F5"/>
                </a:solidFill>
              </a:rPr>
              <a:t>Zuschlagskriterien</a:t>
            </a:r>
            <a:r>
              <a:rPr lang="de-CH" dirty="0"/>
              <a:t> bei </a:t>
            </a:r>
            <a:r>
              <a:rPr lang="de-CH" dirty="0">
                <a:solidFill>
                  <a:srgbClr val="83D0F5"/>
                </a:solidFill>
              </a:rPr>
              <a:t>Ausschreibungen</a:t>
            </a:r>
            <a:r>
              <a:rPr lang="de-CH" dirty="0"/>
              <a:t> in den Bereichen </a:t>
            </a:r>
            <a:r>
              <a:rPr lang="de-CH" dirty="0">
                <a:solidFill>
                  <a:srgbClr val="83D0F5"/>
                </a:solidFill>
              </a:rPr>
              <a:t>Informatik</a:t>
            </a:r>
            <a:r>
              <a:rPr lang="de-CH" dirty="0"/>
              <a:t>, </a:t>
            </a:r>
            <a:r>
              <a:rPr lang="de-CH" dirty="0">
                <a:solidFill>
                  <a:srgbClr val="83D0F5"/>
                </a:solidFill>
              </a:rPr>
              <a:t>Bauwesen</a:t>
            </a:r>
            <a:r>
              <a:rPr lang="de-CH" dirty="0"/>
              <a:t>, </a:t>
            </a:r>
            <a:r>
              <a:rPr lang="de-CH" dirty="0">
                <a:solidFill>
                  <a:srgbClr val="83D0F5"/>
                </a:solidFill>
              </a:rPr>
              <a:t>Strassenverkehr</a:t>
            </a:r>
            <a:r>
              <a:rPr lang="de-CH" dirty="0"/>
              <a:t>, </a:t>
            </a:r>
            <a:r>
              <a:rPr lang="de-CH" dirty="0">
                <a:solidFill>
                  <a:srgbClr val="83D0F5"/>
                </a:solidFill>
              </a:rPr>
              <a:t>Lebensmittel</a:t>
            </a:r>
            <a:r>
              <a:rPr lang="de-CH" dirty="0"/>
              <a:t> und </a:t>
            </a:r>
            <a:r>
              <a:rPr lang="de-CH" dirty="0">
                <a:solidFill>
                  <a:srgbClr val="83D0F5"/>
                </a:solidFill>
              </a:rPr>
              <a:t>Catering</a:t>
            </a:r>
            <a:r>
              <a:rPr lang="de-CH" dirty="0"/>
              <a:t> sowie </a:t>
            </a:r>
            <a:r>
              <a:rPr lang="de-CH" dirty="0">
                <a:solidFill>
                  <a:srgbClr val="83D0F5"/>
                </a:solidFill>
              </a:rPr>
              <a:t>Textilien</a:t>
            </a:r>
            <a:r>
              <a:rPr lang="de-CH" dirty="0"/>
              <a:t>. Die Ergebnisse zeigen, dass </a:t>
            </a:r>
            <a:r>
              <a:rPr lang="de-CH" dirty="0">
                <a:solidFill>
                  <a:srgbClr val="83D0F5"/>
                </a:solidFill>
              </a:rPr>
              <a:t>Nachhaltigkeitskriterien</a:t>
            </a:r>
            <a:r>
              <a:rPr lang="de-CH" dirty="0"/>
              <a:t> bei </a:t>
            </a:r>
            <a:r>
              <a:rPr lang="de-CH" dirty="0">
                <a:solidFill>
                  <a:srgbClr val="83D0F5"/>
                </a:solidFill>
              </a:rPr>
              <a:t>öffentlichen Ausschreibungen</a:t>
            </a:r>
            <a:r>
              <a:rPr lang="de-CH" dirty="0"/>
              <a:t> noch </a:t>
            </a:r>
            <a:r>
              <a:rPr lang="de-CH" dirty="0">
                <a:solidFill>
                  <a:srgbClr val="83D0F5"/>
                </a:solidFill>
              </a:rPr>
              <a:t>nicht</a:t>
            </a:r>
            <a:r>
              <a:rPr lang="de-CH" dirty="0"/>
              <a:t> die </a:t>
            </a:r>
            <a:r>
              <a:rPr lang="de-CH" dirty="0">
                <a:solidFill>
                  <a:srgbClr val="83D0F5"/>
                </a:solidFill>
              </a:rPr>
              <a:t>Regel</a:t>
            </a:r>
            <a:r>
              <a:rPr lang="de-CH" dirty="0"/>
              <a:t> </a:t>
            </a:r>
            <a:r>
              <a:rPr lang="de-CH" dirty="0">
                <a:solidFill>
                  <a:srgbClr val="83D0F5"/>
                </a:solidFill>
              </a:rPr>
              <a:t>sind</a:t>
            </a:r>
            <a:r>
              <a:rPr lang="de-CH" dirty="0"/>
              <a:t>, in den letzten Jahren aber häufiger vorkommen. </a:t>
            </a:r>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428F0EDB-5C2F-331E-23EF-DDC8729133AB}"/>
              </a:ext>
            </a:extLst>
          </p:cNvPr>
          <p:cNvSpPr>
            <a:spLocks noGrp="1"/>
          </p:cNvSpPr>
          <p:nvPr>
            <p:ph type="sldNum" sz="quarter" idx="14"/>
          </p:nvPr>
        </p:nvSpPr>
        <p:spPr/>
        <p:txBody>
          <a:bodyPr/>
          <a:lstStyle/>
          <a:p>
            <a:fld id="{476BE59D-4918-439E-9CBF-5840B2847889}" type="slidenum">
              <a:rPr lang="de-CH" smtClean="0"/>
              <a:pPr/>
              <a:t>25</a:t>
            </a:fld>
            <a:endParaRPr lang="de-CH" dirty="0"/>
          </a:p>
        </p:txBody>
      </p:sp>
      <p:sp>
        <p:nvSpPr>
          <p:cNvPr id="5" name="Footer Placeholder 4">
            <a:extLst>
              <a:ext uri="{FF2B5EF4-FFF2-40B4-BE49-F238E27FC236}">
                <a16:creationId xmlns:a16="http://schemas.microsoft.com/office/drawing/2014/main" id="{F675773C-6F33-3F90-44D7-2838F69F913F}"/>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978823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5CE7-F22E-3D82-AC1F-E8D9EC0FB83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671E164-0DAF-DBEB-D996-E761FC905983}"/>
              </a:ext>
            </a:extLst>
          </p:cNvPr>
          <p:cNvGraphicFramePr>
            <a:graphicFrameLocks noChangeAspect="1"/>
          </p:cNvGraphicFramePr>
          <p:nvPr>
            <p:custDataLst>
              <p:tags r:id="rId1"/>
            </p:custDataLst>
            <p:extLst>
              <p:ext uri="{D42A27DB-BD31-4B8C-83A1-F6EECF244321}">
                <p14:modId xmlns:p14="http://schemas.microsoft.com/office/powerpoint/2010/main" val="30321537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14469CA-E02F-5F80-B7D6-38E2936579E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03C52CD-D91D-E374-EC05-1D0B79B7AC32}"/>
              </a:ext>
            </a:extLst>
          </p:cNvPr>
          <p:cNvSpPr>
            <a:spLocks noGrp="1"/>
          </p:cNvSpPr>
          <p:nvPr>
            <p:ph type="title"/>
          </p:nvPr>
        </p:nvSpPr>
        <p:spPr/>
        <p:txBody>
          <a:bodyPr vert="horz"/>
          <a:lstStyle/>
          <a:p>
            <a:r>
              <a:rPr lang="de-CH" dirty="0"/>
              <a:t>Nachhaltigkeit im öffentlichen Beschaffungswesen – Resultate II</a:t>
            </a:r>
          </a:p>
        </p:txBody>
      </p:sp>
      <p:sp>
        <p:nvSpPr>
          <p:cNvPr id="3" name="Text Placeholder 2">
            <a:extLst>
              <a:ext uri="{FF2B5EF4-FFF2-40B4-BE49-F238E27FC236}">
                <a16:creationId xmlns:a16="http://schemas.microsoft.com/office/drawing/2014/main" id="{C9E86CC3-0C4F-6B7B-A62B-94DB253ACF92}"/>
              </a:ext>
            </a:extLst>
          </p:cNvPr>
          <p:cNvSpPr>
            <a:spLocks noGrp="1"/>
          </p:cNvSpPr>
          <p:nvPr>
            <p:ph type="body" sz="quarter" idx="13"/>
          </p:nvPr>
        </p:nvSpPr>
        <p:spPr/>
        <p:txBody>
          <a:bodyPr/>
          <a:lstStyle/>
          <a:p>
            <a:pPr marL="0" indent="0">
              <a:buNone/>
            </a:pPr>
            <a:r>
              <a:rPr lang="de-CH" u="sng" dirty="0"/>
              <a:t>Lugano, Business </a:t>
            </a:r>
            <a:r>
              <a:rPr lang="de-CH" u="sng" dirty="0" err="1"/>
              <a:t>Ethics</a:t>
            </a:r>
            <a:r>
              <a:rPr lang="de-CH" u="sng" dirty="0"/>
              <a:t>:</a:t>
            </a:r>
          </a:p>
          <a:p>
            <a:pPr marL="0" indent="0">
              <a:buNone/>
            </a:pPr>
            <a:r>
              <a:rPr lang="de-CH" dirty="0"/>
              <a:t>Das Team Seele identifizierte bestehende </a:t>
            </a:r>
            <a:r>
              <a:rPr lang="de-CH" dirty="0">
                <a:solidFill>
                  <a:srgbClr val="83D0F5"/>
                </a:solidFill>
              </a:rPr>
              <a:t>Nachhaltigkeitsindikatoren</a:t>
            </a:r>
            <a:r>
              <a:rPr lang="de-CH" dirty="0"/>
              <a:t> aus verschiedenen Branchen und deren Relevanz für ein </a:t>
            </a:r>
            <a:r>
              <a:rPr lang="de-CH" dirty="0">
                <a:solidFill>
                  <a:srgbClr val="83D0F5"/>
                </a:solidFill>
              </a:rPr>
              <a:t>nachhaltiges</a:t>
            </a:r>
            <a:r>
              <a:rPr lang="de-CH" dirty="0"/>
              <a:t> </a:t>
            </a:r>
            <a:r>
              <a:rPr lang="de-CH" dirty="0">
                <a:solidFill>
                  <a:srgbClr val="83D0F5"/>
                </a:solidFill>
              </a:rPr>
              <a:t>öffentliches</a:t>
            </a:r>
            <a:r>
              <a:rPr lang="de-CH" dirty="0"/>
              <a:t> </a:t>
            </a:r>
            <a:r>
              <a:rPr lang="de-CH" dirty="0">
                <a:solidFill>
                  <a:srgbClr val="83D0F5"/>
                </a:solidFill>
              </a:rPr>
              <a:t>Beschaffungswesen</a:t>
            </a:r>
            <a:r>
              <a:rPr lang="de-CH" dirty="0"/>
              <a:t>. Es wurden auch Fallbeispiele aus der Big-Data-Analyse des Teams Stürmer einbezogen. Daraus entstanden unter anderem Publikationen mit Peer-Review über eine typologische Analyse von Nachhaltigkeitsindikatoren im Allgemeinen (Knebel und Seele 2020) und speziell für die Schweiz (Knebel und Seele 2021).  </a:t>
            </a:r>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C349C2DC-4145-FBA7-A894-0F9A2B5AA338}"/>
              </a:ext>
            </a:extLst>
          </p:cNvPr>
          <p:cNvSpPr>
            <a:spLocks noGrp="1"/>
          </p:cNvSpPr>
          <p:nvPr>
            <p:ph type="sldNum" sz="quarter" idx="14"/>
          </p:nvPr>
        </p:nvSpPr>
        <p:spPr/>
        <p:txBody>
          <a:bodyPr/>
          <a:lstStyle/>
          <a:p>
            <a:fld id="{476BE59D-4918-439E-9CBF-5840B2847889}" type="slidenum">
              <a:rPr lang="de-CH" smtClean="0"/>
              <a:pPr/>
              <a:t>26</a:t>
            </a:fld>
            <a:endParaRPr lang="de-CH" dirty="0"/>
          </a:p>
        </p:txBody>
      </p:sp>
      <p:sp>
        <p:nvSpPr>
          <p:cNvPr id="5" name="Footer Placeholder 4">
            <a:extLst>
              <a:ext uri="{FF2B5EF4-FFF2-40B4-BE49-F238E27FC236}">
                <a16:creationId xmlns:a16="http://schemas.microsoft.com/office/drawing/2014/main" id="{EEFC55C9-772A-9540-A221-38F6182647C3}"/>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030628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7DDAF-8357-8B55-CE2E-817544F6D05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B39628-6C3A-8D6E-DE16-F1C9E83690E6}"/>
              </a:ext>
            </a:extLst>
          </p:cNvPr>
          <p:cNvGraphicFramePr>
            <a:graphicFrameLocks noChangeAspect="1"/>
          </p:cNvGraphicFramePr>
          <p:nvPr>
            <p:custDataLst>
              <p:tags r:id="rId1"/>
            </p:custDataLst>
            <p:extLst>
              <p:ext uri="{D42A27DB-BD31-4B8C-83A1-F6EECF244321}">
                <p14:modId xmlns:p14="http://schemas.microsoft.com/office/powerpoint/2010/main" val="23598163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C3B39628-6C3A-8D6E-DE16-F1C9E83690E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BB0208-DFED-F07B-0961-CD61F60C7388}"/>
              </a:ext>
            </a:extLst>
          </p:cNvPr>
          <p:cNvSpPr>
            <a:spLocks noGrp="1"/>
          </p:cNvSpPr>
          <p:nvPr>
            <p:ph type="title"/>
          </p:nvPr>
        </p:nvSpPr>
        <p:spPr/>
        <p:txBody>
          <a:bodyPr vert="horz"/>
          <a:lstStyle/>
          <a:p>
            <a:r>
              <a:rPr lang="de-CH" dirty="0"/>
              <a:t>Nachhaltigkeit im öffentlichen Beschaffungswesen – Resultate III</a:t>
            </a:r>
          </a:p>
        </p:txBody>
      </p:sp>
      <p:sp>
        <p:nvSpPr>
          <p:cNvPr id="3" name="Text Placeholder 2">
            <a:extLst>
              <a:ext uri="{FF2B5EF4-FFF2-40B4-BE49-F238E27FC236}">
                <a16:creationId xmlns:a16="http://schemas.microsoft.com/office/drawing/2014/main" id="{414563CA-56C8-4A67-757A-06404BDFC39C}"/>
              </a:ext>
            </a:extLst>
          </p:cNvPr>
          <p:cNvSpPr>
            <a:spLocks noGrp="1"/>
          </p:cNvSpPr>
          <p:nvPr>
            <p:ph type="body" sz="quarter" idx="13"/>
          </p:nvPr>
        </p:nvSpPr>
        <p:spPr/>
        <p:txBody>
          <a:bodyPr/>
          <a:lstStyle/>
          <a:p>
            <a:pPr marL="0" indent="0">
              <a:lnSpc>
                <a:spcPct val="100000"/>
              </a:lnSpc>
              <a:buNone/>
              <a:tabLst>
                <a:tab pos="1344613" algn="l"/>
              </a:tabLst>
            </a:pPr>
            <a:r>
              <a:rPr lang="de-CH" u="sng" dirty="0"/>
              <a:t>Lugano, Legal Studies</a:t>
            </a:r>
          </a:p>
          <a:p>
            <a:pPr marL="0" indent="0">
              <a:lnSpc>
                <a:spcPct val="100000"/>
              </a:lnSpc>
              <a:buNone/>
              <a:tabLst>
                <a:tab pos="1344613" algn="l"/>
              </a:tabLst>
            </a:pPr>
            <a:r>
              <a:rPr lang="de-CH" dirty="0"/>
              <a:t>Die vom Team Seele identifizierten Nachhaltigkeitsindikatoren bieten ein wichtiges Instrument zur Verbesserung der Nachhaltigkeit in der Beschaffungspraxis, da die von ihnen vorgeschlagenen </a:t>
            </a:r>
            <a:r>
              <a:rPr lang="de-CH" dirty="0">
                <a:solidFill>
                  <a:srgbClr val="83D0F5"/>
                </a:solidFill>
              </a:rPr>
              <a:t>neuen</a:t>
            </a:r>
            <a:r>
              <a:rPr lang="de-CH" dirty="0"/>
              <a:t> </a:t>
            </a:r>
            <a:r>
              <a:rPr lang="de-CH" dirty="0">
                <a:solidFill>
                  <a:srgbClr val="83D0F5"/>
                </a:solidFill>
              </a:rPr>
              <a:t>Kriterien</a:t>
            </a:r>
            <a:r>
              <a:rPr lang="de-CH" dirty="0"/>
              <a:t> bereits in der </a:t>
            </a:r>
            <a:r>
              <a:rPr lang="de-CH" dirty="0">
                <a:solidFill>
                  <a:srgbClr val="83D0F5"/>
                </a:solidFill>
              </a:rPr>
              <a:t>Berichterstattung</a:t>
            </a:r>
            <a:r>
              <a:rPr lang="de-CH" dirty="0"/>
              <a:t> von </a:t>
            </a:r>
            <a:r>
              <a:rPr lang="de-CH" dirty="0">
                <a:solidFill>
                  <a:srgbClr val="83D0F5"/>
                </a:solidFill>
              </a:rPr>
              <a:t>privaten</a:t>
            </a:r>
            <a:r>
              <a:rPr lang="de-CH" dirty="0"/>
              <a:t> </a:t>
            </a:r>
            <a:r>
              <a:rPr lang="de-CH" dirty="0">
                <a:solidFill>
                  <a:srgbClr val="83D0F5"/>
                </a:solidFill>
              </a:rPr>
              <a:t>Unternehmen</a:t>
            </a:r>
            <a:r>
              <a:rPr lang="de-CH" dirty="0"/>
              <a:t> geprüft wurden und dort gut bekannt sind. Im rechtlichen Teil der Forschungsarbeit wurde aufgezeigt, welchen Handlungsspielraum staatliche Beschaffungsstellen beim Einbezug dieser Indikatoren in die vom Gesetz erlaubten Nachhaltigkeitskriterien haben und wo sich wesentliche Probleme ergeben könnten. </a:t>
            </a:r>
          </a:p>
          <a:p>
            <a:pPr marL="0" indent="0">
              <a:lnSpc>
                <a:spcPct val="100000"/>
              </a:lnSpc>
              <a:buNone/>
              <a:tabLst>
                <a:tab pos="1344613" algn="l"/>
              </a:tabLst>
            </a:pPr>
            <a:endParaRPr lang="de-CH" b="1" dirty="0"/>
          </a:p>
        </p:txBody>
      </p:sp>
      <p:sp>
        <p:nvSpPr>
          <p:cNvPr id="4" name="Slide Number Placeholder 3">
            <a:extLst>
              <a:ext uri="{FF2B5EF4-FFF2-40B4-BE49-F238E27FC236}">
                <a16:creationId xmlns:a16="http://schemas.microsoft.com/office/drawing/2014/main" id="{7B51685B-011C-3E4A-9AFA-16B9AE40AF42}"/>
              </a:ext>
            </a:extLst>
          </p:cNvPr>
          <p:cNvSpPr>
            <a:spLocks noGrp="1"/>
          </p:cNvSpPr>
          <p:nvPr>
            <p:ph type="sldNum" sz="quarter" idx="14"/>
          </p:nvPr>
        </p:nvSpPr>
        <p:spPr/>
        <p:txBody>
          <a:bodyPr/>
          <a:lstStyle/>
          <a:p>
            <a:fld id="{476BE59D-4918-439E-9CBF-5840B2847889}" type="slidenum">
              <a:rPr lang="de-CH" smtClean="0"/>
              <a:pPr/>
              <a:t>27</a:t>
            </a:fld>
            <a:endParaRPr lang="de-CH" dirty="0"/>
          </a:p>
        </p:txBody>
      </p:sp>
      <p:sp>
        <p:nvSpPr>
          <p:cNvPr id="5" name="Footer Placeholder 4">
            <a:extLst>
              <a:ext uri="{FF2B5EF4-FFF2-40B4-BE49-F238E27FC236}">
                <a16:creationId xmlns:a16="http://schemas.microsoft.com/office/drawing/2014/main" id="{521311A2-0DF8-97C1-268E-0FACF4587E29}"/>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67405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4FCA-C95A-8B35-75FE-CA1FD25336B6}"/>
              </a:ext>
            </a:extLst>
          </p:cNvPr>
          <p:cNvSpPr>
            <a:spLocks noGrp="1"/>
          </p:cNvSpPr>
          <p:nvPr>
            <p:ph type="title"/>
          </p:nvPr>
        </p:nvSpPr>
        <p:spPr/>
        <p:txBody>
          <a:bodyPr/>
          <a:lstStyle/>
          <a:p>
            <a:r>
              <a:rPr lang="de-CH" dirty="0"/>
              <a:t>Abschlussdiskussion</a:t>
            </a:r>
          </a:p>
        </p:txBody>
      </p:sp>
      <p:sp>
        <p:nvSpPr>
          <p:cNvPr id="3" name="Text Placeholder 2">
            <a:extLst>
              <a:ext uri="{FF2B5EF4-FFF2-40B4-BE49-F238E27FC236}">
                <a16:creationId xmlns:a16="http://schemas.microsoft.com/office/drawing/2014/main" id="{03920B92-2D1F-BF6D-82B0-B2635C50A8F6}"/>
              </a:ext>
            </a:extLst>
          </p:cNvPr>
          <p:cNvSpPr>
            <a:spLocks noGrp="1"/>
          </p:cNvSpPr>
          <p:nvPr>
            <p:ph type="body" sz="quarter" idx="13"/>
          </p:nvPr>
        </p:nvSpPr>
        <p:spPr>
          <a:xfrm>
            <a:off x="479425" y="1808163"/>
            <a:ext cx="4572000" cy="4213225"/>
          </a:xfrm>
        </p:spPr>
        <p:txBody>
          <a:bodyPr/>
          <a:lstStyle/>
          <a:p>
            <a:pPr marL="0" indent="0">
              <a:buNone/>
            </a:pPr>
            <a:r>
              <a:rPr lang="de-CH" dirty="0"/>
              <a:t>Diskutiere zum Schluss in Zweier- oder Dreiergruppen:</a:t>
            </a:r>
          </a:p>
          <a:p>
            <a:pPr marL="0" indent="0">
              <a:buNone/>
            </a:pPr>
            <a:endParaRPr lang="de-CH" dirty="0"/>
          </a:p>
          <a:p>
            <a:r>
              <a:rPr lang="de-CH" dirty="0"/>
              <a:t>Wie </a:t>
            </a:r>
            <a:r>
              <a:rPr lang="de-CH" b="1" dirty="0"/>
              <a:t>relevant</a:t>
            </a:r>
            <a:r>
              <a:rPr lang="de-CH" dirty="0"/>
              <a:t> sind für mich nachhaltige Lieferketten?</a:t>
            </a:r>
          </a:p>
          <a:p>
            <a:r>
              <a:rPr lang="de-CH" dirty="0"/>
              <a:t>Sollte die </a:t>
            </a:r>
            <a:r>
              <a:rPr lang="de-CH" b="1" dirty="0"/>
              <a:t>öffentliche Verwaltung </a:t>
            </a:r>
            <a:r>
              <a:rPr lang="de-CH" dirty="0"/>
              <a:t>bei der Beschaffung mehr auf den </a:t>
            </a:r>
            <a:r>
              <a:rPr lang="de-CH" b="1" dirty="0"/>
              <a:t>Preis</a:t>
            </a:r>
            <a:r>
              <a:rPr lang="de-CH" dirty="0"/>
              <a:t>, die </a:t>
            </a:r>
            <a:r>
              <a:rPr lang="de-CH" b="1" dirty="0"/>
              <a:t>Qualität</a:t>
            </a:r>
            <a:r>
              <a:rPr lang="de-CH" dirty="0"/>
              <a:t> oder die </a:t>
            </a:r>
            <a:r>
              <a:rPr lang="de-CH" b="1" dirty="0"/>
              <a:t>Nachhaltigkeit</a:t>
            </a:r>
            <a:r>
              <a:rPr lang="de-CH" dirty="0"/>
              <a:t> achten?</a:t>
            </a:r>
          </a:p>
          <a:p>
            <a:r>
              <a:rPr lang="de-CH" dirty="0"/>
              <a:t>Was kann ich selbst zu nachhaltigen Lieferketten </a:t>
            </a:r>
            <a:r>
              <a:rPr lang="de-CH" b="1" dirty="0"/>
              <a:t>beitragen</a:t>
            </a:r>
            <a:r>
              <a:rPr lang="de-CH" dirty="0"/>
              <a:t>?</a:t>
            </a:r>
          </a:p>
        </p:txBody>
      </p:sp>
      <p:sp>
        <p:nvSpPr>
          <p:cNvPr id="4" name="Slide Number Placeholder 3">
            <a:extLst>
              <a:ext uri="{FF2B5EF4-FFF2-40B4-BE49-F238E27FC236}">
                <a16:creationId xmlns:a16="http://schemas.microsoft.com/office/drawing/2014/main" id="{11140D89-D50F-2D0A-1FC2-9AA72B30A69E}"/>
              </a:ext>
            </a:extLst>
          </p:cNvPr>
          <p:cNvSpPr>
            <a:spLocks noGrp="1"/>
          </p:cNvSpPr>
          <p:nvPr>
            <p:ph type="sldNum" sz="quarter" idx="14"/>
          </p:nvPr>
        </p:nvSpPr>
        <p:spPr/>
        <p:txBody>
          <a:bodyPr/>
          <a:lstStyle/>
          <a:p>
            <a:fld id="{476BE59D-4918-439E-9CBF-5840B2847889}" type="slidenum">
              <a:rPr lang="de-CH" smtClean="0"/>
              <a:pPr/>
              <a:t>28</a:t>
            </a:fld>
            <a:endParaRPr lang="de-CH" dirty="0"/>
          </a:p>
        </p:txBody>
      </p:sp>
      <p:sp>
        <p:nvSpPr>
          <p:cNvPr id="5" name="Footer Placeholder 4">
            <a:extLst>
              <a:ext uri="{FF2B5EF4-FFF2-40B4-BE49-F238E27FC236}">
                <a16:creationId xmlns:a16="http://schemas.microsoft.com/office/drawing/2014/main" id="{C0382885-ED17-380D-05A5-D5E665C8636A}"/>
              </a:ext>
            </a:extLst>
          </p:cNvPr>
          <p:cNvSpPr>
            <a:spLocks noGrp="1"/>
          </p:cNvSpPr>
          <p:nvPr>
            <p:ph type="ftr" sz="quarter" idx="15"/>
          </p:nvPr>
        </p:nvSpPr>
        <p:spPr/>
        <p:txBody>
          <a:bodyPr/>
          <a:lstStyle/>
          <a:p>
            <a:r>
              <a:rPr lang="de-CH"/>
              <a:t>NFP 73 – Nachhaltige Wirtschaft</a:t>
            </a:r>
            <a:endParaRPr lang="de-CH" dirty="0"/>
          </a:p>
        </p:txBody>
      </p:sp>
      <p:pic>
        <p:nvPicPr>
          <p:cNvPr id="2050" name="Picture 2">
            <a:extLst>
              <a:ext uri="{FF2B5EF4-FFF2-40B4-BE49-F238E27FC236}">
                <a16:creationId xmlns:a16="http://schemas.microsoft.com/office/drawing/2014/main" id="{C87824C2-59E3-6F7F-21C4-995328FCBF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7" r="10684"/>
          <a:stretch>
            <a:fillRect/>
          </a:stretch>
        </p:blipFill>
        <p:spPr bwMode="auto">
          <a:xfrm>
            <a:off x="5770831" y="1833900"/>
            <a:ext cx="5941744" cy="420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882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DCD-DE5B-D060-6C03-CC7A1E1A7A29}"/>
              </a:ext>
            </a:extLst>
          </p:cNvPr>
          <p:cNvSpPr>
            <a:spLocks noGrp="1"/>
          </p:cNvSpPr>
          <p:nvPr>
            <p:ph type="title"/>
          </p:nvPr>
        </p:nvSpPr>
        <p:spPr/>
        <p:txBody>
          <a:bodyPr/>
          <a:lstStyle/>
          <a:p>
            <a:r>
              <a:rPr lang="de-CH" dirty="0"/>
              <a:t>Anhang</a:t>
            </a:r>
          </a:p>
        </p:txBody>
      </p:sp>
      <p:sp>
        <p:nvSpPr>
          <p:cNvPr id="3" name="Text Placeholder 2">
            <a:extLst>
              <a:ext uri="{FF2B5EF4-FFF2-40B4-BE49-F238E27FC236}">
                <a16:creationId xmlns:a16="http://schemas.microsoft.com/office/drawing/2014/main" id="{880FAD3B-608E-8487-C49C-4D493E6722BB}"/>
              </a:ext>
            </a:extLst>
          </p:cNvPr>
          <p:cNvSpPr>
            <a:spLocks noGrp="1"/>
          </p:cNvSpPr>
          <p:nvPr>
            <p:ph type="body" sz="quarter" idx="13"/>
          </p:nvPr>
        </p:nvSpPr>
        <p:spPr/>
        <p:txBody>
          <a:bodyPr/>
          <a:lstStyle/>
          <a:p>
            <a:endParaRPr lang="de-CH"/>
          </a:p>
        </p:txBody>
      </p:sp>
      <p:sp>
        <p:nvSpPr>
          <p:cNvPr id="4" name="Slide Number Placeholder 3">
            <a:extLst>
              <a:ext uri="{FF2B5EF4-FFF2-40B4-BE49-F238E27FC236}">
                <a16:creationId xmlns:a16="http://schemas.microsoft.com/office/drawing/2014/main" id="{869F4BB0-6E62-9978-019D-9245C5C9E2C3}"/>
              </a:ext>
            </a:extLst>
          </p:cNvPr>
          <p:cNvSpPr>
            <a:spLocks noGrp="1"/>
          </p:cNvSpPr>
          <p:nvPr>
            <p:ph type="sldNum" sz="quarter" idx="14"/>
          </p:nvPr>
        </p:nvSpPr>
        <p:spPr/>
        <p:txBody>
          <a:bodyPr/>
          <a:lstStyle/>
          <a:p>
            <a:fld id="{476BE59D-4918-439E-9CBF-5840B2847889}" type="slidenum">
              <a:rPr lang="de-CH" smtClean="0"/>
              <a:pPr/>
              <a:t>29</a:t>
            </a:fld>
            <a:endParaRPr lang="de-CH" dirty="0"/>
          </a:p>
        </p:txBody>
      </p:sp>
      <p:sp>
        <p:nvSpPr>
          <p:cNvPr id="5" name="Footer Placeholder 4">
            <a:extLst>
              <a:ext uri="{FF2B5EF4-FFF2-40B4-BE49-F238E27FC236}">
                <a16:creationId xmlns:a16="http://schemas.microsoft.com/office/drawing/2014/main" id="{0B058973-BE94-6C33-CAC8-171B308BF357}"/>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27272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DDDD-ACAF-61EF-B64D-250214EF3B1E}"/>
              </a:ext>
            </a:extLst>
          </p:cNvPr>
          <p:cNvSpPr>
            <a:spLocks noGrp="1"/>
          </p:cNvSpPr>
          <p:nvPr>
            <p:ph type="title"/>
          </p:nvPr>
        </p:nvSpPr>
        <p:spPr/>
        <p:txBody>
          <a:bodyPr/>
          <a:lstStyle/>
          <a:p>
            <a:r>
              <a:rPr lang="de-CH" dirty="0"/>
              <a:t>Lernziele</a:t>
            </a:r>
          </a:p>
        </p:txBody>
      </p:sp>
      <p:sp>
        <p:nvSpPr>
          <p:cNvPr id="3" name="Text Placeholder 2">
            <a:extLst>
              <a:ext uri="{FF2B5EF4-FFF2-40B4-BE49-F238E27FC236}">
                <a16:creationId xmlns:a16="http://schemas.microsoft.com/office/drawing/2014/main" id="{5CF55C2E-5172-48EC-D8E3-6C4AEC2D483E}"/>
              </a:ext>
            </a:extLst>
          </p:cNvPr>
          <p:cNvSpPr>
            <a:spLocks noGrp="1"/>
          </p:cNvSpPr>
          <p:nvPr>
            <p:ph type="body" sz="quarter" idx="13"/>
          </p:nvPr>
        </p:nvSpPr>
        <p:spPr/>
        <p:txBody>
          <a:bodyPr/>
          <a:lstStyle/>
          <a:p>
            <a:pPr marL="0" indent="0">
              <a:buNone/>
            </a:pPr>
            <a:r>
              <a:rPr lang="de-CH" dirty="0"/>
              <a:t>Der/die Lernende …</a:t>
            </a:r>
          </a:p>
          <a:p>
            <a:r>
              <a:rPr lang="de-CH" dirty="0"/>
              <a:t>versteht die </a:t>
            </a:r>
            <a:r>
              <a:rPr lang="de-CH" b="1" dirty="0"/>
              <a:t>Bedeutung</a:t>
            </a:r>
            <a:r>
              <a:rPr lang="de-CH" dirty="0"/>
              <a:t> von </a:t>
            </a:r>
            <a:r>
              <a:rPr lang="de-CH" b="1" dirty="0"/>
              <a:t>Lieferketten</a:t>
            </a:r>
            <a:r>
              <a:rPr lang="de-CH" dirty="0"/>
              <a:t> für die nachhaltige Entwicklung</a:t>
            </a:r>
          </a:p>
          <a:p>
            <a:r>
              <a:rPr lang="de-CH" dirty="0"/>
              <a:t>kennt die relevanten Faktoren für </a:t>
            </a:r>
            <a:r>
              <a:rPr lang="de-CH" b="1" dirty="0"/>
              <a:t>Nachhaltigkeit</a:t>
            </a:r>
            <a:r>
              <a:rPr lang="de-CH" dirty="0"/>
              <a:t> bei Lieferketten</a:t>
            </a:r>
          </a:p>
          <a:p>
            <a:r>
              <a:rPr lang="de-CH" dirty="0"/>
              <a:t>kann erläutern, wie </a:t>
            </a:r>
            <a:r>
              <a:rPr lang="de-CH" b="1" dirty="0"/>
              <a:t>Umweltbewertungen</a:t>
            </a:r>
            <a:r>
              <a:rPr lang="de-CH" dirty="0"/>
              <a:t> und </a:t>
            </a:r>
            <a:r>
              <a:rPr lang="de-CH" b="1" dirty="0"/>
              <a:t>Nachhaltigkeitsanalysen</a:t>
            </a:r>
            <a:r>
              <a:rPr lang="de-CH" dirty="0"/>
              <a:t> helfen, Lieferketten nachhaltiger zu gestalten</a:t>
            </a:r>
          </a:p>
          <a:p>
            <a:r>
              <a:rPr lang="de-CH" dirty="0"/>
              <a:t>kann erklären, wie sich die </a:t>
            </a:r>
            <a:r>
              <a:rPr lang="de-CH" b="1" dirty="0"/>
              <a:t>gesetzlichen Rahmenbedingungen </a:t>
            </a:r>
            <a:r>
              <a:rPr lang="de-CH" dirty="0"/>
              <a:t>entwickeln sollen, um nachhaltige Lieferketten zu fördern</a:t>
            </a:r>
          </a:p>
          <a:p>
            <a:r>
              <a:rPr lang="de-CH" dirty="0"/>
              <a:t>erkennt die </a:t>
            </a:r>
            <a:r>
              <a:rPr lang="de-CH" b="1" dirty="0"/>
              <a:t>Relevanz</a:t>
            </a:r>
            <a:r>
              <a:rPr lang="de-CH" dirty="0"/>
              <a:t> </a:t>
            </a:r>
            <a:r>
              <a:rPr lang="de-CH" b="1" dirty="0"/>
              <a:t>nachhaltiger</a:t>
            </a:r>
            <a:r>
              <a:rPr lang="de-CH" dirty="0"/>
              <a:t> </a:t>
            </a:r>
            <a:r>
              <a:rPr lang="de-CH" b="1" dirty="0"/>
              <a:t>öffentlicher</a:t>
            </a:r>
            <a:r>
              <a:rPr lang="de-CH" dirty="0"/>
              <a:t> </a:t>
            </a:r>
            <a:r>
              <a:rPr lang="de-CH" b="1" dirty="0"/>
              <a:t>Beschaffungen</a:t>
            </a:r>
            <a:r>
              <a:rPr lang="de-CH" dirty="0"/>
              <a:t> und weiss, welche Faktoren, Prozesse und </a:t>
            </a:r>
            <a:r>
              <a:rPr lang="de-CH" dirty="0" err="1"/>
              <a:t>Entscheidungsträger:innen</a:t>
            </a:r>
            <a:r>
              <a:rPr lang="de-CH" dirty="0"/>
              <a:t> dabei wichtig sind.</a:t>
            </a:r>
          </a:p>
          <a:p>
            <a:endParaRPr lang="de-CH" dirty="0"/>
          </a:p>
          <a:p>
            <a:endParaRPr lang="de-CH" dirty="0"/>
          </a:p>
        </p:txBody>
      </p:sp>
      <p:sp>
        <p:nvSpPr>
          <p:cNvPr id="4" name="Slide Number Placeholder 3">
            <a:extLst>
              <a:ext uri="{FF2B5EF4-FFF2-40B4-BE49-F238E27FC236}">
                <a16:creationId xmlns:a16="http://schemas.microsoft.com/office/drawing/2014/main" id="{8FD3ECE7-A518-AF04-11C1-583BC1E7AA0A}"/>
              </a:ext>
            </a:extLst>
          </p:cNvPr>
          <p:cNvSpPr>
            <a:spLocks noGrp="1"/>
          </p:cNvSpPr>
          <p:nvPr>
            <p:ph type="sldNum" sz="quarter" idx="14"/>
          </p:nvPr>
        </p:nvSpPr>
        <p:spPr/>
        <p:txBody>
          <a:bodyPr/>
          <a:lstStyle/>
          <a:p>
            <a:fld id="{476BE59D-4918-439E-9CBF-5840B2847889}" type="slidenum">
              <a:rPr lang="de-CH" smtClean="0"/>
              <a:pPr/>
              <a:t>3</a:t>
            </a:fld>
            <a:endParaRPr lang="de-CH" dirty="0"/>
          </a:p>
        </p:txBody>
      </p:sp>
      <p:sp>
        <p:nvSpPr>
          <p:cNvPr id="5" name="Footer Placeholder 4">
            <a:extLst>
              <a:ext uri="{FF2B5EF4-FFF2-40B4-BE49-F238E27FC236}">
                <a16:creationId xmlns:a16="http://schemas.microsoft.com/office/drawing/2014/main" id="{384444AD-9323-FFE3-7A5A-933A50629F3B}"/>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6395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FFD2A-3290-0E0C-33BD-371696BE2862}"/>
              </a:ext>
            </a:extLst>
          </p:cNvPr>
          <p:cNvSpPr>
            <a:spLocks noGrp="1"/>
          </p:cNvSpPr>
          <p:nvPr>
            <p:ph type="title"/>
          </p:nvPr>
        </p:nvSpPr>
        <p:spPr/>
        <p:txBody>
          <a:bodyPr/>
          <a:lstStyle/>
          <a:p>
            <a:r>
              <a:rPr lang="de-CH" dirty="0"/>
              <a:t>Einsatz des Lernmoduls</a:t>
            </a:r>
            <a:endParaRPr lang="en-GB" dirty="0"/>
          </a:p>
        </p:txBody>
      </p:sp>
      <p:sp>
        <p:nvSpPr>
          <p:cNvPr id="3" name="Textplatzhalter 2">
            <a:extLst>
              <a:ext uri="{FF2B5EF4-FFF2-40B4-BE49-F238E27FC236}">
                <a16:creationId xmlns:a16="http://schemas.microsoft.com/office/drawing/2014/main" id="{6B84C24E-A26E-1008-29AE-2AC4F565872B}"/>
              </a:ext>
            </a:extLst>
          </p:cNvPr>
          <p:cNvSpPr>
            <a:spLocks noGrp="1"/>
          </p:cNvSpPr>
          <p:nvPr>
            <p:ph type="body" sz="quarter" idx="13"/>
          </p:nvPr>
        </p:nvSpPr>
        <p:spPr/>
        <p:txBody>
          <a:bodyPr/>
          <a:lstStyle/>
          <a:p>
            <a:pPr>
              <a:lnSpc>
                <a:spcPct val="100000"/>
              </a:lnSpc>
              <a:spcAft>
                <a:spcPts val="1200"/>
              </a:spcAft>
            </a:pPr>
            <a:r>
              <a:rPr lang="de-CH" dirty="0"/>
              <a:t>Geeignet für den Einsatz in Bachelorstudiengänge an Schweizer Hochschulen</a:t>
            </a:r>
          </a:p>
          <a:p>
            <a:pPr>
              <a:lnSpc>
                <a:spcPct val="100000"/>
              </a:lnSpc>
              <a:spcAft>
                <a:spcPts val="1200"/>
              </a:spcAft>
            </a:pPr>
            <a:r>
              <a:rPr lang="de-CH" dirty="0"/>
              <a:t>Als Einführung auch geeignet für Master- und Weiterbildungsstudiengänge an Schweizer Hochschulen</a:t>
            </a:r>
          </a:p>
          <a:p>
            <a:pPr>
              <a:lnSpc>
                <a:spcPct val="100000"/>
              </a:lnSpc>
              <a:spcAft>
                <a:spcPts val="1200"/>
              </a:spcAft>
            </a:pPr>
            <a:r>
              <a:rPr lang="de-CH" dirty="0"/>
              <a:t>Geeignet für das Selbststudium, kann auch im Präsenzunterricht eingesetzt werden</a:t>
            </a:r>
          </a:p>
          <a:p>
            <a:pPr>
              <a:lnSpc>
                <a:spcPct val="100000"/>
              </a:lnSpc>
              <a:spcAft>
                <a:spcPts val="1200"/>
              </a:spcAft>
            </a:pPr>
            <a:r>
              <a:rPr lang="de-CH" dirty="0"/>
              <a:t>Umfang: 3-4 Stunden Lernzeit, für Vertiefung weitere 3-4 Stunden Lernzeit</a:t>
            </a:r>
          </a:p>
          <a:p>
            <a:pPr marL="0" indent="0">
              <a:buNone/>
            </a:pPr>
            <a:endParaRPr lang="en-GB" dirty="0"/>
          </a:p>
        </p:txBody>
      </p:sp>
      <p:sp>
        <p:nvSpPr>
          <p:cNvPr id="4" name="Foliennummernplatzhalter 3">
            <a:extLst>
              <a:ext uri="{FF2B5EF4-FFF2-40B4-BE49-F238E27FC236}">
                <a16:creationId xmlns:a16="http://schemas.microsoft.com/office/drawing/2014/main" id="{270A889A-74C4-34F0-F5BE-EA831B7FCEA0}"/>
              </a:ext>
            </a:extLst>
          </p:cNvPr>
          <p:cNvSpPr>
            <a:spLocks noGrp="1"/>
          </p:cNvSpPr>
          <p:nvPr>
            <p:ph type="sldNum" sz="quarter" idx="14"/>
          </p:nvPr>
        </p:nvSpPr>
        <p:spPr/>
        <p:txBody>
          <a:bodyPr/>
          <a:lstStyle/>
          <a:p>
            <a:fld id="{476BE59D-4918-439E-9CBF-5840B2847889}" type="slidenum">
              <a:rPr lang="de-CH" smtClean="0"/>
              <a:pPr/>
              <a:t>30</a:t>
            </a:fld>
            <a:endParaRPr lang="de-CH" dirty="0"/>
          </a:p>
        </p:txBody>
      </p:sp>
      <p:sp>
        <p:nvSpPr>
          <p:cNvPr id="5" name="Fußzeilenplatzhalter 4">
            <a:extLst>
              <a:ext uri="{FF2B5EF4-FFF2-40B4-BE49-F238E27FC236}">
                <a16:creationId xmlns:a16="http://schemas.microsoft.com/office/drawing/2014/main" id="{9385D502-DD55-F03A-83BC-702479766347}"/>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806316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DF01-7253-5EBE-A127-EEA0E1CB73FC}"/>
              </a:ext>
            </a:extLst>
          </p:cNvPr>
          <p:cNvSpPr>
            <a:spLocks noGrp="1"/>
          </p:cNvSpPr>
          <p:nvPr>
            <p:ph type="title"/>
          </p:nvPr>
        </p:nvSpPr>
        <p:spPr/>
        <p:txBody>
          <a:bodyPr/>
          <a:lstStyle/>
          <a:p>
            <a:r>
              <a:rPr lang="de-CH" dirty="0"/>
              <a:t>Das NFP 73 Nachhaltige Wirtschaft: </a:t>
            </a:r>
            <a:br>
              <a:rPr lang="de-CH" dirty="0"/>
            </a:br>
            <a:r>
              <a:rPr lang="de-CH" dirty="0"/>
              <a:t>ressourcenschonend, zukunftsfähig, innovativ</a:t>
            </a:r>
          </a:p>
        </p:txBody>
      </p:sp>
      <p:sp>
        <p:nvSpPr>
          <p:cNvPr id="3" name="Text Placeholder 2">
            <a:extLst>
              <a:ext uri="{FF2B5EF4-FFF2-40B4-BE49-F238E27FC236}">
                <a16:creationId xmlns:a16="http://schemas.microsoft.com/office/drawing/2014/main" id="{E47E1585-A18C-D362-EBDE-7964974C99B3}"/>
              </a:ext>
            </a:extLst>
          </p:cNvPr>
          <p:cNvSpPr>
            <a:spLocks noGrp="1"/>
          </p:cNvSpPr>
          <p:nvPr>
            <p:ph type="body" sz="quarter" idx="13"/>
          </p:nvPr>
        </p:nvSpPr>
        <p:spPr/>
        <p:txBody>
          <a:bodyPr/>
          <a:lstStyle/>
          <a:p>
            <a:pPr marL="0" indent="0">
              <a:buNone/>
            </a:pPr>
            <a:r>
              <a:rPr lang="de-CH" sz="1800" b="0" i="0" dirty="0">
                <a:solidFill>
                  <a:srgbClr val="1B2422"/>
                </a:solidFill>
                <a:effectLst/>
              </a:rPr>
              <a:t>Das NFP 73 hat zum Ziel wissenschaftliche Erkenntnisse über eine nachhaltige Wirtschaft mit schonender Nutzung natürlicher Ressourcen, mehr Wohlfahrt und erhöhter Wettbewerbsfähigkeit des Wirtschaftsstandortes Schweiz zu erarbeiten.</a:t>
            </a:r>
          </a:p>
          <a:p>
            <a:pPr marL="0" indent="0">
              <a:buNone/>
            </a:pPr>
            <a:endParaRPr lang="de-CH" sz="1800" b="0" i="0" dirty="0">
              <a:solidFill>
                <a:srgbClr val="1B2422"/>
              </a:solidFill>
              <a:effectLst/>
            </a:endParaRPr>
          </a:p>
          <a:p>
            <a:pPr marL="0" indent="0">
              <a:buNone/>
            </a:pPr>
            <a:r>
              <a:rPr lang="de-CH" sz="1800" dirty="0">
                <a:solidFill>
                  <a:srgbClr val="1B2422"/>
                </a:solidFill>
              </a:rPr>
              <a:t>Rahmen:</a:t>
            </a:r>
            <a:endParaRPr lang="de-CH" sz="1800" b="0" i="0" dirty="0">
              <a:solidFill>
                <a:srgbClr val="1B2422"/>
              </a:solidFill>
              <a:effectLst/>
            </a:endParaRPr>
          </a:p>
          <a:p>
            <a:pPr>
              <a:lnSpc>
                <a:spcPct val="100000"/>
              </a:lnSpc>
              <a:spcAft>
                <a:spcPts val="1200"/>
              </a:spcAft>
            </a:pPr>
            <a:r>
              <a:rPr lang="de-CH" sz="1800" dirty="0"/>
              <a:t>29 Forschungsprojekte in 9 Schwerpunkten</a:t>
            </a:r>
          </a:p>
          <a:p>
            <a:pPr>
              <a:lnSpc>
                <a:spcPct val="100000"/>
              </a:lnSpc>
              <a:spcAft>
                <a:spcPts val="1200"/>
              </a:spcAft>
            </a:pPr>
            <a:r>
              <a:rPr lang="de-CH" sz="1800" dirty="0"/>
              <a:t>Laufzeit: 2016-2023</a:t>
            </a:r>
          </a:p>
          <a:p>
            <a:pPr>
              <a:lnSpc>
                <a:spcPct val="100000"/>
              </a:lnSpc>
              <a:spcAft>
                <a:spcPts val="1200"/>
              </a:spcAft>
            </a:pPr>
            <a:r>
              <a:rPr lang="de-CH" sz="1800" dirty="0"/>
              <a:t>Forschungsdauer: 5 Jahre</a:t>
            </a:r>
          </a:p>
          <a:p>
            <a:pPr>
              <a:lnSpc>
                <a:spcPct val="100000"/>
              </a:lnSpc>
              <a:spcAft>
                <a:spcPts val="1200"/>
              </a:spcAft>
            </a:pPr>
            <a:r>
              <a:rPr lang="de-CH" sz="1800" dirty="0"/>
              <a:t>Finanzrahmen: </a:t>
            </a:r>
            <a:r>
              <a:rPr lang="de-CH" sz="1800" b="0" i="0" dirty="0">
                <a:solidFill>
                  <a:srgbClr val="04293C"/>
                </a:solidFill>
                <a:effectLst/>
              </a:rPr>
              <a:t>CHF 20'000’000</a:t>
            </a:r>
            <a:endParaRPr lang="de-CH" sz="1800" dirty="0"/>
          </a:p>
          <a:p>
            <a:endParaRPr lang="de-CH" dirty="0"/>
          </a:p>
          <a:p>
            <a:pPr marL="0" indent="0">
              <a:buNone/>
            </a:pPr>
            <a:r>
              <a:rPr lang="de-CH" sz="1800">
                <a:solidFill>
                  <a:srgbClr val="04293C"/>
                </a:solidFill>
              </a:rPr>
              <a:t>Danksagung: Die Entwicklung dieses Lernmoduls wurde durch SNF/NFP 73 ermöglicht.</a:t>
            </a:r>
            <a:endParaRPr lang="de-CH" sz="1800"/>
          </a:p>
          <a:p>
            <a:pPr marL="0" indent="0">
              <a:buNone/>
            </a:pPr>
            <a:endParaRPr lang="de-CH" dirty="0"/>
          </a:p>
        </p:txBody>
      </p:sp>
      <p:sp>
        <p:nvSpPr>
          <p:cNvPr id="4" name="Slide Number Placeholder 3">
            <a:extLst>
              <a:ext uri="{FF2B5EF4-FFF2-40B4-BE49-F238E27FC236}">
                <a16:creationId xmlns:a16="http://schemas.microsoft.com/office/drawing/2014/main" id="{37496008-4DAD-5E05-98E4-317477F8D1A8}"/>
              </a:ext>
            </a:extLst>
          </p:cNvPr>
          <p:cNvSpPr>
            <a:spLocks noGrp="1"/>
          </p:cNvSpPr>
          <p:nvPr>
            <p:ph type="sldNum" sz="quarter" idx="14"/>
          </p:nvPr>
        </p:nvSpPr>
        <p:spPr/>
        <p:txBody>
          <a:bodyPr/>
          <a:lstStyle/>
          <a:p>
            <a:fld id="{476BE59D-4918-439E-9CBF-5840B2847889}" type="slidenum">
              <a:rPr lang="de-CH" smtClean="0"/>
              <a:pPr/>
              <a:t>31</a:t>
            </a:fld>
            <a:endParaRPr lang="de-CH" dirty="0"/>
          </a:p>
        </p:txBody>
      </p:sp>
      <p:sp>
        <p:nvSpPr>
          <p:cNvPr id="5" name="Footer Placeholder 4">
            <a:extLst>
              <a:ext uri="{FF2B5EF4-FFF2-40B4-BE49-F238E27FC236}">
                <a16:creationId xmlns:a16="http://schemas.microsoft.com/office/drawing/2014/main" id="{4AE3D8A9-7D80-96BD-094B-972A478159EF}"/>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63110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8453-C997-95A2-1CE2-DB06558C9443}"/>
              </a:ext>
            </a:extLst>
          </p:cNvPr>
          <p:cNvSpPr>
            <a:spLocks noGrp="1"/>
          </p:cNvSpPr>
          <p:nvPr>
            <p:ph type="title"/>
          </p:nvPr>
        </p:nvSpPr>
        <p:spPr/>
        <p:txBody>
          <a:bodyPr/>
          <a:lstStyle/>
          <a:p>
            <a:r>
              <a:rPr lang="de-CH" dirty="0"/>
              <a:t>Einstiegsfragen</a:t>
            </a:r>
          </a:p>
        </p:txBody>
      </p:sp>
      <p:sp>
        <p:nvSpPr>
          <p:cNvPr id="3" name="Text Placeholder 2">
            <a:extLst>
              <a:ext uri="{FF2B5EF4-FFF2-40B4-BE49-F238E27FC236}">
                <a16:creationId xmlns:a16="http://schemas.microsoft.com/office/drawing/2014/main" id="{E1134C37-16BD-2DC0-EB07-DC15D0ECA40D}"/>
              </a:ext>
            </a:extLst>
          </p:cNvPr>
          <p:cNvSpPr>
            <a:spLocks noGrp="1"/>
          </p:cNvSpPr>
          <p:nvPr>
            <p:ph type="body" sz="quarter" idx="13"/>
          </p:nvPr>
        </p:nvSpPr>
        <p:spPr/>
        <p:txBody>
          <a:bodyPr/>
          <a:lstStyle/>
          <a:p>
            <a:pPr marL="0" indent="0">
              <a:lnSpc>
                <a:spcPct val="100000"/>
              </a:lnSpc>
              <a:spcAft>
                <a:spcPts val="1200"/>
              </a:spcAft>
              <a:buNone/>
            </a:pPr>
            <a:r>
              <a:rPr lang="de-CH" sz="1800" dirty="0"/>
              <a:t>Versuche bitte mit deinem Vorwissen und deinen Erfahrungen folgende Fragen zu beantworten. Am besten diskutierst du deine Antworten mit einer Kollegin oder einem Kollegen:</a:t>
            </a:r>
          </a:p>
          <a:p>
            <a:r>
              <a:rPr lang="de-CH" dirty="0"/>
              <a:t>Was weiss ich bereits über </a:t>
            </a:r>
            <a:r>
              <a:rPr lang="de-CH" b="1" dirty="0"/>
              <a:t>nachhaltige Lieferketten</a:t>
            </a:r>
            <a:r>
              <a:rPr lang="de-CH" dirty="0"/>
              <a:t>?</a:t>
            </a:r>
          </a:p>
          <a:p>
            <a:r>
              <a:rPr lang="de-CH" dirty="0"/>
              <a:t>Worin liegt die </a:t>
            </a:r>
            <a:r>
              <a:rPr lang="de-CH" b="1" dirty="0"/>
              <a:t>Bedeutung</a:t>
            </a:r>
            <a:r>
              <a:rPr lang="de-CH" dirty="0"/>
              <a:t> der Lieferketten?</a:t>
            </a:r>
          </a:p>
          <a:p>
            <a:r>
              <a:rPr lang="de-CH" dirty="0"/>
              <a:t>Welche </a:t>
            </a:r>
            <a:r>
              <a:rPr lang="de-CH" b="1" dirty="0"/>
              <a:t>Ziele</a:t>
            </a:r>
            <a:r>
              <a:rPr lang="de-CH" dirty="0"/>
              <a:t> und </a:t>
            </a:r>
            <a:r>
              <a:rPr lang="de-CH" b="1" dirty="0"/>
              <a:t>Prinzipien</a:t>
            </a:r>
            <a:r>
              <a:rPr lang="de-CH" dirty="0"/>
              <a:t> sind bei nachhaltigen Lieferketten wichtig?</a:t>
            </a:r>
          </a:p>
          <a:p>
            <a:r>
              <a:rPr lang="de-CH" dirty="0"/>
              <a:t>Welche konkreten </a:t>
            </a:r>
            <a:r>
              <a:rPr lang="de-CH" b="1" dirty="0"/>
              <a:t>Beispiele</a:t>
            </a:r>
            <a:r>
              <a:rPr lang="de-CH" dirty="0"/>
              <a:t> nachhaltiger Lieferketten kenne ich (Ansätze, Projekte, Firmen usw.)?</a:t>
            </a:r>
          </a:p>
          <a:p>
            <a:pPr marL="0" indent="0">
              <a:lnSpc>
                <a:spcPct val="100000"/>
              </a:lnSpc>
              <a:spcAft>
                <a:spcPts val="1200"/>
              </a:spcAft>
              <a:buNone/>
            </a:pPr>
            <a:endParaRPr lang="de-CH" dirty="0"/>
          </a:p>
          <a:p>
            <a:pPr>
              <a:buFont typeface="Wingdings" panose="05000000000000000000" pitchFamily="2" charset="2"/>
              <a:buChar char="Ø"/>
            </a:pPr>
            <a:r>
              <a:rPr lang="de-CH" dirty="0"/>
              <a:t>Zu welchen Nachhaltigkeitszielen gibt es wichtige Bezüge und welche sind das? </a:t>
            </a:r>
          </a:p>
          <a:p>
            <a:pPr marL="0" indent="0">
              <a:buNone/>
            </a:pPr>
            <a:endParaRPr lang="de-CH" dirty="0"/>
          </a:p>
        </p:txBody>
      </p:sp>
      <p:sp>
        <p:nvSpPr>
          <p:cNvPr id="4" name="Slide Number Placeholder 3">
            <a:extLst>
              <a:ext uri="{FF2B5EF4-FFF2-40B4-BE49-F238E27FC236}">
                <a16:creationId xmlns:a16="http://schemas.microsoft.com/office/drawing/2014/main" id="{C634793C-DB90-07EA-7B4B-103C64FE4437}"/>
              </a:ext>
            </a:extLst>
          </p:cNvPr>
          <p:cNvSpPr>
            <a:spLocks noGrp="1"/>
          </p:cNvSpPr>
          <p:nvPr>
            <p:ph type="sldNum" sz="quarter" idx="14"/>
          </p:nvPr>
        </p:nvSpPr>
        <p:spPr/>
        <p:txBody>
          <a:bodyPr/>
          <a:lstStyle/>
          <a:p>
            <a:fld id="{476BE59D-4918-439E-9CBF-5840B2847889}" type="slidenum">
              <a:rPr lang="de-CH" smtClean="0"/>
              <a:pPr/>
              <a:t>4</a:t>
            </a:fld>
            <a:endParaRPr lang="de-CH" dirty="0"/>
          </a:p>
        </p:txBody>
      </p:sp>
      <p:sp>
        <p:nvSpPr>
          <p:cNvPr id="5" name="Footer Placeholder 4">
            <a:extLst>
              <a:ext uri="{FF2B5EF4-FFF2-40B4-BE49-F238E27FC236}">
                <a16:creationId xmlns:a16="http://schemas.microsoft.com/office/drawing/2014/main" id="{E43EBFF0-ABE3-9897-CEBC-1DB5F57EDFEE}"/>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92016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953B-6A93-D5AC-34E4-BCFB6FEF7CA6}"/>
              </a:ext>
            </a:extLst>
          </p:cNvPr>
          <p:cNvSpPr>
            <a:spLocks noGrp="1"/>
          </p:cNvSpPr>
          <p:nvPr>
            <p:ph type="title"/>
          </p:nvPr>
        </p:nvSpPr>
        <p:spPr/>
        <p:txBody>
          <a:bodyPr/>
          <a:lstStyle/>
          <a:p>
            <a:r>
              <a:rPr lang="de-CH" dirty="0"/>
              <a:t>Bezüge zu den Nachhaltigkeitszielen der UNO</a:t>
            </a:r>
          </a:p>
        </p:txBody>
      </p:sp>
      <p:sp>
        <p:nvSpPr>
          <p:cNvPr id="4" name="Slide Number Placeholder 3">
            <a:extLst>
              <a:ext uri="{FF2B5EF4-FFF2-40B4-BE49-F238E27FC236}">
                <a16:creationId xmlns:a16="http://schemas.microsoft.com/office/drawing/2014/main" id="{CCFC0D2C-56E5-017B-68F0-AF1B25CE6F7C}"/>
              </a:ext>
            </a:extLst>
          </p:cNvPr>
          <p:cNvSpPr>
            <a:spLocks noGrp="1"/>
          </p:cNvSpPr>
          <p:nvPr>
            <p:ph type="sldNum" sz="quarter" idx="14"/>
          </p:nvPr>
        </p:nvSpPr>
        <p:spPr/>
        <p:txBody>
          <a:bodyPr/>
          <a:lstStyle/>
          <a:p>
            <a:fld id="{476BE59D-4918-439E-9CBF-5840B2847889}" type="slidenum">
              <a:rPr lang="de-CH" smtClean="0"/>
              <a:pPr/>
              <a:t>5</a:t>
            </a:fld>
            <a:endParaRPr lang="de-CH" dirty="0"/>
          </a:p>
        </p:txBody>
      </p:sp>
      <p:sp>
        <p:nvSpPr>
          <p:cNvPr id="5" name="Footer Placeholder 4">
            <a:extLst>
              <a:ext uri="{FF2B5EF4-FFF2-40B4-BE49-F238E27FC236}">
                <a16:creationId xmlns:a16="http://schemas.microsoft.com/office/drawing/2014/main" id="{F0E250FD-73CD-1BD1-5815-C525C4B0DDE7}"/>
              </a:ext>
            </a:extLst>
          </p:cNvPr>
          <p:cNvSpPr>
            <a:spLocks noGrp="1"/>
          </p:cNvSpPr>
          <p:nvPr>
            <p:ph type="ftr" sz="quarter" idx="15"/>
          </p:nvPr>
        </p:nvSpPr>
        <p:spPr/>
        <p:txBody>
          <a:bodyPr/>
          <a:lstStyle/>
          <a:p>
            <a:r>
              <a:rPr lang="de-CH"/>
              <a:t>NFP 73 – Nachhaltige Wirtschaft</a:t>
            </a:r>
            <a:endParaRPr lang="de-CH" dirty="0"/>
          </a:p>
        </p:txBody>
      </p:sp>
      <p:pic>
        <p:nvPicPr>
          <p:cNvPr id="6" name="Picture 5">
            <a:extLst>
              <a:ext uri="{FF2B5EF4-FFF2-40B4-BE49-F238E27FC236}">
                <a16:creationId xmlns:a16="http://schemas.microsoft.com/office/drawing/2014/main" id="{D681A57C-6472-C805-BB3F-7A1596E17FA8}"/>
              </a:ext>
            </a:extLst>
          </p:cNvPr>
          <p:cNvPicPr>
            <a:picLocks noChangeAspect="1"/>
          </p:cNvPicPr>
          <p:nvPr/>
        </p:nvPicPr>
        <p:blipFill>
          <a:blip r:embed="rId2"/>
          <a:stretch>
            <a:fillRect/>
          </a:stretch>
        </p:blipFill>
        <p:spPr>
          <a:xfrm>
            <a:off x="3582955" y="1758717"/>
            <a:ext cx="1080000" cy="1080000"/>
          </a:xfrm>
          <a:prstGeom prst="rect">
            <a:avLst/>
          </a:prstGeom>
        </p:spPr>
      </p:pic>
      <p:pic>
        <p:nvPicPr>
          <p:cNvPr id="7" name="Picture 6">
            <a:extLst>
              <a:ext uri="{FF2B5EF4-FFF2-40B4-BE49-F238E27FC236}">
                <a16:creationId xmlns:a16="http://schemas.microsoft.com/office/drawing/2014/main" id="{FA6D8172-F15B-2B79-A00B-FB87348E947F}"/>
              </a:ext>
            </a:extLst>
          </p:cNvPr>
          <p:cNvPicPr>
            <a:picLocks noChangeAspect="1"/>
          </p:cNvPicPr>
          <p:nvPr/>
        </p:nvPicPr>
        <p:blipFill>
          <a:blip r:embed="rId3"/>
          <a:stretch>
            <a:fillRect/>
          </a:stretch>
        </p:blipFill>
        <p:spPr>
          <a:xfrm>
            <a:off x="2818343" y="3061746"/>
            <a:ext cx="1052069" cy="1080000"/>
          </a:xfrm>
          <a:prstGeom prst="rect">
            <a:avLst/>
          </a:prstGeom>
        </p:spPr>
      </p:pic>
      <p:pic>
        <p:nvPicPr>
          <p:cNvPr id="8" name="Picture 7">
            <a:extLst>
              <a:ext uri="{FF2B5EF4-FFF2-40B4-BE49-F238E27FC236}">
                <a16:creationId xmlns:a16="http://schemas.microsoft.com/office/drawing/2014/main" id="{28873D41-2C42-F5C6-85B0-1CEA71C24C7C}"/>
              </a:ext>
            </a:extLst>
          </p:cNvPr>
          <p:cNvPicPr>
            <a:picLocks noChangeAspect="1"/>
          </p:cNvPicPr>
          <p:nvPr/>
        </p:nvPicPr>
        <p:blipFill>
          <a:blip r:embed="rId4"/>
          <a:stretch>
            <a:fillRect/>
          </a:stretch>
        </p:blipFill>
        <p:spPr>
          <a:xfrm>
            <a:off x="5562982" y="4980055"/>
            <a:ext cx="1066035" cy="1080000"/>
          </a:xfrm>
          <a:prstGeom prst="rect">
            <a:avLst/>
          </a:prstGeom>
        </p:spPr>
      </p:pic>
      <p:pic>
        <p:nvPicPr>
          <p:cNvPr id="9" name="Picture 8">
            <a:extLst>
              <a:ext uri="{FF2B5EF4-FFF2-40B4-BE49-F238E27FC236}">
                <a16:creationId xmlns:a16="http://schemas.microsoft.com/office/drawing/2014/main" id="{C15F1258-6243-0F72-B27D-506970CDF44F}"/>
              </a:ext>
            </a:extLst>
          </p:cNvPr>
          <p:cNvPicPr>
            <a:picLocks noChangeAspect="1"/>
          </p:cNvPicPr>
          <p:nvPr/>
        </p:nvPicPr>
        <p:blipFill>
          <a:blip r:embed="rId5"/>
          <a:stretch>
            <a:fillRect/>
          </a:stretch>
        </p:blipFill>
        <p:spPr>
          <a:xfrm>
            <a:off x="7535835" y="1751285"/>
            <a:ext cx="1105920" cy="1080000"/>
          </a:xfrm>
          <a:prstGeom prst="rect">
            <a:avLst/>
          </a:prstGeom>
        </p:spPr>
      </p:pic>
      <p:pic>
        <p:nvPicPr>
          <p:cNvPr id="10" name="Picture 9">
            <a:extLst>
              <a:ext uri="{FF2B5EF4-FFF2-40B4-BE49-F238E27FC236}">
                <a16:creationId xmlns:a16="http://schemas.microsoft.com/office/drawing/2014/main" id="{62E73B98-364E-0CD8-B509-47371A43BC60}"/>
              </a:ext>
            </a:extLst>
          </p:cNvPr>
          <p:cNvPicPr>
            <a:picLocks noChangeAspect="1"/>
          </p:cNvPicPr>
          <p:nvPr/>
        </p:nvPicPr>
        <p:blipFill>
          <a:blip r:embed="rId6"/>
          <a:stretch>
            <a:fillRect/>
          </a:stretch>
        </p:blipFill>
        <p:spPr>
          <a:xfrm>
            <a:off x="7838111" y="4614379"/>
            <a:ext cx="1092960" cy="1080000"/>
          </a:xfrm>
          <a:prstGeom prst="rect">
            <a:avLst/>
          </a:prstGeom>
        </p:spPr>
      </p:pic>
      <p:cxnSp>
        <p:nvCxnSpPr>
          <p:cNvPr id="11" name="Straight Connector 10">
            <a:extLst>
              <a:ext uri="{FF2B5EF4-FFF2-40B4-BE49-F238E27FC236}">
                <a16:creationId xmlns:a16="http://schemas.microsoft.com/office/drawing/2014/main" id="{346BF7C1-026A-39CC-06FB-C1CB96C266E3}"/>
              </a:ext>
            </a:extLst>
          </p:cNvPr>
          <p:cNvCxnSpPr>
            <a:cxnSpLocks/>
            <a:stCxn id="20" idx="7"/>
            <a:endCxn id="9" idx="1"/>
          </p:cNvCxnSpPr>
          <p:nvPr/>
        </p:nvCxnSpPr>
        <p:spPr>
          <a:xfrm flipV="1">
            <a:off x="6679676" y="2291285"/>
            <a:ext cx="856159" cy="945923"/>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7A894D4-1203-72E9-4FEA-8C7A2036576D}"/>
              </a:ext>
            </a:extLst>
          </p:cNvPr>
          <p:cNvCxnSpPr>
            <a:cxnSpLocks/>
            <a:stCxn id="20" idx="6"/>
            <a:endCxn id="17" idx="1"/>
          </p:cNvCxnSpPr>
          <p:nvPr/>
        </p:nvCxnSpPr>
        <p:spPr>
          <a:xfrm flipV="1">
            <a:off x="6921443" y="3601747"/>
            <a:ext cx="1167352" cy="1013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877FF86-FEC2-883C-79AE-3BFD5FA30336}"/>
              </a:ext>
            </a:extLst>
          </p:cNvPr>
          <p:cNvCxnSpPr>
            <a:cxnSpLocks/>
            <a:stCxn id="20" idx="5"/>
            <a:endCxn id="10" idx="1"/>
          </p:cNvCxnSpPr>
          <p:nvPr/>
        </p:nvCxnSpPr>
        <p:spPr>
          <a:xfrm>
            <a:off x="6679676" y="3986552"/>
            <a:ext cx="1158435" cy="116782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913E415-F2A1-9864-35A2-BAF7DDD5FCA9}"/>
              </a:ext>
            </a:extLst>
          </p:cNvPr>
          <p:cNvCxnSpPr>
            <a:cxnSpLocks/>
            <a:stCxn id="7" idx="3"/>
            <a:endCxn id="20" idx="2"/>
          </p:cNvCxnSpPr>
          <p:nvPr/>
        </p:nvCxnSpPr>
        <p:spPr>
          <a:xfrm>
            <a:off x="3870412" y="3601746"/>
            <a:ext cx="1400145" cy="1013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FE6A1C7-29F6-11A5-76E4-F73C3491CA55}"/>
              </a:ext>
            </a:extLst>
          </p:cNvPr>
          <p:cNvCxnSpPr>
            <a:cxnSpLocks/>
            <a:stCxn id="6" idx="3"/>
            <a:endCxn id="20" idx="1"/>
          </p:cNvCxnSpPr>
          <p:nvPr/>
        </p:nvCxnSpPr>
        <p:spPr>
          <a:xfrm>
            <a:off x="4662955" y="2298717"/>
            <a:ext cx="849369" cy="93849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C014A23-5C7F-6A95-18A5-AC533A43523A}"/>
              </a:ext>
            </a:extLst>
          </p:cNvPr>
          <p:cNvCxnSpPr>
            <a:cxnSpLocks/>
            <a:stCxn id="18" idx="3"/>
            <a:endCxn id="20" idx="3"/>
          </p:cNvCxnSpPr>
          <p:nvPr/>
        </p:nvCxnSpPr>
        <p:spPr>
          <a:xfrm flipV="1">
            <a:off x="4502714" y="3986552"/>
            <a:ext cx="1009610" cy="1255654"/>
          </a:xfrm>
          <a:prstGeom prst="line">
            <a:avLst/>
          </a:prstGeom>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3F872C0E-5094-4BB7-9B07-476D74AB7CE6}"/>
              </a:ext>
            </a:extLst>
          </p:cNvPr>
          <p:cNvPicPr>
            <a:picLocks noChangeAspect="1"/>
          </p:cNvPicPr>
          <p:nvPr/>
        </p:nvPicPr>
        <p:blipFill>
          <a:blip r:embed="rId7"/>
          <a:stretch>
            <a:fillRect/>
          </a:stretch>
        </p:blipFill>
        <p:spPr>
          <a:xfrm>
            <a:off x="8088795" y="3071880"/>
            <a:ext cx="1049782" cy="1059733"/>
          </a:xfrm>
          <a:prstGeom prst="rect">
            <a:avLst/>
          </a:prstGeom>
        </p:spPr>
      </p:pic>
      <p:pic>
        <p:nvPicPr>
          <p:cNvPr id="18" name="Picture 17">
            <a:extLst>
              <a:ext uri="{FF2B5EF4-FFF2-40B4-BE49-F238E27FC236}">
                <a16:creationId xmlns:a16="http://schemas.microsoft.com/office/drawing/2014/main" id="{64EB7B71-E5DA-8A94-43B0-94A5CB7C4849}"/>
              </a:ext>
            </a:extLst>
          </p:cNvPr>
          <p:cNvPicPr>
            <a:picLocks noChangeAspect="1"/>
          </p:cNvPicPr>
          <p:nvPr/>
        </p:nvPicPr>
        <p:blipFill>
          <a:blip r:embed="rId8"/>
          <a:stretch>
            <a:fillRect/>
          </a:stretch>
        </p:blipFill>
        <p:spPr>
          <a:xfrm>
            <a:off x="3490155" y="4731195"/>
            <a:ext cx="1012559" cy="1022022"/>
          </a:xfrm>
          <a:prstGeom prst="rect">
            <a:avLst/>
          </a:prstGeom>
          <a:ln w="25400">
            <a:solidFill>
              <a:schemeClr val="bg1"/>
            </a:solidFill>
          </a:ln>
        </p:spPr>
      </p:pic>
      <p:cxnSp>
        <p:nvCxnSpPr>
          <p:cNvPr id="19" name="Straight Connector 18">
            <a:extLst>
              <a:ext uri="{FF2B5EF4-FFF2-40B4-BE49-F238E27FC236}">
                <a16:creationId xmlns:a16="http://schemas.microsoft.com/office/drawing/2014/main" id="{F45D1A9A-ADDC-835C-C9FE-F2F978C94734}"/>
              </a:ext>
            </a:extLst>
          </p:cNvPr>
          <p:cNvCxnSpPr>
            <a:cxnSpLocks/>
            <a:stCxn id="20" idx="4"/>
            <a:endCxn id="8" idx="0"/>
          </p:cNvCxnSpPr>
          <p:nvPr/>
        </p:nvCxnSpPr>
        <p:spPr>
          <a:xfrm>
            <a:off x="6096000" y="4141746"/>
            <a:ext cx="0" cy="838309"/>
          </a:xfrm>
          <a:prstGeom prst="line">
            <a:avLst/>
          </a:prstGeom>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95E1C527-A8FD-DD84-F202-C58EE3CD424A}"/>
              </a:ext>
            </a:extLst>
          </p:cNvPr>
          <p:cNvSpPr/>
          <p:nvPr/>
        </p:nvSpPr>
        <p:spPr>
          <a:xfrm>
            <a:off x="5270557" y="3082014"/>
            <a:ext cx="1650886" cy="1059732"/>
          </a:xfrm>
          <a:prstGeom prst="ellipse">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TextBox 20">
            <a:extLst>
              <a:ext uri="{FF2B5EF4-FFF2-40B4-BE49-F238E27FC236}">
                <a16:creationId xmlns:a16="http://schemas.microsoft.com/office/drawing/2014/main" id="{802DDD30-ADFD-4766-15FE-F7656151F5AC}"/>
              </a:ext>
            </a:extLst>
          </p:cNvPr>
          <p:cNvSpPr txBox="1"/>
          <p:nvPr/>
        </p:nvSpPr>
        <p:spPr>
          <a:xfrm>
            <a:off x="5491672" y="3460973"/>
            <a:ext cx="1208656" cy="301814"/>
          </a:xfrm>
          <a:prstGeom prst="rect">
            <a:avLst/>
          </a:prstGeom>
          <a:noFill/>
        </p:spPr>
        <p:txBody>
          <a:bodyPr wrap="square" lIns="0" tIns="0" rIns="0" bIns="0" rtlCol="0">
            <a:spAutoFit/>
          </a:bodyPr>
          <a:lstStyle/>
          <a:p>
            <a:pPr algn="l">
              <a:lnSpc>
                <a:spcPct val="120000"/>
              </a:lnSpc>
            </a:pPr>
            <a:r>
              <a:rPr lang="de-CH" dirty="0"/>
              <a:t>Lieferketten</a:t>
            </a:r>
          </a:p>
        </p:txBody>
      </p:sp>
    </p:spTree>
    <p:extLst>
      <p:ext uri="{BB962C8B-B14F-4D97-AF65-F5344CB8AC3E}">
        <p14:creationId xmlns:p14="http://schemas.microsoft.com/office/powerpoint/2010/main" val="115564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07A2-46F9-EA65-CDA8-BBCD7F4BB3E4}"/>
              </a:ext>
            </a:extLst>
          </p:cNvPr>
          <p:cNvSpPr>
            <a:spLocks noGrp="1"/>
          </p:cNvSpPr>
          <p:nvPr>
            <p:ph type="title"/>
          </p:nvPr>
        </p:nvSpPr>
        <p:spPr/>
        <p:txBody>
          <a:bodyPr/>
          <a:lstStyle/>
          <a:p>
            <a:r>
              <a:rPr lang="de-CH" dirty="0"/>
              <a:t>Einstiegsaufgaben</a:t>
            </a:r>
          </a:p>
        </p:txBody>
      </p:sp>
      <p:sp>
        <p:nvSpPr>
          <p:cNvPr id="3" name="Text Placeholder 2">
            <a:extLst>
              <a:ext uri="{FF2B5EF4-FFF2-40B4-BE49-F238E27FC236}">
                <a16:creationId xmlns:a16="http://schemas.microsoft.com/office/drawing/2014/main" id="{2CBDD328-1C4A-DD6E-8EA3-64F054640B9F}"/>
              </a:ext>
            </a:extLst>
          </p:cNvPr>
          <p:cNvSpPr>
            <a:spLocks noGrp="1"/>
          </p:cNvSpPr>
          <p:nvPr>
            <p:ph type="body" sz="quarter" idx="13"/>
          </p:nvPr>
        </p:nvSpPr>
        <p:spPr/>
        <p:txBody>
          <a:bodyPr/>
          <a:lstStyle/>
          <a:p>
            <a:pPr marL="342900" indent="-342900">
              <a:buFont typeface="+mj-lt"/>
              <a:buAutoNum type="arabicPeriod"/>
            </a:pPr>
            <a:r>
              <a:rPr lang="de-CH" dirty="0"/>
              <a:t>Was sind «</a:t>
            </a:r>
            <a:r>
              <a:rPr lang="de-CH" b="1" dirty="0"/>
              <a:t>Lieferketten</a:t>
            </a:r>
            <a:r>
              <a:rPr lang="de-CH" dirty="0"/>
              <a:t>» und was haben diese mit Nachhaltigkeit zu tun?</a:t>
            </a:r>
          </a:p>
          <a:p>
            <a:pPr marL="342900" indent="-342900">
              <a:buFont typeface="+mj-lt"/>
              <a:buAutoNum type="arabicPeriod"/>
            </a:pPr>
            <a:r>
              <a:rPr lang="de-CH" dirty="0"/>
              <a:t>In welchem Land sind die </a:t>
            </a:r>
            <a:r>
              <a:rPr lang="de-CH" b="1" dirty="0"/>
              <a:t>Pro-Kopf-Umweltauswirkungen</a:t>
            </a:r>
            <a:r>
              <a:rPr lang="de-CH" dirty="0"/>
              <a:t> der globalen Lieferketten am </a:t>
            </a:r>
            <a:r>
              <a:rPr lang="de-CH" b="1" dirty="0"/>
              <a:t>grössten</a:t>
            </a:r>
            <a:r>
              <a:rPr lang="de-CH" dirty="0"/>
              <a:t>?</a:t>
            </a:r>
          </a:p>
          <a:p>
            <a:pPr marL="342900" indent="-342900">
              <a:buFont typeface="+mj-lt"/>
              <a:buAutoNum type="arabicPeriod"/>
            </a:pPr>
            <a:r>
              <a:rPr lang="de-CH" dirty="0"/>
              <a:t>Welches sind die </a:t>
            </a:r>
            <a:r>
              <a:rPr lang="de-CH" b="1" dirty="0"/>
              <a:t>Hauptprobleme</a:t>
            </a:r>
            <a:r>
              <a:rPr lang="de-CH" dirty="0"/>
              <a:t> von </a:t>
            </a:r>
            <a:r>
              <a:rPr lang="de-CH" b="1" dirty="0"/>
              <a:t>nicht-nachhaltigen</a:t>
            </a:r>
            <a:r>
              <a:rPr lang="de-CH" dirty="0"/>
              <a:t> Lieferketten?</a:t>
            </a:r>
          </a:p>
          <a:p>
            <a:pPr marL="342900" indent="-342900">
              <a:buFont typeface="+mj-lt"/>
              <a:buAutoNum type="arabicPeriod"/>
            </a:pPr>
            <a:r>
              <a:rPr lang="de-CH" dirty="0"/>
              <a:t>Mit welchen </a:t>
            </a:r>
            <a:r>
              <a:rPr lang="de-CH" b="1" dirty="0"/>
              <a:t>Ansätzen</a:t>
            </a:r>
            <a:r>
              <a:rPr lang="de-CH" dirty="0"/>
              <a:t> können </a:t>
            </a:r>
            <a:r>
              <a:rPr lang="de-CH" b="1" dirty="0"/>
              <a:t>Lieferketten</a:t>
            </a:r>
            <a:r>
              <a:rPr lang="de-CH" dirty="0"/>
              <a:t> nachhaltiger gestaltet werden?</a:t>
            </a:r>
          </a:p>
          <a:p>
            <a:endParaRPr lang="de-CH" dirty="0"/>
          </a:p>
          <a:p>
            <a:pPr marL="0" indent="0">
              <a:buNone/>
            </a:pPr>
            <a:r>
              <a:rPr lang="de-CH" b="1" dirty="0"/>
              <a:t>Wissensquellen</a:t>
            </a:r>
          </a:p>
          <a:p>
            <a:pPr marL="0" indent="0">
              <a:buNone/>
            </a:pPr>
            <a:r>
              <a:rPr lang="de-CH" dirty="0">
                <a:hlinkClick r:id="rId2"/>
              </a:rPr>
              <a:t>Lieferketten</a:t>
            </a:r>
            <a:r>
              <a:rPr lang="de-CH" dirty="0"/>
              <a:t> (Wikipedia)</a:t>
            </a:r>
            <a:endParaRPr lang="de-CH" dirty="0">
              <a:hlinkClick r:id="rId3"/>
            </a:endParaRPr>
          </a:p>
          <a:p>
            <a:pPr marL="0" indent="0">
              <a:buNone/>
            </a:pPr>
            <a:r>
              <a:rPr lang="de-CH" dirty="0">
                <a:hlinkClick r:id="rId4"/>
              </a:rPr>
              <a:t>Lieferketten</a:t>
            </a:r>
            <a:r>
              <a:rPr lang="de-CH" dirty="0"/>
              <a:t> (Website NFP 73)</a:t>
            </a:r>
          </a:p>
          <a:p>
            <a:pPr marL="0" indent="0">
              <a:buNone/>
            </a:pPr>
            <a:r>
              <a:rPr lang="de-CH" dirty="0">
                <a:hlinkClick r:id="rId5"/>
              </a:rPr>
              <a:t>Ein nachhaltiges Ernährungssystem im 21. Jahrhundert?</a:t>
            </a:r>
            <a:r>
              <a:rPr lang="de-CH" dirty="0"/>
              <a:t> (Video, 6 Min.)</a:t>
            </a:r>
          </a:p>
          <a:p>
            <a:pPr marL="0" indent="0">
              <a:buNone/>
            </a:pPr>
            <a:endParaRPr lang="de-CH" sz="1400" dirty="0"/>
          </a:p>
          <a:p>
            <a:endParaRPr lang="de-CH" dirty="0"/>
          </a:p>
        </p:txBody>
      </p:sp>
      <p:sp>
        <p:nvSpPr>
          <p:cNvPr id="4" name="Slide Number Placeholder 3">
            <a:extLst>
              <a:ext uri="{FF2B5EF4-FFF2-40B4-BE49-F238E27FC236}">
                <a16:creationId xmlns:a16="http://schemas.microsoft.com/office/drawing/2014/main" id="{15CC2A20-2057-8B4B-5D65-286767094718}"/>
              </a:ext>
            </a:extLst>
          </p:cNvPr>
          <p:cNvSpPr>
            <a:spLocks noGrp="1"/>
          </p:cNvSpPr>
          <p:nvPr>
            <p:ph type="sldNum" sz="quarter" idx="14"/>
          </p:nvPr>
        </p:nvSpPr>
        <p:spPr/>
        <p:txBody>
          <a:bodyPr/>
          <a:lstStyle/>
          <a:p>
            <a:fld id="{476BE59D-4918-439E-9CBF-5840B2847889}" type="slidenum">
              <a:rPr lang="de-CH" smtClean="0"/>
              <a:pPr/>
              <a:t>6</a:t>
            </a:fld>
            <a:endParaRPr lang="de-CH" dirty="0"/>
          </a:p>
        </p:txBody>
      </p:sp>
      <p:sp>
        <p:nvSpPr>
          <p:cNvPr id="5" name="Footer Placeholder 4">
            <a:extLst>
              <a:ext uri="{FF2B5EF4-FFF2-40B4-BE49-F238E27FC236}">
                <a16:creationId xmlns:a16="http://schemas.microsoft.com/office/drawing/2014/main" id="{52AD0755-CDBD-5076-9930-4CBF2FAE3031}"/>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135823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ADF5-A384-E805-D55F-2EAF627D0934}"/>
              </a:ext>
            </a:extLst>
          </p:cNvPr>
          <p:cNvSpPr>
            <a:spLocks noGrp="1"/>
          </p:cNvSpPr>
          <p:nvPr>
            <p:ph type="title"/>
          </p:nvPr>
        </p:nvSpPr>
        <p:spPr/>
        <p:txBody>
          <a:bodyPr/>
          <a:lstStyle/>
          <a:p>
            <a:r>
              <a:rPr lang="de-CH" dirty="0"/>
              <a:t>Übersicht Forschungsprojekte</a:t>
            </a:r>
          </a:p>
        </p:txBody>
      </p:sp>
      <p:sp>
        <p:nvSpPr>
          <p:cNvPr id="3" name="Text Placeholder 2">
            <a:extLst>
              <a:ext uri="{FF2B5EF4-FFF2-40B4-BE49-F238E27FC236}">
                <a16:creationId xmlns:a16="http://schemas.microsoft.com/office/drawing/2014/main" id="{6C6A02F9-5689-F798-E8F4-24F2AFE22EAC}"/>
              </a:ext>
            </a:extLst>
          </p:cNvPr>
          <p:cNvSpPr>
            <a:spLocks noGrp="1"/>
          </p:cNvSpPr>
          <p:nvPr>
            <p:ph type="body" sz="quarter" idx="13"/>
          </p:nvPr>
        </p:nvSpPr>
        <p:spPr>
          <a:xfrm>
            <a:off x="479425" y="1808163"/>
            <a:ext cx="5160930" cy="4213225"/>
          </a:xfrm>
        </p:spPr>
        <p:txBody>
          <a:bodyPr/>
          <a:lstStyle/>
          <a:p>
            <a:pPr marL="0" indent="0">
              <a:buNone/>
            </a:pPr>
            <a:r>
              <a:rPr lang="de-CH" sz="1800" dirty="0"/>
              <a:t>Zum Schwerpunkt «Lieferketten» gab es drei Forschungsprojekte</a:t>
            </a:r>
            <a:r>
              <a:rPr lang="en-GB" sz="1800" dirty="0"/>
              <a:t>:</a:t>
            </a:r>
          </a:p>
          <a:p>
            <a:r>
              <a:rPr lang="de-CH" sz="1800" dirty="0"/>
              <a:t>Transparente </a:t>
            </a:r>
            <a:r>
              <a:rPr lang="de-CH" sz="1800" b="1" dirty="0"/>
              <a:t>Umweltbewertung</a:t>
            </a:r>
            <a:r>
              <a:rPr lang="de-CH" sz="1800" dirty="0"/>
              <a:t> und Nachhaltigkeitsanalyse des Schweizer </a:t>
            </a:r>
            <a:r>
              <a:rPr lang="de-CH" sz="1800" b="1" dirty="0"/>
              <a:t>Endverbrauchs</a:t>
            </a:r>
          </a:p>
          <a:p>
            <a:r>
              <a:rPr lang="de-CH" sz="1800" dirty="0"/>
              <a:t>Nachhaltigere </a:t>
            </a:r>
            <a:r>
              <a:rPr lang="de-CH" sz="1800" b="1" dirty="0"/>
              <a:t>Wertschöpfungsketten</a:t>
            </a:r>
            <a:r>
              <a:rPr lang="de-CH" sz="1800" dirty="0"/>
              <a:t> am Beispiel </a:t>
            </a:r>
            <a:r>
              <a:rPr lang="de-CH" sz="1800" b="1" dirty="0"/>
              <a:t>Kakao</a:t>
            </a:r>
          </a:p>
          <a:p>
            <a:r>
              <a:rPr lang="de-CH" sz="1800" dirty="0"/>
              <a:t>Nachhaltigkeit im </a:t>
            </a:r>
            <a:r>
              <a:rPr lang="de-CH" sz="1800" b="1" dirty="0"/>
              <a:t>öffentlichen</a:t>
            </a:r>
            <a:r>
              <a:rPr lang="de-CH" sz="1800" dirty="0"/>
              <a:t> </a:t>
            </a:r>
            <a:r>
              <a:rPr lang="de-CH" sz="1800" b="1" dirty="0"/>
              <a:t>Beschaffungswesen</a:t>
            </a:r>
          </a:p>
          <a:p>
            <a:endParaRPr lang="de-CH" dirty="0"/>
          </a:p>
        </p:txBody>
      </p:sp>
      <p:sp>
        <p:nvSpPr>
          <p:cNvPr id="4" name="Slide Number Placeholder 3">
            <a:extLst>
              <a:ext uri="{FF2B5EF4-FFF2-40B4-BE49-F238E27FC236}">
                <a16:creationId xmlns:a16="http://schemas.microsoft.com/office/drawing/2014/main" id="{C335D6DF-0290-859A-4D7B-96B69FD20E32}"/>
              </a:ext>
            </a:extLst>
          </p:cNvPr>
          <p:cNvSpPr>
            <a:spLocks noGrp="1"/>
          </p:cNvSpPr>
          <p:nvPr>
            <p:ph type="sldNum" sz="quarter" idx="14"/>
          </p:nvPr>
        </p:nvSpPr>
        <p:spPr/>
        <p:txBody>
          <a:bodyPr/>
          <a:lstStyle/>
          <a:p>
            <a:fld id="{476BE59D-4918-439E-9CBF-5840B2847889}" type="slidenum">
              <a:rPr lang="de-CH" smtClean="0"/>
              <a:pPr/>
              <a:t>7</a:t>
            </a:fld>
            <a:endParaRPr lang="de-CH" dirty="0"/>
          </a:p>
        </p:txBody>
      </p:sp>
      <p:sp>
        <p:nvSpPr>
          <p:cNvPr id="5" name="Footer Placeholder 4">
            <a:extLst>
              <a:ext uri="{FF2B5EF4-FFF2-40B4-BE49-F238E27FC236}">
                <a16:creationId xmlns:a16="http://schemas.microsoft.com/office/drawing/2014/main" id="{50C70217-1BC1-C4DF-3DCE-06D3D5E4F599}"/>
              </a:ext>
            </a:extLst>
          </p:cNvPr>
          <p:cNvSpPr>
            <a:spLocks noGrp="1"/>
          </p:cNvSpPr>
          <p:nvPr>
            <p:ph type="ftr" sz="quarter" idx="15"/>
          </p:nvPr>
        </p:nvSpPr>
        <p:spPr/>
        <p:txBody>
          <a:bodyPr/>
          <a:lstStyle/>
          <a:p>
            <a:r>
              <a:rPr lang="de-CH"/>
              <a:t>NFP 73 – Nachhaltige Wirtschaft</a:t>
            </a:r>
            <a:endParaRPr lang="de-CH" dirty="0"/>
          </a:p>
        </p:txBody>
      </p:sp>
      <p:pic>
        <p:nvPicPr>
          <p:cNvPr id="2050" name="Picture 2">
            <a:extLst>
              <a:ext uri="{FF2B5EF4-FFF2-40B4-BE49-F238E27FC236}">
                <a16:creationId xmlns:a16="http://schemas.microsoft.com/office/drawing/2014/main" id="{6AEAC451-5AD3-C751-3ACF-030B5F370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863" y="1808163"/>
            <a:ext cx="5298712" cy="424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8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AF35-6752-DDD7-3796-B2A13D81131D}"/>
              </a:ext>
            </a:extLst>
          </p:cNvPr>
          <p:cNvSpPr>
            <a:spLocks noGrp="1"/>
          </p:cNvSpPr>
          <p:nvPr>
            <p:ph type="title"/>
          </p:nvPr>
        </p:nvSpPr>
        <p:spPr/>
        <p:txBody>
          <a:bodyPr/>
          <a:lstStyle/>
          <a:p>
            <a:r>
              <a:rPr lang="de-CH" dirty="0"/>
              <a:t>Transparente Umweltbewertung und Nachhaltigkeits-analyse des Schweizer Endverbrauchs</a:t>
            </a:r>
          </a:p>
        </p:txBody>
      </p:sp>
      <p:sp>
        <p:nvSpPr>
          <p:cNvPr id="3" name="Text Placeholder 2">
            <a:extLst>
              <a:ext uri="{FF2B5EF4-FFF2-40B4-BE49-F238E27FC236}">
                <a16:creationId xmlns:a16="http://schemas.microsoft.com/office/drawing/2014/main" id="{1298FA21-1A1A-6E2A-4555-82A5DDAAC96B}"/>
              </a:ext>
            </a:extLst>
          </p:cNvPr>
          <p:cNvSpPr>
            <a:spLocks noGrp="1"/>
          </p:cNvSpPr>
          <p:nvPr>
            <p:ph type="body" sz="quarter" idx="13"/>
          </p:nvPr>
        </p:nvSpPr>
        <p:spPr>
          <a:xfrm>
            <a:off x="479426" y="2407920"/>
            <a:ext cx="11233150" cy="3613468"/>
          </a:xfrm>
        </p:spPr>
        <p:txBody>
          <a:bodyPr/>
          <a:lstStyle/>
          <a:p>
            <a:pPr marL="0" indent="0">
              <a:buNone/>
            </a:pPr>
            <a:r>
              <a:rPr lang="de-CH" dirty="0"/>
              <a:t>«Als wissenschaftliche Grundlagenforschung verfolgte das </a:t>
            </a:r>
            <a:r>
              <a:rPr lang="de-CH" b="1" dirty="0"/>
              <a:t>OASES-Projekt</a:t>
            </a:r>
            <a:r>
              <a:rPr lang="de-CH" dirty="0"/>
              <a:t> das Ziel, zu einem besseren Verständnis der Auswirkungen vom </a:t>
            </a:r>
            <a:r>
              <a:rPr lang="de-CH" b="1" dirty="0"/>
              <a:t>Verbrauch</a:t>
            </a:r>
            <a:r>
              <a:rPr lang="de-CH" dirty="0"/>
              <a:t> </a:t>
            </a:r>
            <a:r>
              <a:rPr lang="de-CH" b="1" dirty="0"/>
              <a:t>privater</a:t>
            </a:r>
            <a:r>
              <a:rPr lang="de-CH" dirty="0"/>
              <a:t> </a:t>
            </a:r>
            <a:r>
              <a:rPr lang="de-CH" b="1" dirty="0"/>
              <a:t>Haushalte</a:t>
            </a:r>
            <a:r>
              <a:rPr lang="de-CH" dirty="0"/>
              <a:t> und von </a:t>
            </a:r>
            <a:r>
              <a:rPr lang="de-CH" b="1" dirty="0"/>
              <a:t>Lieferketten</a:t>
            </a:r>
            <a:r>
              <a:rPr lang="de-CH" dirty="0"/>
              <a:t> in der </a:t>
            </a:r>
            <a:r>
              <a:rPr lang="de-CH" b="1" dirty="0"/>
              <a:t>Schweiz</a:t>
            </a:r>
            <a:r>
              <a:rPr lang="de-CH" dirty="0"/>
              <a:t> beizutragen. Wir entwickelten neue und offene Methoden zur Bewertung der </a:t>
            </a:r>
            <a:r>
              <a:rPr lang="de-CH" b="1" dirty="0"/>
              <a:t>kritischen</a:t>
            </a:r>
            <a:r>
              <a:rPr lang="de-CH" dirty="0"/>
              <a:t> </a:t>
            </a:r>
            <a:r>
              <a:rPr lang="de-CH" b="1" dirty="0"/>
              <a:t>Ressourcen</a:t>
            </a:r>
            <a:r>
              <a:rPr lang="de-CH" dirty="0"/>
              <a:t>, für die Zusammenführung von Datenbanken sowie für das Verständnis und die </a:t>
            </a:r>
            <a:r>
              <a:rPr lang="de-CH" b="1" dirty="0"/>
              <a:t>Reduzierung</a:t>
            </a:r>
            <a:r>
              <a:rPr lang="de-CH" dirty="0"/>
              <a:t> von </a:t>
            </a:r>
            <a:r>
              <a:rPr lang="de-CH" b="1" dirty="0"/>
              <a:t>Ergebnisunsicherheit</a:t>
            </a:r>
            <a:r>
              <a:rPr lang="de-CH" dirty="0"/>
              <a:t>.»</a:t>
            </a:r>
          </a:p>
          <a:p>
            <a:pPr marL="0" indent="0" algn="r">
              <a:buNone/>
            </a:pPr>
            <a:r>
              <a:rPr lang="de-CH" dirty="0"/>
              <a:t>Dr. Christopher </a:t>
            </a:r>
            <a:r>
              <a:rPr lang="de-CH" dirty="0" err="1"/>
              <a:t>Mutel</a:t>
            </a:r>
            <a:r>
              <a:rPr lang="de-CH" dirty="0"/>
              <a:t>, Projektleitung Transparente Umweltbewertung </a:t>
            </a:r>
          </a:p>
          <a:p>
            <a:pPr marL="0" indent="0" algn="r">
              <a:buNone/>
            </a:pPr>
            <a:r>
              <a:rPr lang="de-CH" dirty="0"/>
              <a:t>und Nachhaltigkeitsanalyse des Schweizer Endverbrauchs</a:t>
            </a:r>
          </a:p>
          <a:p>
            <a:pPr marL="0" indent="0">
              <a:buNone/>
            </a:pPr>
            <a:endParaRPr lang="de-CH" dirty="0"/>
          </a:p>
          <a:p>
            <a:pPr marL="0" indent="0">
              <a:buNone/>
            </a:pPr>
            <a:endParaRPr lang="de-CH" dirty="0"/>
          </a:p>
          <a:p>
            <a:endParaRPr lang="de-CH" dirty="0"/>
          </a:p>
        </p:txBody>
      </p:sp>
      <p:sp>
        <p:nvSpPr>
          <p:cNvPr id="4" name="Slide Number Placeholder 3">
            <a:extLst>
              <a:ext uri="{FF2B5EF4-FFF2-40B4-BE49-F238E27FC236}">
                <a16:creationId xmlns:a16="http://schemas.microsoft.com/office/drawing/2014/main" id="{7A02D275-6490-FDD6-863C-4C8EF536A3EE}"/>
              </a:ext>
            </a:extLst>
          </p:cNvPr>
          <p:cNvSpPr>
            <a:spLocks noGrp="1"/>
          </p:cNvSpPr>
          <p:nvPr>
            <p:ph type="sldNum" sz="quarter" idx="14"/>
          </p:nvPr>
        </p:nvSpPr>
        <p:spPr/>
        <p:txBody>
          <a:bodyPr/>
          <a:lstStyle/>
          <a:p>
            <a:fld id="{476BE59D-4918-439E-9CBF-5840B2847889}" type="slidenum">
              <a:rPr lang="de-CH" smtClean="0"/>
              <a:pPr/>
              <a:t>8</a:t>
            </a:fld>
            <a:endParaRPr lang="de-CH" dirty="0"/>
          </a:p>
        </p:txBody>
      </p:sp>
      <p:sp>
        <p:nvSpPr>
          <p:cNvPr id="5" name="Footer Placeholder 4">
            <a:extLst>
              <a:ext uri="{FF2B5EF4-FFF2-40B4-BE49-F238E27FC236}">
                <a16:creationId xmlns:a16="http://schemas.microsoft.com/office/drawing/2014/main" id="{A31707FE-DC0D-90ED-0FB8-9E5F076F4E2A}"/>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397675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5DF9C8-7788-110E-80D0-BFCCFC9583D7}"/>
              </a:ext>
            </a:extLst>
          </p:cNvPr>
          <p:cNvGraphicFramePr>
            <a:graphicFrameLocks noChangeAspect="1"/>
          </p:cNvGraphicFramePr>
          <p:nvPr>
            <p:custDataLst>
              <p:tags r:id="rId1"/>
            </p:custDataLst>
            <p:extLst>
              <p:ext uri="{D42A27DB-BD31-4B8C-83A1-F6EECF244321}">
                <p14:modId xmlns:p14="http://schemas.microsoft.com/office/powerpoint/2010/main" val="156157519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77ACB90-61A8-3E27-D927-CA64867DDB16}"/>
              </a:ext>
            </a:extLst>
          </p:cNvPr>
          <p:cNvSpPr>
            <a:spLocks noGrp="1"/>
          </p:cNvSpPr>
          <p:nvPr>
            <p:ph type="title"/>
          </p:nvPr>
        </p:nvSpPr>
        <p:spPr/>
        <p:txBody>
          <a:bodyPr vert="horz"/>
          <a:lstStyle/>
          <a:p>
            <a:r>
              <a:rPr lang="de-CH" dirty="0"/>
              <a:t>Transparente Umweltbewertung und Nachhaltigkeits-analyse des Schweizer Endverbrauchs – Aufgaben</a:t>
            </a:r>
          </a:p>
        </p:txBody>
      </p:sp>
      <p:sp>
        <p:nvSpPr>
          <p:cNvPr id="3" name="Text Placeholder 2">
            <a:extLst>
              <a:ext uri="{FF2B5EF4-FFF2-40B4-BE49-F238E27FC236}">
                <a16:creationId xmlns:a16="http://schemas.microsoft.com/office/drawing/2014/main" id="{77B6E2BC-C282-E770-7B7D-7E6B6DAE8E63}"/>
              </a:ext>
            </a:extLst>
          </p:cNvPr>
          <p:cNvSpPr>
            <a:spLocks noGrp="1"/>
          </p:cNvSpPr>
          <p:nvPr>
            <p:ph type="body" sz="quarter" idx="13"/>
          </p:nvPr>
        </p:nvSpPr>
        <p:spPr/>
        <p:txBody>
          <a:bodyPr/>
          <a:lstStyle/>
          <a:p>
            <a:pPr marL="342900" indent="-342900">
              <a:lnSpc>
                <a:spcPct val="107000"/>
              </a:lnSpc>
              <a:spcAft>
                <a:spcPts val="400"/>
              </a:spcAft>
              <a:buFont typeface="+mj-lt"/>
              <a:buAutoNum type="arabicPeriod"/>
            </a:pPr>
            <a:r>
              <a:rPr lang="de-CH" sz="1800" dirty="0"/>
              <a:t>Warum ist </a:t>
            </a:r>
            <a:r>
              <a:rPr lang="de-CH" sz="1800" b="1" dirty="0"/>
              <a:t>Datentransparenz</a:t>
            </a:r>
            <a:r>
              <a:rPr lang="de-CH" sz="1800" dirty="0"/>
              <a:t> für die Nachhaltigkeitsanalyse von Lieferketten wichtig?</a:t>
            </a:r>
          </a:p>
          <a:p>
            <a:pPr marL="342900" indent="-342900">
              <a:lnSpc>
                <a:spcPct val="107000"/>
              </a:lnSpc>
              <a:spcAft>
                <a:spcPts val="400"/>
              </a:spcAft>
              <a:buFont typeface="+mj-lt"/>
              <a:buAutoNum type="arabicPeriod"/>
            </a:pPr>
            <a:r>
              <a:rPr lang="de-CH" sz="1800" dirty="0"/>
              <a:t>Welchen Nutzen bringt </a:t>
            </a:r>
            <a:r>
              <a:rPr lang="de-CH" sz="1800" b="1" dirty="0"/>
              <a:t>Open-Source-Software</a:t>
            </a:r>
            <a:r>
              <a:rPr lang="de-CH" sz="1800" dirty="0"/>
              <a:t> in der Forschung?</a:t>
            </a:r>
          </a:p>
          <a:p>
            <a:pPr marL="342900" indent="-342900">
              <a:lnSpc>
                <a:spcPct val="107000"/>
              </a:lnSpc>
              <a:spcAft>
                <a:spcPts val="400"/>
              </a:spcAft>
              <a:buFont typeface="+mj-lt"/>
              <a:buAutoNum type="arabicPeriod"/>
            </a:pPr>
            <a:r>
              <a:rPr lang="de-CH" sz="1800" dirty="0"/>
              <a:t>Welche Art von Daten zu </a:t>
            </a:r>
            <a:r>
              <a:rPr lang="de-CH" sz="1800" b="1" dirty="0"/>
              <a:t>Lieferketten</a:t>
            </a:r>
            <a:r>
              <a:rPr lang="de-CH" sz="1800" dirty="0"/>
              <a:t> sind für die </a:t>
            </a:r>
            <a:r>
              <a:rPr lang="de-CH" sz="1800" b="1" dirty="0"/>
              <a:t>Umweltbewertung</a:t>
            </a:r>
            <a:r>
              <a:rPr lang="de-CH" sz="1800" dirty="0"/>
              <a:t> relevant?</a:t>
            </a:r>
          </a:p>
          <a:p>
            <a:pPr marL="342900" indent="-342900">
              <a:lnSpc>
                <a:spcPct val="107000"/>
              </a:lnSpc>
              <a:spcAft>
                <a:spcPts val="400"/>
              </a:spcAft>
              <a:buFont typeface="+mj-lt"/>
              <a:buAutoNum type="arabicPeriod"/>
            </a:pPr>
            <a:r>
              <a:rPr lang="de-CH" sz="1800" dirty="0"/>
              <a:t>Durch welche </a:t>
            </a:r>
            <a:r>
              <a:rPr lang="de-CH" sz="1800" b="1" dirty="0"/>
              <a:t>Ereignisse</a:t>
            </a:r>
            <a:r>
              <a:rPr lang="de-CH" sz="1800" dirty="0"/>
              <a:t> können </a:t>
            </a:r>
            <a:r>
              <a:rPr lang="de-CH" sz="1800" b="1" dirty="0"/>
              <a:t>globale Lieferketten </a:t>
            </a:r>
            <a:r>
              <a:rPr lang="de-CH" sz="1800" dirty="0"/>
              <a:t>unterbrochen werden?</a:t>
            </a:r>
          </a:p>
          <a:p>
            <a:pPr marL="0" indent="0">
              <a:lnSpc>
                <a:spcPct val="107000"/>
              </a:lnSpc>
              <a:spcAft>
                <a:spcPts val="400"/>
              </a:spcAft>
              <a:buNone/>
            </a:pPr>
            <a:endParaRPr lang="de-CH" sz="1800" b="1" dirty="0"/>
          </a:p>
          <a:p>
            <a:pPr marL="0" indent="0">
              <a:lnSpc>
                <a:spcPct val="107000"/>
              </a:lnSpc>
              <a:spcAft>
                <a:spcPts val="400"/>
              </a:spcAft>
              <a:buNone/>
            </a:pPr>
            <a:endParaRPr lang="de-CH" sz="1800" b="1" dirty="0"/>
          </a:p>
          <a:p>
            <a:pPr marL="0" indent="0">
              <a:lnSpc>
                <a:spcPct val="107000"/>
              </a:lnSpc>
              <a:spcAft>
                <a:spcPts val="400"/>
              </a:spcAft>
              <a:buNone/>
            </a:pPr>
            <a:endParaRPr lang="de-CH" b="1" dirty="0"/>
          </a:p>
          <a:p>
            <a:pPr marL="0" indent="0">
              <a:lnSpc>
                <a:spcPct val="107000"/>
              </a:lnSpc>
              <a:spcAft>
                <a:spcPts val="400"/>
              </a:spcAft>
              <a:buNone/>
            </a:pPr>
            <a:endParaRPr lang="de-CH" sz="1800" b="1" dirty="0"/>
          </a:p>
          <a:p>
            <a:pPr marL="0" indent="0">
              <a:lnSpc>
                <a:spcPct val="107000"/>
              </a:lnSpc>
              <a:spcAft>
                <a:spcPts val="400"/>
              </a:spcAft>
              <a:buNone/>
            </a:pPr>
            <a:endParaRPr lang="de-CH" b="1" dirty="0"/>
          </a:p>
          <a:p>
            <a:pPr marL="0" indent="0">
              <a:lnSpc>
                <a:spcPct val="107000"/>
              </a:lnSpc>
              <a:spcAft>
                <a:spcPts val="400"/>
              </a:spcAft>
              <a:buNone/>
            </a:pPr>
            <a:endParaRPr lang="de-CH" sz="1800" b="1" dirty="0"/>
          </a:p>
          <a:p>
            <a:pPr marL="0" indent="0">
              <a:lnSpc>
                <a:spcPct val="107000"/>
              </a:lnSpc>
              <a:spcAft>
                <a:spcPts val="400"/>
              </a:spcAft>
              <a:buNone/>
            </a:pPr>
            <a:r>
              <a:rPr lang="de-CH" sz="1800" b="1" dirty="0"/>
              <a:t>Wissensquelle</a:t>
            </a:r>
            <a:endParaRPr lang="de-CH" sz="1800" dirty="0"/>
          </a:p>
          <a:p>
            <a:pPr marL="0" indent="0" algn="l">
              <a:buNone/>
            </a:pPr>
            <a:r>
              <a:rPr lang="de-CH" i="0" dirty="0">
                <a:effectLst/>
                <a:hlinkClick r:id="rId5"/>
              </a:rPr>
              <a:t>Transparente Umweltbewertung und Nachhaltigkeitsanalyse des Schweizer Endverbrauchs</a:t>
            </a:r>
            <a:r>
              <a:rPr lang="de-CH" i="0" dirty="0">
                <a:effectLst/>
              </a:rPr>
              <a:t> </a:t>
            </a:r>
            <a:r>
              <a:rPr lang="de-CH" dirty="0"/>
              <a:t>(Website NFP 73)</a:t>
            </a:r>
          </a:p>
          <a:p>
            <a:endParaRPr lang="de-CH" dirty="0"/>
          </a:p>
        </p:txBody>
      </p:sp>
      <p:sp>
        <p:nvSpPr>
          <p:cNvPr id="4" name="Slide Number Placeholder 3">
            <a:extLst>
              <a:ext uri="{FF2B5EF4-FFF2-40B4-BE49-F238E27FC236}">
                <a16:creationId xmlns:a16="http://schemas.microsoft.com/office/drawing/2014/main" id="{28E00BA4-326E-2400-A591-94CE6077353E}"/>
              </a:ext>
            </a:extLst>
          </p:cNvPr>
          <p:cNvSpPr>
            <a:spLocks noGrp="1"/>
          </p:cNvSpPr>
          <p:nvPr>
            <p:ph type="sldNum" sz="quarter" idx="14"/>
          </p:nvPr>
        </p:nvSpPr>
        <p:spPr/>
        <p:txBody>
          <a:bodyPr/>
          <a:lstStyle/>
          <a:p>
            <a:fld id="{476BE59D-4918-439E-9CBF-5840B2847889}" type="slidenum">
              <a:rPr lang="de-CH" smtClean="0"/>
              <a:pPr/>
              <a:t>9</a:t>
            </a:fld>
            <a:endParaRPr lang="de-CH" dirty="0"/>
          </a:p>
        </p:txBody>
      </p:sp>
      <p:sp>
        <p:nvSpPr>
          <p:cNvPr id="5" name="Footer Placeholder 4">
            <a:extLst>
              <a:ext uri="{FF2B5EF4-FFF2-40B4-BE49-F238E27FC236}">
                <a16:creationId xmlns:a16="http://schemas.microsoft.com/office/drawing/2014/main" id="{D4047CCD-7075-25F8-7FEA-14A50F2F6315}"/>
              </a:ext>
            </a:extLst>
          </p:cNvPr>
          <p:cNvSpPr>
            <a:spLocks noGrp="1"/>
          </p:cNvSpPr>
          <p:nvPr>
            <p:ph type="ftr" sz="quarter" idx="15"/>
          </p:nvPr>
        </p:nvSpPr>
        <p:spPr/>
        <p:txBody>
          <a:bodyPr/>
          <a:lstStyle/>
          <a:p>
            <a:r>
              <a:rPr lang="de-CH"/>
              <a:t>NFP 73 – Nachhaltige Wirtschaft</a:t>
            </a:r>
            <a:endParaRPr lang="de-CH" dirty="0"/>
          </a:p>
        </p:txBody>
      </p:sp>
    </p:spTree>
    <p:extLst>
      <p:ext uri="{BB962C8B-B14F-4D97-AF65-F5344CB8AC3E}">
        <p14:creationId xmlns:p14="http://schemas.microsoft.com/office/powerpoint/2010/main" val="2804743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NF">
  <a:themeElements>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ct val="120000"/>
          </a:lnSpc>
          <a:defRPr dirty="0" smtClean="0"/>
        </a:defPPr>
      </a:lstStyle>
    </a:txDef>
  </a:objectDefaults>
  <a:extraClrSchemeLst>
    <a:extraClrScheme>
      <a:clrScheme name="SNF">
        <a:dk1>
          <a:srgbClr val="000000"/>
        </a:dk1>
        <a:lt1>
          <a:srgbClr val="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custClrLst>
    <a:custClr name="Weiss">
      <a:srgbClr val="FFFFFF"/>
    </a:custClr>
    <a:custClr name="SNF Schwarzblau">
      <a:srgbClr val="04293C"/>
    </a:custClr>
    <a:custClr name="SNF Dunkelblau">
      <a:srgbClr val="5298BD"/>
    </a:custClr>
    <a:custClr name="SNF Hellblau">
      <a:srgbClr val="83D0F5"/>
    </a:custClr>
    <a:custClr name="SNF Dunkelrot">
      <a:srgbClr val="C95B40"/>
    </a:custClr>
    <a:custClr name="SNF Hellrot">
      <a:srgbClr val="F08262"/>
    </a:custClr>
    <a:custClr name="SNF Gelb">
      <a:srgbClr val="FBBE5E"/>
    </a:custClr>
    <a:custClr name="SNF Grün">
      <a:srgbClr val="71B294"/>
    </a:custClr>
    <a:custClr name="SNF Violett">
      <a:srgbClr val="9D90B9"/>
    </a:custClr>
    <a:custClr name="SNF Grau">
      <a:srgbClr val="B2B1A7"/>
    </a:custClr>
  </a:custClrLst>
  <a:extLst>
    <a:ext uri="{05A4C25C-085E-4340-85A3-A5531E510DB2}">
      <thm15:themeFamily xmlns:thm15="http://schemas.microsoft.com/office/thememl/2012/main" name="NFP73_folien_vorlagen_2021_de.potx" id="{658E94AB-922E-4045-B442-3A02FCF70815}" vid="{42DF5E09-0D41-4D42-A8AD-88E391FDEF52}"/>
    </a:ext>
  </a:extLst>
</a:theme>
</file>

<file path=ppt/theme/theme2.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SNF_Farben_v2021-09-15">
      <a:dk1>
        <a:sysClr val="windowText" lastClr="000000"/>
      </a:dk1>
      <a:lt1>
        <a:sysClr val="window" lastClr="FFFFFF"/>
      </a:lt1>
      <a:dk2>
        <a:srgbClr val="83D0F5"/>
      </a:dk2>
      <a:lt2>
        <a:srgbClr val="5298BD"/>
      </a:lt2>
      <a:accent1>
        <a:srgbClr val="C95B40"/>
      </a:accent1>
      <a:accent2>
        <a:srgbClr val="F08262"/>
      </a:accent2>
      <a:accent3>
        <a:srgbClr val="FBBE5E"/>
      </a:accent3>
      <a:accent4>
        <a:srgbClr val="71B294"/>
      </a:accent4>
      <a:accent5>
        <a:srgbClr val="9D90B9"/>
      </a:accent5>
      <a:accent6>
        <a:srgbClr val="B2B1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46B0D291165D54DB7F071D33294AA37" ma:contentTypeVersion="14" ma:contentTypeDescription="Crée un document." ma:contentTypeScope="" ma:versionID="a1b3f79919d50a80ce932c6056061d59">
  <xsd:schema xmlns:xsd="http://www.w3.org/2001/XMLSchema" xmlns:xs="http://www.w3.org/2001/XMLSchema" xmlns:p="http://schemas.microsoft.com/office/2006/metadata/properties" xmlns:ns2="b29bbfd8-b7a5-4cdd-94f7-16e12e21a51b" xmlns:ns3="a7cc7ebd-2fa7-4938-8178-e67a6f6112bd" targetNamespace="http://schemas.microsoft.com/office/2006/metadata/properties" ma:root="true" ma:fieldsID="cac05d2855ae32f465a69e4914af9f93" ns2:_="" ns3:_="">
    <xsd:import namespace="b29bbfd8-b7a5-4cdd-94f7-16e12e21a51b"/>
    <xsd:import namespace="a7cc7ebd-2fa7-4938-8178-e67a6f6112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3:_dlc_DocId" minOccurs="0"/>
                <xsd:element ref="ns3:_dlc_DocIdUrl" minOccurs="0"/>
                <xsd:element ref="ns3:_dlc_DocIdPersistI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bbfd8-b7a5-4cdd-94f7-16e12e21a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cc7ebd-2fa7-4938-8178-e67a6f6112bd"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_dlc_DocId" ma:index="21" nillable="true" ma:displayName="Valeur d’ID de document" ma:description="Valeur de l’ID de document affecté à cet élément." ma:indexed="true" ma:internalName="_dlc_DocId" ma:readOnly="true">
      <xsd:simpleType>
        <xsd:restriction base="dms:Text"/>
      </xsd:simpleType>
    </xsd:element>
    <xsd:element name="_dlc_DocIdUrl" ma:index="22"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7cc7ebd-2fa7-4938-8178-e67a6f6112bd">WZVNYKYN7P7J-158801308-1433</_dlc_DocId>
    <_dlc_DocIdUrl xmlns="a7cc7ebd-2fa7-4938-8178-e67a6f6112bd">
      <Url>https://snsf.sharepoint.com/sites/NRP73neu-KnowledgeTransfer/_layouts/15/DocIdRedir.aspx?ID=WZVNYKYN7P7J-158801308-1433</Url>
      <Description>WZVNYKYN7P7J-158801308-1433</Description>
    </_dlc_DocIdUrl>
  </documentManagement>
</p:properties>
</file>

<file path=customXml/itemProps1.xml><?xml version="1.0" encoding="utf-8"?>
<ds:datastoreItem xmlns:ds="http://schemas.openxmlformats.org/officeDocument/2006/customXml" ds:itemID="{3045CE4D-432F-4A66-B675-4B9C170F31CF}">
  <ds:schemaRefs>
    <ds:schemaRef ds:uri="http://schemas.microsoft.com/sharepoint/events"/>
  </ds:schemaRefs>
</ds:datastoreItem>
</file>

<file path=customXml/itemProps2.xml><?xml version="1.0" encoding="utf-8"?>
<ds:datastoreItem xmlns:ds="http://schemas.openxmlformats.org/officeDocument/2006/customXml" ds:itemID="{9974E597-8663-486D-B589-E14D40C43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bbfd8-b7a5-4cdd-94f7-16e12e21a51b"/>
    <ds:schemaRef ds:uri="a7cc7ebd-2fa7-4938-8178-e67a6f611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9C1BB8-243C-4CA7-95D4-911922562088}">
  <ds:schemaRefs>
    <ds:schemaRef ds:uri="http://schemas.microsoft.com/sharepoint/v3/contenttype/forms"/>
  </ds:schemaRefs>
</ds:datastoreItem>
</file>

<file path=customXml/itemProps4.xml><?xml version="1.0" encoding="utf-8"?>
<ds:datastoreItem xmlns:ds="http://schemas.openxmlformats.org/officeDocument/2006/customXml" ds:itemID="{BCA66F1D-A320-4135-A5A1-3FB2B20DFA1B}">
  <ds:schemaRefs>
    <ds:schemaRef ds:uri="http://schemas.openxmlformats.org/package/2006/metadata/core-properties"/>
    <ds:schemaRef ds:uri="http://www.w3.org/XML/1998/namespace"/>
    <ds:schemaRef ds:uri="http://purl.org/dc/terms/"/>
    <ds:schemaRef ds:uri="http://schemas.microsoft.com/office/2006/metadata/properties"/>
    <ds:schemaRef ds:uri="http://schemas.microsoft.com/office/2006/documentManagement/types"/>
    <ds:schemaRef ds:uri="a7cc7ebd-2fa7-4938-8178-e67a6f6112bd"/>
    <ds:schemaRef ds:uri="b29bbfd8-b7a5-4cdd-94f7-16e12e21a51b"/>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NFP73_folien_vorlagen_2021_de</Template>
  <TotalTime>23104</TotalTime>
  <Words>2693</Words>
  <Application>Microsoft Macintosh PowerPoint</Application>
  <PresentationFormat>Widescreen</PresentationFormat>
  <Paragraphs>224</Paragraphs>
  <Slides>31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Times</vt:lpstr>
      <vt:lpstr>Wingdings</vt:lpstr>
      <vt:lpstr>SNF</vt:lpstr>
      <vt:lpstr>think-cell Slide</vt:lpstr>
      <vt:lpstr>Lieferketten</vt:lpstr>
      <vt:lpstr>Schwerpunkt Lieferketten </vt:lpstr>
      <vt:lpstr>Lernziele</vt:lpstr>
      <vt:lpstr>Einstiegsfragen</vt:lpstr>
      <vt:lpstr>Bezüge zu den Nachhaltigkeitszielen der UNO</vt:lpstr>
      <vt:lpstr>Einstiegsaufgaben</vt:lpstr>
      <vt:lpstr>Übersicht Forschungsprojekte</vt:lpstr>
      <vt:lpstr>Transparente Umweltbewertung und Nachhaltigkeits-analyse des Schweizer Endverbrauchs</vt:lpstr>
      <vt:lpstr>Transparente Umweltbewertung und Nachhaltigkeits-analyse des Schweizer Endverbrauchs – Aufgaben</vt:lpstr>
      <vt:lpstr>Transparente Umweltbewertung und Nachhaltigkeits-analyse des Schweizer Endverbrauchs</vt:lpstr>
      <vt:lpstr>Transparente Umweltbewertung und Nachhaltigkeits-analyse des Schweizer Endverbrauchs – Resultate I</vt:lpstr>
      <vt:lpstr>Transparente Umweltbewertung und Nachhaltigkeits-analyse des Schweizer Endverbrauchs – Resultate II</vt:lpstr>
      <vt:lpstr>Transparente Umweltbewertung und Nachhaltigkeits-analyse des Schweizer Endverbrauchs – Resultate III</vt:lpstr>
      <vt:lpstr>Nachhaltigere Wertschöpfungsketten am Beispiel Kakao</vt:lpstr>
      <vt:lpstr>Nachhaltigere Wertschöpfungsketten am Beispiel Kakao – Aufgaben</vt:lpstr>
      <vt:lpstr>Nachhaltigere Wertschöpfungsketten  am Beispiel Kakao – Hintergrund</vt:lpstr>
      <vt:lpstr>Nachhaltigere Wertschöpfungsketten  am Beispiel Kakao – Ziel</vt:lpstr>
      <vt:lpstr>Nachhaltigere Wertschöpfungsketten  am Beispiel Kakao – Resultate I</vt:lpstr>
      <vt:lpstr>Nachhaltigere Wertschöpfungsketten  am Beispiel Kakao – Resultate II</vt:lpstr>
      <vt:lpstr>Nachhaltigere Wertschöpfungsketten  am Beispiel Kakao – Resultate III</vt:lpstr>
      <vt:lpstr>Nachhaltigkeit im öffentlichen Beschaffungswesen</vt:lpstr>
      <vt:lpstr>Nachhaltigkeit im öffentlichen Beschaffungswesen  - Aufgaben</vt:lpstr>
      <vt:lpstr>Nachhaltigkeit im öffentlichen Beschaffungswesen – Hintergrund</vt:lpstr>
      <vt:lpstr>Nachhaltigkeit im öffentlichen Beschaffungswesen – Ziel</vt:lpstr>
      <vt:lpstr>Nachhaltigkeit im öffentlichen Beschaffungswesen – Resultate I</vt:lpstr>
      <vt:lpstr>Nachhaltigkeit im öffentlichen Beschaffungswesen – Resultate II</vt:lpstr>
      <vt:lpstr>Nachhaltigkeit im öffentlichen Beschaffungswesen – Resultate III</vt:lpstr>
      <vt:lpstr>Abschlussdiskussion</vt:lpstr>
      <vt:lpstr>Anhang</vt:lpstr>
      <vt:lpstr>Einsatz des Lernmoduls</vt:lpstr>
      <vt:lpstr>Das NFP 73 Nachhaltige Wirtschaft:  ressourcenschonend, zukunftsfähig, innovativ</vt:lpstr>
    </vt:vector>
  </TitlesOfParts>
  <Company>Schweizerischer Nationalfonds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AUF EINER ODER AUCH AUF ZWEI ZEILEN</dc:title>
  <dc:creator>Walther Pascal</dc:creator>
  <cp:lastModifiedBy>Sofia Jordan</cp:lastModifiedBy>
  <cp:revision>62</cp:revision>
  <dcterms:created xsi:type="dcterms:W3CDTF">2022-05-16T14:25:03Z</dcterms:created>
  <dcterms:modified xsi:type="dcterms:W3CDTF">2025-09-25T08:55:34Z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0x010100A46B0D291165D54DB7F071D33294AA37</vt:lpwstr>
  </property>
  <property fmtid="{D5CDD505-2E9C-101B-9397-08002B2CF9AE}" pid="3" name="_dlc_DocIdItemGuid">
    <vt:lpwstr>ceaaf26c-5ebf-445f-a12c-2db47082dad7</vt:lpwstr>
  </property>
</Properties>
</file>