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media/image27.jpg" ContentType="image/jpeg"/>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media/image34.jpg" ContentType="image/jpeg"/>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media/image38.jpg" ContentType="image/jpeg"/>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58"/>
  </p:notesMasterIdLst>
  <p:handoutMasterIdLst>
    <p:handoutMasterId r:id="rId59"/>
  </p:handoutMasterIdLst>
  <p:sldIdLst>
    <p:sldId id="141169004" r:id="rId6"/>
    <p:sldId id="141169013" r:id="rId7"/>
    <p:sldId id="141169018" r:id="rId8"/>
    <p:sldId id="141169016" r:id="rId9"/>
    <p:sldId id="141169015" r:id="rId10"/>
    <p:sldId id="141169014" r:id="rId11"/>
    <p:sldId id="141169050" r:id="rId12"/>
    <p:sldId id="141169049" r:id="rId13"/>
    <p:sldId id="141169051" r:id="rId14"/>
    <p:sldId id="141169052" r:id="rId15"/>
    <p:sldId id="141169048" r:id="rId16"/>
    <p:sldId id="141169012" r:id="rId17"/>
    <p:sldId id="141169011" r:id="rId18"/>
    <p:sldId id="141169029" r:id="rId19"/>
    <p:sldId id="141169056" r:id="rId20"/>
    <p:sldId id="141169057" r:id="rId21"/>
    <p:sldId id="141169067" r:id="rId22"/>
    <p:sldId id="141169068" r:id="rId23"/>
    <p:sldId id="141169069" r:id="rId24"/>
    <p:sldId id="141169028" r:id="rId25"/>
    <p:sldId id="141169027" r:id="rId26"/>
    <p:sldId id="141169026" r:id="rId27"/>
    <p:sldId id="141169070" r:id="rId28"/>
    <p:sldId id="141169071" r:id="rId29"/>
    <p:sldId id="141169073" r:id="rId30"/>
    <p:sldId id="141169074" r:id="rId31"/>
    <p:sldId id="141169075" r:id="rId32"/>
    <p:sldId id="141169024" r:id="rId33"/>
    <p:sldId id="141169023" r:id="rId34"/>
    <p:sldId id="141169080" r:id="rId35"/>
    <p:sldId id="141169059" r:id="rId36"/>
    <p:sldId id="141169061" r:id="rId37"/>
    <p:sldId id="141169062" r:id="rId38"/>
    <p:sldId id="141169063" r:id="rId39"/>
    <p:sldId id="141169064" r:id="rId40"/>
    <p:sldId id="141169022" r:id="rId41"/>
    <p:sldId id="141169032" r:id="rId42"/>
    <p:sldId id="141169030" r:id="rId43"/>
    <p:sldId id="141169021" r:id="rId44"/>
    <p:sldId id="141169076" r:id="rId45"/>
    <p:sldId id="141169077" r:id="rId46"/>
    <p:sldId id="141169078" r:id="rId47"/>
    <p:sldId id="141169079" r:id="rId48"/>
    <p:sldId id="141169054" r:id="rId49"/>
    <p:sldId id="141169055" r:id="rId50"/>
    <p:sldId id="141169009" r:id="rId51"/>
    <p:sldId id="141169008" r:id="rId52"/>
    <p:sldId id="141169010" r:id="rId53"/>
    <p:sldId id="141169020" r:id="rId54"/>
    <p:sldId id="141169019" r:id="rId55"/>
    <p:sldId id="141169005" r:id="rId56"/>
    <p:sldId id="141169007"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0"/>
            <p14:sldId id="141169049"/>
            <p14:sldId id="141169051"/>
            <p14:sldId id="141169052"/>
            <p14:sldId id="141169048"/>
            <p14:sldId id="141169012"/>
            <p14:sldId id="141169011"/>
            <p14:sldId id="141169029"/>
            <p14:sldId id="141169056"/>
            <p14:sldId id="141169057"/>
            <p14:sldId id="141169067"/>
            <p14:sldId id="141169068"/>
            <p14:sldId id="141169069"/>
            <p14:sldId id="141169028"/>
            <p14:sldId id="141169027"/>
            <p14:sldId id="141169026"/>
            <p14:sldId id="141169070"/>
            <p14:sldId id="141169071"/>
            <p14:sldId id="141169073"/>
            <p14:sldId id="141169074"/>
            <p14:sldId id="141169075"/>
            <p14:sldId id="141169024"/>
            <p14:sldId id="141169023"/>
            <p14:sldId id="141169080"/>
            <p14:sldId id="141169059"/>
            <p14:sldId id="141169061"/>
            <p14:sldId id="141169062"/>
            <p14:sldId id="141169063"/>
            <p14:sldId id="141169064"/>
            <p14:sldId id="141169022"/>
            <p14:sldId id="141169032"/>
            <p14:sldId id="141169030"/>
            <p14:sldId id="141169021"/>
            <p14:sldId id="141169076"/>
            <p14:sldId id="141169077"/>
            <p14:sldId id="141169078"/>
            <p14:sldId id="141169079"/>
            <p14:sldId id="141169054"/>
            <p14:sldId id="141169055"/>
            <p14:sldId id="141169009"/>
            <p14:sldId id="141169008"/>
            <p14:sldId id="141169010"/>
            <p14:sldId id="141169020"/>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73"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05" autoAdjust="0"/>
    <p:restoredTop sz="97020" autoAdjust="0"/>
  </p:normalViewPr>
  <p:slideViewPr>
    <p:cSldViewPr snapToGrid="0" snapToObjects="1" showGuides="1">
      <p:cViewPr varScale="1">
        <p:scale>
          <a:sx n="155" d="100"/>
          <a:sy n="155" d="100"/>
        </p:scale>
        <p:origin x="1184" y="192"/>
      </p:cViewPr>
      <p:guideLst>
        <p:guide pos="1708"/>
        <p:guide pos="3182"/>
        <p:guide orient="horz" pos="981"/>
        <p:guide orient="horz" pos="2273"/>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1A9B26D-CE88-30DD-C94E-26F10AFF2CE6}"/>
              </a:ext>
            </a:extLst>
          </p:cNvPr>
          <p:cNvGraphicFramePr>
            <a:graphicFrameLocks noChangeAspect="1"/>
          </p:cNvGraphicFramePr>
          <p:nvPr userDrawn="1">
            <p:custDataLst>
              <p:tags r:id="rId30"/>
            </p:custDataLst>
            <p:extLst>
              <p:ext uri="{D42A27DB-BD31-4B8C-83A1-F6EECF244321}">
                <p14:modId xmlns:p14="http://schemas.microsoft.com/office/powerpoint/2010/main" val="4084541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ara.at/10r-der-kreislaufwirtschaft"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cCO7OySNj08" TargetMode="External"/><Relationship Id="rId3" Type="http://schemas.openxmlformats.org/officeDocument/2006/relationships/oleObject" Target="../embeddings/oleObject6.bin"/><Relationship Id="rId7" Type="http://schemas.openxmlformats.org/officeDocument/2006/relationships/hyperlink" Target="https://www.srf.ch/wissen/nachhaltigkeit/kreislaufwirtschaft-warum-recycling-allein-nicht-genuegt" TargetMode="Externa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hyperlink" Target="https://nfp73.ch/download/11/NFP73_TS_Kreislauf_DE.pdf?inline=true" TargetMode="External"/><Relationship Id="rId5" Type="http://schemas.openxmlformats.org/officeDocument/2006/relationships/hyperlink" Target="https://nfp73.ch/de/projekte/auf-dem-weg-zu-einer-nachhaltigen-kreislaufwirtschaft" TargetMode="Externa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30.jp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nfp73.ch/download/11/NFP73_TS_Kreislauf_DE.pdf?inline=true"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HU1Z_Erq-hE" TargetMode="External"/><Relationship Id="rId2" Type="http://schemas.openxmlformats.org/officeDocument/2006/relationships/hyperlink" Target="https://nfp73.ch/de/projekte/labor-fuer-eine-kreislaufwirtschaft" TargetMode="External"/><Relationship Id="rId1" Type="http://schemas.openxmlformats.org/officeDocument/2006/relationships/slideLayout" Target="../slideLayouts/slideLayout4.xml"/><Relationship Id="rId4" Type="http://schemas.openxmlformats.org/officeDocument/2006/relationships/hyperlink" Target="https://www.youtube.com/watch?v=2uyZlQiCR54"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36.jp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nfp73.ch/download/88/2023_Keller-etal_GreenHospital-best-practices.pdf?inline=true" TargetMode="External"/><Relationship Id="rId3" Type="http://schemas.openxmlformats.org/officeDocument/2006/relationships/oleObject" Target="../embeddings/oleObject17.bin"/><Relationship Id="rId7" Type="http://schemas.openxmlformats.org/officeDocument/2006/relationships/hyperlink" Target="https://nfp73.ch/download/46/221212_SNF_NFP73_PB_Stucki_DE.pdf?inline=true" TargetMode="Externa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ttps://open.spotify.com/episode/4ukZDEoTTL0yK172Q6dU2f?si=wsNQK2jGRSyFD3bqSinyHg&amp;nd=1&amp;dlsi=70e394f171b041b0" TargetMode="External"/><Relationship Id="rId5" Type="http://schemas.openxmlformats.org/officeDocument/2006/relationships/hyperlink" Target="https://nfp73.ch/de/projekte/ressourceneffizienz-in-schweizer-spitaelern" TargetMode="External"/><Relationship Id="rId10" Type="http://schemas.openxmlformats.org/officeDocument/2006/relationships/hyperlink" Target="https://greenhospital.ch/index_en.html" TargetMode="External"/><Relationship Id="rId4" Type="http://schemas.openxmlformats.org/officeDocument/2006/relationships/image" Target="../media/image39.emf"/><Relationship Id="rId9" Type="http://schemas.openxmlformats.org/officeDocument/2006/relationships/hyperlink" Target="https://www.youtube.com/watch?v=VIsJsA0Cpa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21.jpg"/><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hyperlink" Target="https://nfp73.ch/download/88/2023_Keller-etal_GreenHospital-best-practices.pdf?inline=true"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nfp73.ch/download/46/221212_SNF_NFP73_PB_Stucki_DE.pdf?inline=true" TargetMode="External"/><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hyperlink" Target="https://www.eawag.ch/de/abteilung/ess/projekte/comix/" TargetMode="Externa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hyperlink" Target="https://open.spotify.com/episode/6tANmpIWj9NcpIBgqJSqGs" TargetMode="External"/><Relationship Id="rId5" Type="http://schemas.openxmlformats.org/officeDocument/2006/relationships/hyperlink" Target="https://nfp73.ch/de/projekte/herausforderungen-modularer-wasserinfrastrukturen" TargetMode="External"/><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6.xml"/><Relationship Id="rId1" Type="http://schemas.openxmlformats.org/officeDocument/2006/relationships/tags" Target="../tags/tag25.xml"/><Relationship Id="rId5" Type="http://schemas.openxmlformats.org/officeDocument/2006/relationships/image" Target="../media/image51.jpg"/><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6.xml"/><Relationship Id="rId1" Type="http://schemas.openxmlformats.org/officeDocument/2006/relationships/tags" Target="../tags/tag26.xml"/><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52.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hyperlink" Target="https://www.sanudurabilitas.ch/de/publikationen/knowledgetransfernotes/"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nfp73.ch/de/schwerpunkte/kreislaufwirtschaft" TargetMode="External"/><Relationship Id="rId2" Type="http://schemas.openxmlformats.org/officeDocument/2006/relationships/hyperlink" Target="https://de.wikipedia.org/wiki/Kreislaufwirtschaft" TargetMode="External"/><Relationship Id="rId1" Type="http://schemas.openxmlformats.org/officeDocument/2006/relationships/slideLayout" Target="../slideLayouts/slideLayout4.xml"/><Relationship Id="rId5" Type="http://schemas.openxmlformats.org/officeDocument/2006/relationships/hyperlink" Target="https://www.unisg.ch/fileadmin/user_upload/HSG_ROOT/_Kernauftritt_HSG/Forschung/Forschung_im_Fokus/Circular_Lab/__Business_Model_Innovation_for_the_Circular_Economy____Fabian_Takacs__Richard_Stechow__Karolin_Frankenberger__2020_.pdf" TargetMode="External"/><Relationship Id="rId4" Type="http://schemas.openxmlformats.org/officeDocument/2006/relationships/hyperlink" Target="https://nfp73.ch/download/43/NFP73_CEO_Brief_DE.pdf?inline=true"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21.jp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23.jp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green spiral&#10;&#10;AI-generated content may be incorrect.">
            <a:extLst>
              <a:ext uri="{FF2B5EF4-FFF2-40B4-BE49-F238E27FC236}">
                <a16:creationId xmlns:a16="http://schemas.microsoft.com/office/drawing/2014/main" id="{0A511692-B4E5-D3BB-5D6F-E6B9D9E8630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62" b="9862"/>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err="1"/>
              <a:t>Kreislaufwirtschaft</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ECCD2F-8C6F-57FB-CFE7-B2058CA1DD0F}"/>
              </a:ext>
            </a:extLst>
          </p:cNvPr>
          <p:cNvGraphicFramePr>
            <a:graphicFrameLocks noChangeAspect="1"/>
          </p:cNvGraphicFramePr>
          <p:nvPr>
            <p:custDataLst>
              <p:tags r:id="rId1"/>
            </p:custDataLst>
            <p:extLst>
              <p:ext uri="{D42A27DB-BD31-4B8C-83A1-F6EECF244321}">
                <p14:modId xmlns:p14="http://schemas.microsoft.com/office/powerpoint/2010/main" val="41624294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BBCF98-3C56-9460-7A3E-3390424E28D8}"/>
              </a:ext>
            </a:extLst>
          </p:cNvPr>
          <p:cNvSpPr>
            <a:spLocks noGrp="1"/>
          </p:cNvSpPr>
          <p:nvPr>
            <p:ph type="title"/>
          </p:nvPr>
        </p:nvSpPr>
        <p:spPr/>
        <p:txBody>
          <a:bodyPr vert="horz"/>
          <a:lstStyle/>
          <a:p>
            <a:r>
              <a:rPr lang="en-GB" dirty="0" err="1"/>
              <a:t>Rahmenbedingungen</a:t>
            </a:r>
            <a:r>
              <a:rPr lang="en-GB" dirty="0"/>
              <a:t> für </a:t>
            </a:r>
            <a:r>
              <a:rPr lang="en-GB" dirty="0" err="1"/>
              <a:t>eine</a:t>
            </a:r>
            <a:r>
              <a:rPr lang="en-GB" dirty="0"/>
              <a:t> </a:t>
            </a:r>
            <a:r>
              <a:rPr lang="en-GB" dirty="0" err="1"/>
              <a:t>nachhaltige</a:t>
            </a:r>
            <a:r>
              <a:rPr lang="en-GB" dirty="0"/>
              <a:t> </a:t>
            </a:r>
            <a:r>
              <a:rPr lang="en-GB" dirty="0" err="1"/>
              <a:t>Kreislaufwirtschaf</a:t>
            </a:r>
            <a:r>
              <a:rPr lang="en-GB" dirty="0"/>
              <a:t> – </a:t>
            </a:r>
            <a:r>
              <a:rPr lang="de-CH" dirty="0"/>
              <a:t>Resultate II</a:t>
            </a:r>
          </a:p>
        </p:txBody>
      </p:sp>
      <p:sp>
        <p:nvSpPr>
          <p:cNvPr id="3" name="Text Placeholder 2">
            <a:extLst>
              <a:ext uri="{FF2B5EF4-FFF2-40B4-BE49-F238E27FC236}">
                <a16:creationId xmlns:a16="http://schemas.microsoft.com/office/drawing/2014/main" id="{3AD12E01-61A3-682A-56CB-735AF792B1D5}"/>
              </a:ext>
            </a:extLst>
          </p:cNvPr>
          <p:cNvSpPr>
            <a:spLocks noGrp="1"/>
          </p:cNvSpPr>
          <p:nvPr>
            <p:ph type="body" sz="quarter" idx="13"/>
          </p:nvPr>
        </p:nvSpPr>
        <p:spPr/>
        <p:txBody>
          <a:bodyPr/>
          <a:lstStyle/>
          <a:p>
            <a:r>
              <a:rPr lang="de-CH" dirty="0"/>
              <a:t>Um einen Kreislauf zu gestalten, braucht es die Zusammenarbeit entlang </a:t>
            </a:r>
            <a:r>
              <a:rPr lang="de-CH" dirty="0">
                <a:solidFill>
                  <a:srgbClr val="83D0F5"/>
                </a:solidFill>
              </a:rPr>
              <a:t>zirkulärer Wertschöpfungsketten</a:t>
            </a:r>
            <a:r>
              <a:rPr lang="de-CH" dirty="0"/>
              <a:t>. Das betrifft vor allem das </a:t>
            </a:r>
            <a:r>
              <a:rPr lang="de-CH" dirty="0">
                <a:solidFill>
                  <a:srgbClr val="83D0F5"/>
                </a:solidFill>
              </a:rPr>
              <a:t>Design</a:t>
            </a:r>
            <a:r>
              <a:rPr lang="de-CH" dirty="0"/>
              <a:t> von </a:t>
            </a:r>
            <a:r>
              <a:rPr lang="de-CH" dirty="0">
                <a:solidFill>
                  <a:srgbClr val="83D0F5"/>
                </a:solidFill>
              </a:rPr>
              <a:t>Produkten</a:t>
            </a:r>
            <a:r>
              <a:rPr lang="de-CH" dirty="0"/>
              <a:t> und </a:t>
            </a:r>
            <a:r>
              <a:rPr lang="de-CH" dirty="0">
                <a:solidFill>
                  <a:srgbClr val="83D0F5"/>
                </a:solidFill>
              </a:rPr>
              <a:t>Dienstleistungen</a:t>
            </a:r>
            <a:r>
              <a:rPr lang="de-CH" dirty="0"/>
              <a:t>, aber auch </a:t>
            </a:r>
            <a:r>
              <a:rPr lang="de-CH" dirty="0">
                <a:solidFill>
                  <a:srgbClr val="83D0F5"/>
                </a:solidFill>
              </a:rPr>
              <a:t>neue Geschäftsmodelle </a:t>
            </a:r>
            <a:r>
              <a:rPr lang="de-CH" dirty="0"/>
              <a:t>und Möglichkeiten zur Umverteilung von Gewinn entlang den involvierten Partnern. </a:t>
            </a:r>
            <a:endParaRPr lang="de-CH" dirty="0">
              <a:solidFill>
                <a:srgbClr val="83D0F5"/>
              </a:solidFill>
            </a:endParaRPr>
          </a:p>
          <a:p>
            <a:r>
              <a:rPr lang="de-CH" dirty="0"/>
              <a:t>Denn: ist auch </a:t>
            </a:r>
            <a:r>
              <a:rPr lang="de-CH" dirty="0">
                <a:solidFill>
                  <a:srgbClr val="83D0F5"/>
                </a:solidFill>
              </a:rPr>
              <a:t>nur</a:t>
            </a:r>
            <a:r>
              <a:rPr lang="de-CH" dirty="0"/>
              <a:t> einer der </a:t>
            </a:r>
            <a:r>
              <a:rPr lang="de-CH" dirty="0">
                <a:solidFill>
                  <a:srgbClr val="83D0F5"/>
                </a:solidFill>
              </a:rPr>
              <a:t>Beteiligten</a:t>
            </a:r>
            <a:r>
              <a:rPr lang="de-CH" dirty="0"/>
              <a:t> im Kreislauf </a:t>
            </a:r>
            <a:r>
              <a:rPr lang="de-CH" dirty="0">
                <a:solidFill>
                  <a:srgbClr val="83D0F5"/>
                </a:solidFill>
              </a:rPr>
              <a:t>nicht profitabel</a:t>
            </a:r>
            <a:r>
              <a:rPr lang="de-CH" dirty="0"/>
              <a:t>, kommt der </a:t>
            </a:r>
            <a:r>
              <a:rPr lang="de-CH" dirty="0">
                <a:solidFill>
                  <a:srgbClr val="83D0F5"/>
                </a:solidFill>
              </a:rPr>
              <a:t>Kreis</a:t>
            </a:r>
            <a:r>
              <a:rPr lang="de-CH" dirty="0"/>
              <a:t> </a:t>
            </a:r>
            <a:r>
              <a:rPr lang="de-CH" dirty="0">
                <a:solidFill>
                  <a:srgbClr val="83D0F5"/>
                </a:solidFill>
              </a:rPr>
              <a:t>nicht zustande</a:t>
            </a:r>
            <a:r>
              <a:rPr lang="de-CH" dirty="0"/>
              <a:t>. Die </a:t>
            </a:r>
            <a:r>
              <a:rPr lang="de-CH" dirty="0">
                <a:solidFill>
                  <a:srgbClr val="83D0F5"/>
                </a:solidFill>
              </a:rPr>
              <a:t>Gesetzgebung</a:t>
            </a:r>
            <a:r>
              <a:rPr lang="de-CH" dirty="0"/>
              <a:t> kann und muss diesen </a:t>
            </a:r>
            <a:r>
              <a:rPr lang="de-CH" dirty="0">
                <a:solidFill>
                  <a:srgbClr val="83D0F5"/>
                </a:solidFill>
              </a:rPr>
              <a:t>Prozess</a:t>
            </a:r>
            <a:r>
              <a:rPr lang="de-CH" dirty="0"/>
              <a:t> </a:t>
            </a:r>
            <a:r>
              <a:rPr lang="de-CH" dirty="0">
                <a:solidFill>
                  <a:srgbClr val="83D0F5"/>
                </a:solidFill>
              </a:rPr>
              <a:t>unterstützen</a:t>
            </a:r>
            <a:r>
              <a:rPr lang="de-CH" dirty="0"/>
              <a:t> indem sie </a:t>
            </a:r>
            <a:r>
              <a:rPr lang="de-CH" dirty="0">
                <a:solidFill>
                  <a:srgbClr val="83D0F5"/>
                </a:solidFill>
              </a:rPr>
              <a:t>Anreize</a:t>
            </a:r>
            <a:r>
              <a:rPr lang="de-CH" dirty="0"/>
              <a:t> </a:t>
            </a:r>
            <a:r>
              <a:rPr lang="de-CH" dirty="0">
                <a:solidFill>
                  <a:srgbClr val="83D0F5"/>
                </a:solidFill>
              </a:rPr>
              <a:t>zur</a:t>
            </a:r>
            <a:r>
              <a:rPr lang="de-CH" dirty="0"/>
              <a:t> </a:t>
            </a:r>
            <a:r>
              <a:rPr lang="de-CH" dirty="0">
                <a:solidFill>
                  <a:srgbClr val="83D0F5"/>
                </a:solidFill>
              </a:rPr>
              <a:t>Zusammenarbeit</a:t>
            </a:r>
            <a:r>
              <a:rPr lang="de-CH" dirty="0"/>
              <a:t> und </a:t>
            </a:r>
            <a:r>
              <a:rPr lang="de-CH" dirty="0">
                <a:solidFill>
                  <a:srgbClr val="83D0F5"/>
                </a:solidFill>
              </a:rPr>
              <a:t>umweltfreundlichen</a:t>
            </a:r>
            <a:r>
              <a:rPr lang="de-CH" dirty="0"/>
              <a:t> </a:t>
            </a:r>
            <a:r>
              <a:rPr lang="de-CH" dirty="0">
                <a:solidFill>
                  <a:srgbClr val="83D0F5"/>
                </a:solidFill>
              </a:rPr>
              <a:t>Produktgestaltung</a:t>
            </a:r>
            <a:r>
              <a:rPr lang="de-CH" dirty="0"/>
              <a:t> schafft sowie Ziele und Indikatoren definiert und anwendet, welche Nachhaltigkeit priorisieren.</a:t>
            </a:r>
          </a:p>
          <a:p>
            <a:endParaRPr lang="de-CH" dirty="0"/>
          </a:p>
        </p:txBody>
      </p:sp>
      <p:sp>
        <p:nvSpPr>
          <p:cNvPr id="4" name="Slide Number Placeholder 3">
            <a:extLst>
              <a:ext uri="{FF2B5EF4-FFF2-40B4-BE49-F238E27FC236}">
                <a16:creationId xmlns:a16="http://schemas.microsoft.com/office/drawing/2014/main" id="{6166C063-2F6D-A9BF-28DF-D068E7885C4F}"/>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8DC5434D-199F-3591-9416-285E213DD84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13796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9D62-2965-1970-DEC9-5AEDBE161555}"/>
              </a:ext>
            </a:extLst>
          </p:cNvPr>
          <p:cNvSpPr>
            <a:spLocks noGrp="1"/>
          </p:cNvSpPr>
          <p:nvPr>
            <p:ph type="title"/>
          </p:nvPr>
        </p:nvSpPr>
        <p:spPr>
          <a:xfrm>
            <a:off x="479425" y="476250"/>
            <a:ext cx="4345963" cy="1044575"/>
          </a:xfrm>
        </p:spPr>
        <p:txBody>
          <a:bodyPr/>
          <a:lstStyle/>
          <a:p>
            <a:r>
              <a:rPr lang="de-CH" dirty="0"/>
              <a:t>Die 10 R der Kreislaufwirtschaft</a:t>
            </a:r>
          </a:p>
        </p:txBody>
      </p:sp>
      <p:sp>
        <p:nvSpPr>
          <p:cNvPr id="3" name="Text Placeholder 2">
            <a:extLst>
              <a:ext uri="{FF2B5EF4-FFF2-40B4-BE49-F238E27FC236}">
                <a16:creationId xmlns:a16="http://schemas.microsoft.com/office/drawing/2014/main" id="{B6795444-C047-1012-F0C2-82304F7E64A2}"/>
              </a:ext>
            </a:extLst>
          </p:cNvPr>
          <p:cNvSpPr>
            <a:spLocks noGrp="1"/>
          </p:cNvSpPr>
          <p:nvPr>
            <p:ph type="body" sz="quarter" idx="13"/>
          </p:nvPr>
        </p:nvSpPr>
        <p:spPr>
          <a:xfrm>
            <a:off x="479425" y="5918182"/>
            <a:ext cx="4572350" cy="433388"/>
          </a:xfrm>
        </p:spPr>
        <p:txBody>
          <a:bodyPr/>
          <a:lstStyle/>
          <a:p>
            <a:pPr marL="0" indent="0">
              <a:buNone/>
            </a:pPr>
            <a:r>
              <a:rPr lang="de-CH" sz="1400" dirty="0"/>
              <a:t>Quelle: </a:t>
            </a:r>
            <a:r>
              <a:rPr lang="de-CH" sz="1400" dirty="0">
                <a:hlinkClick r:id="rId2"/>
              </a:rPr>
              <a:t>https://www.ara.at/10r-der-kreislaufwirtschaft</a:t>
            </a:r>
            <a:r>
              <a:rPr lang="de-CH" sz="1400" dirty="0"/>
              <a:t> </a:t>
            </a:r>
          </a:p>
        </p:txBody>
      </p:sp>
      <p:sp>
        <p:nvSpPr>
          <p:cNvPr id="4" name="Slide Number Placeholder 3">
            <a:extLst>
              <a:ext uri="{FF2B5EF4-FFF2-40B4-BE49-F238E27FC236}">
                <a16:creationId xmlns:a16="http://schemas.microsoft.com/office/drawing/2014/main" id="{D36CDB0C-1499-1C89-66CB-13AC94C76321}"/>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0C6E917F-BDEA-EDD0-BC44-46789A1F1F93}"/>
              </a:ext>
            </a:extLst>
          </p:cNvPr>
          <p:cNvSpPr>
            <a:spLocks noGrp="1"/>
          </p:cNvSpPr>
          <p:nvPr>
            <p:ph type="ftr" sz="quarter" idx="15"/>
          </p:nvPr>
        </p:nvSpPr>
        <p:spPr/>
        <p:txBody>
          <a:bodyPr/>
          <a:lstStyle/>
          <a:p>
            <a:r>
              <a:rPr lang="de-CH"/>
              <a:t>NFP 73 – Nachhaltige Wirtschaft</a:t>
            </a:r>
            <a:endParaRPr lang="de-CH" dirty="0"/>
          </a:p>
        </p:txBody>
      </p:sp>
      <p:pic>
        <p:nvPicPr>
          <p:cNvPr id="7" name="Picture 6">
            <a:extLst>
              <a:ext uri="{FF2B5EF4-FFF2-40B4-BE49-F238E27FC236}">
                <a16:creationId xmlns:a16="http://schemas.microsoft.com/office/drawing/2014/main" id="{81A063BC-57D2-28A0-1F39-305C0D94B5AF}"/>
              </a:ext>
            </a:extLst>
          </p:cNvPr>
          <p:cNvPicPr>
            <a:picLocks noChangeAspect="1"/>
          </p:cNvPicPr>
          <p:nvPr/>
        </p:nvPicPr>
        <p:blipFill>
          <a:blip r:embed="rId3"/>
          <a:stretch>
            <a:fillRect/>
          </a:stretch>
        </p:blipFill>
        <p:spPr>
          <a:xfrm>
            <a:off x="4825388" y="323587"/>
            <a:ext cx="6725792" cy="6334677"/>
          </a:xfrm>
          <a:prstGeom prst="rect">
            <a:avLst/>
          </a:prstGeom>
        </p:spPr>
      </p:pic>
    </p:spTree>
    <p:extLst>
      <p:ext uri="{BB962C8B-B14F-4D97-AF65-F5344CB8AC3E}">
        <p14:creationId xmlns:p14="http://schemas.microsoft.com/office/powerpoint/2010/main" val="3346738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de-CH" sz="1800" dirty="0"/>
              <a:t>Zum Schwerpunkt «Kreislaufwirtschaft» gab es vier Forschungsprojekte</a:t>
            </a:r>
            <a:r>
              <a:rPr lang="en-GB" sz="1800" dirty="0"/>
              <a:t>:</a:t>
            </a:r>
          </a:p>
          <a:p>
            <a:r>
              <a:rPr lang="de-CH" sz="1800" i="0" dirty="0">
                <a:effectLst/>
              </a:rPr>
              <a:t>Auf dem Weg zu einer nachhaltigen Kreislaufwirtschaft</a:t>
            </a:r>
          </a:p>
          <a:p>
            <a:r>
              <a:rPr lang="de-CH" sz="1800" i="0" dirty="0">
                <a:effectLst/>
              </a:rPr>
              <a:t>Labor für eine Kreislaufwirtschaft</a:t>
            </a:r>
            <a:endParaRPr lang="de-CH" sz="1800" dirty="0"/>
          </a:p>
          <a:p>
            <a:r>
              <a:rPr lang="de-CH" sz="1800" i="0" dirty="0">
                <a:effectLst/>
              </a:rPr>
              <a:t>Ressourceneffizienz in Schweizer Spitälern</a:t>
            </a:r>
          </a:p>
          <a:p>
            <a:r>
              <a:rPr lang="de-CH" sz="1800" i="0" dirty="0">
                <a:effectLst/>
              </a:rPr>
              <a:t>Herausforderungen modularer Wasserinfrastrukturen</a:t>
            </a:r>
            <a:endParaRPr lang="en-GB" sz="1800" dirty="0"/>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74118391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de-CH" dirty="0"/>
              <a:t>Auf dem Weg zu einer nachhaltigen Kreislaufwirtschaft</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4572000" cy="4213225"/>
          </a:xfrm>
        </p:spPr>
        <p:txBody>
          <a:bodyPr/>
          <a:lstStyle/>
          <a:p>
            <a:pPr marL="0" indent="0">
              <a:buNone/>
            </a:pPr>
            <a:r>
              <a:rPr lang="de-CH" dirty="0"/>
              <a:t>«Im Projekt «Auf dem Weg zu einer nachhaltigen Kreislaufwirtschaft» (TACLE) wurde ein </a:t>
            </a:r>
            <a:r>
              <a:rPr lang="de-CH" b="1" dirty="0"/>
              <a:t>Materialflussansatz</a:t>
            </a:r>
            <a:r>
              <a:rPr lang="de-CH" dirty="0"/>
              <a:t> mit einer Unternehmens- und einer Politikperspektive kombiniert. Das Hauptziel bestand darin, das verborgene Potenzial für ein besseres Ressourcenmanagement in der Schweiz zu bestimmen und den Weg zu einer nachhaltigen Kreislaufwirtschaft zu ebnen.»</a:t>
            </a:r>
          </a:p>
          <a:p>
            <a:pPr marL="0" indent="0" algn="r">
              <a:buNone/>
            </a:pPr>
            <a:r>
              <a:rPr lang="en-GB" dirty="0"/>
              <a:t>Prof. Dr. Volker Hoffmann</a:t>
            </a:r>
          </a:p>
          <a:p>
            <a:pPr marL="0" indent="0" algn="r">
              <a:buNone/>
            </a:pPr>
            <a:r>
              <a:rPr lang="en-GB" dirty="0" err="1"/>
              <a:t>Projektleitung</a:t>
            </a:r>
            <a:r>
              <a:rPr lang="en-GB" dirty="0"/>
              <a:t>, Auf </a:t>
            </a:r>
            <a:r>
              <a:rPr lang="en-GB" dirty="0" err="1"/>
              <a:t>dem</a:t>
            </a:r>
            <a:r>
              <a:rPr lang="en-GB" dirty="0"/>
              <a:t> Weg </a:t>
            </a:r>
            <a:r>
              <a:rPr lang="en-GB" dirty="0" err="1"/>
              <a:t>zu</a:t>
            </a:r>
            <a:r>
              <a:rPr lang="en-GB" dirty="0"/>
              <a:t> </a:t>
            </a:r>
            <a:r>
              <a:rPr lang="en-GB" dirty="0" err="1"/>
              <a:t>einer</a:t>
            </a:r>
            <a:r>
              <a:rPr lang="en-GB" dirty="0"/>
              <a:t> </a:t>
            </a:r>
            <a:r>
              <a:rPr lang="en-GB" dirty="0" err="1"/>
              <a:t>nachhaltigen</a:t>
            </a:r>
            <a:r>
              <a:rPr lang="en-GB" dirty="0"/>
              <a:t> Kreislaufwirtschaft</a:t>
            </a:r>
            <a:br>
              <a:rPr lang="en-GB" dirty="0"/>
            </a:br>
            <a:endParaRPr lang="en-GB" dirty="0"/>
          </a:p>
          <a:p>
            <a:pPr marL="0" indent="0">
              <a:buNone/>
            </a:pPr>
            <a:endParaRPr lang="en-GB" b="1" dirty="0"/>
          </a:p>
          <a:p>
            <a:pPr marL="0" indent="0">
              <a:buNone/>
            </a:pPr>
            <a:br>
              <a:rPr lang="en-GB" dirty="0"/>
            </a:br>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large floating solar panels in a river&#10;&#10;AI-generated content may be incorrect.">
            <a:extLst>
              <a:ext uri="{FF2B5EF4-FFF2-40B4-BE49-F238E27FC236}">
                <a16:creationId xmlns:a16="http://schemas.microsoft.com/office/drawing/2014/main" id="{3DFB1796-FAEE-DAF3-B67F-66026E6D6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423" y="1808163"/>
            <a:ext cx="6393152" cy="4219689"/>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20C404F-C384-149F-D274-623D4F400208}"/>
              </a:ext>
            </a:extLst>
          </p:cNvPr>
          <p:cNvGraphicFramePr>
            <a:graphicFrameLocks noChangeAspect="1"/>
          </p:cNvGraphicFramePr>
          <p:nvPr>
            <p:custDataLst>
              <p:tags r:id="rId1"/>
            </p:custDataLst>
            <p:extLst>
              <p:ext uri="{D42A27DB-BD31-4B8C-83A1-F6EECF244321}">
                <p14:modId xmlns:p14="http://schemas.microsoft.com/office/powerpoint/2010/main" val="29119096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832654-2655-E632-ED46-0EA8F3ACF56C}"/>
              </a:ext>
            </a:extLst>
          </p:cNvPr>
          <p:cNvSpPr>
            <a:spLocks noGrp="1"/>
          </p:cNvSpPr>
          <p:nvPr>
            <p:ph type="title"/>
          </p:nvPr>
        </p:nvSpPr>
        <p:spPr/>
        <p:txBody>
          <a:bodyPr vert="horz"/>
          <a:lstStyle/>
          <a:p>
            <a:r>
              <a:rPr lang="de-CH" dirty="0"/>
              <a:t>Auf dem Weg zu einer nachhaltigen Kreislaufwirtschaft – Aufgaben</a:t>
            </a:r>
          </a:p>
        </p:txBody>
      </p:sp>
      <p:sp>
        <p:nvSpPr>
          <p:cNvPr id="3" name="Text Placeholder 2">
            <a:extLst>
              <a:ext uri="{FF2B5EF4-FFF2-40B4-BE49-F238E27FC236}">
                <a16:creationId xmlns:a16="http://schemas.microsoft.com/office/drawing/2014/main" id="{CEAE166C-610C-E93B-ADF6-1D45526E7384}"/>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en-US" sz="1800" dirty="0"/>
              <a:t>Nenne </a:t>
            </a:r>
            <a:r>
              <a:rPr lang="en-US" sz="1800" dirty="0" err="1"/>
              <a:t>Beispiele</a:t>
            </a:r>
            <a:r>
              <a:rPr lang="en-US" sz="1800" dirty="0"/>
              <a:t> von </a:t>
            </a:r>
            <a:r>
              <a:rPr lang="en-US" sz="1800" dirty="0" err="1"/>
              <a:t>Kreislaufwirtschaft</a:t>
            </a:r>
            <a:r>
              <a:rPr lang="en-US" sz="1800" dirty="0"/>
              <a:t> </a:t>
            </a:r>
            <a:r>
              <a:rPr lang="en-US" dirty="0" err="1"/>
              <a:t>aus</a:t>
            </a:r>
            <a:r>
              <a:rPr lang="en-US" dirty="0"/>
              <a:t> </a:t>
            </a:r>
            <a:r>
              <a:rPr lang="en-US" dirty="0" err="1"/>
              <a:t>verschiedenen</a:t>
            </a:r>
            <a:r>
              <a:rPr lang="en-US" dirty="0"/>
              <a:t> </a:t>
            </a:r>
            <a:r>
              <a:rPr lang="en-US" dirty="0" err="1"/>
              <a:t>Branchen</a:t>
            </a:r>
            <a:r>
              <a:rPr lang="en-US" dirty="0"/>
              <a:t>.</a:t>
            </a:r>
          </a:p>
          <a:p>
            <a:pPr marL="342900" indent="-342900">
              <a:lnSpc>
                <a:spcPct val="107000"/>
              </a:lnSpc>
              <a:spcAft>
                <a:spcPts val="400"/>
              </a:spcAft>
              <a:buFont typeface="+mj-lt"/>
              <a:buAutoNum type="arabicPeriod"/>
            </a:pPr>
            <a:r>
              <a:rPr lang="en-US" sz="1800" dirty="0" err="1"/>
              <a:t>Wovon</a:t>
            </a:r>
            <a:r>
              <a:rPr lang="en-US" sz="1800" dirty="0"/>
              <a:t> </a:t>
            </a:r>
            <a:r>
              <a:rPr lang="en-US" sz="1800" dirty="0" err="1"/>
              <a:t>hängt</a:t>
            </a:r>
            <a:r>
              <a:rPr lang="en-US" sz="1800" dirty="0"/>
              <a:t> es ab, </a:t>
            </a:r>
            <a:r>
              <a:rPr lang="en-US" sz="1800" dirty="0" err="1"/>
              <a:t>ob</a:t>
            </a:r>
            <a:r>
              <a:rPr lang="en-US" sz="1800" dirty="0"/>
              <a:t> </a:t>
            </a:r>
            <a:r>
              <a:rPr lang="en-US" sz="1800" dirty="0" err="1"/>
              <a:t>ein</a:t>
            </a:r>
            <a:r>
              <a:rPr lang="en-US" sz="1800" dirty="0"/>
              <a:t> Ansatz der </a:t>
            </a:r>
            <a:r>
              <a:rPr lang="en-US" sz="1800" dirty="0" err="1"/>
              <a:t>Kreislaufwirtschaft</a:t>
            </a:r>
            <a:r>
              <a:rPr lang="en-US" sz="1800" dirty="0"/>
              <a:t> </a:t>
            </a:r>
            <a:r>
              <a:rPr lang="en-US" sz="1800" dirty="0" err="1"/>
              <a:t>ökologisch</a:t>
            </a:r>
            <a:r>
              <a:rPr lang="en-US" sz="1800" dirty="0"/>
              <a:t> </a:t>
            </a:r>
            <a:r>
              <a:rPr lang="en-US" sz="1800" dirty="0" err="1"/>
              <a:t>nachhaltig</a:t>
            </a:r>
            <a:r>
              <a:rPr lang="en-US" sz="1800" dirty="0"/>
              <a:t> </a:t>
            </a:r>
            <a:r>
              <a:rPr lang="en-US" sz="1800" dirty="0" err="1"/>
              <a:t>ist</a:t>
            </a:r>
            <a:r>
              <a:rPr lang="en-US" sz="1800" dirty="0"/>
              <a:t>?</a:t>
            </a:r>
          </a:p>
          <a:p>
            <a:pPr marL="342900" indent="-342900">
              <a:lnSpc>
                <a:spcPct val="107000"/>
              </a:lnSpc>
              <a:spcAft>
                <a:spcPts val="400"/>
              </a:spcAft>
              <a:buFont typeface="+mj-lt"/>
              <a:buAutoNum type="arabicPeriod"/>
            </a:pPr>
            <a:r>
              <a:rPr lang="en-US" sz="1800" dirty="0" err="1"/>
              <a:t>Warum</a:t>
            </a:r>
            <a:r>
              <a:rPr lang="en-US" sz="1800" dirty="0"/>
              <a:t> </a:t>
            </a:r>
            <a:r>
              <a:rPr lang="en-US" sz="1800" dirty="0" err="1"/>
              <a:t>sind</a:t>
            </a:r>
            <a:r>
              <a:rPr lang="en-US" sz="1800" dirty="0"/>
              <a:t> </a:t>
            </a:r>
            <a:r>
              <a:rPr lang="en-US" sz="1800" dirty="0" err="1"/>
              <a:t>Bewertungsmethoden</a:t>
            </a:r>
            <a:r>
              <a:rPr lang="en-US" sz="1800" dirty="0"/>
              <a:t> für </a:t>
            </a:r>
            <a:r>
              <a:rPr lang="en-US" sz="1800" dirty="0" err="1"/>
              <a:t>Kreislaufansätze</a:t>
            </a:r>
            <a:r>
              <a:rPr lang="en-US" sz="1800" dirty="0"/>
              <a:t> </a:t>
            </a:r>
            <a:r>
              <a:rPr lang="en-US" sz="1800" dirty="0" err="1"/>
              <a:t>wichtig</a:t>
            </a:r>
            <a:r>
              <a:rPr lang="en-US" sz="1800" dirty="0"/>
              <a:t> und </a:t>
            </a:r>
            <a:r>
              <a:rPr lang="en-US" sz="1800" dirty="0" err="1"/>
              <a:t>welche</a:t>
            </a:r>
            <a:r>
              <a:rPr lang="en-US" sz="1800" dirty="0"/>
              <a:t> </a:t>
            </a:r>
            <a:r>
              <a:rPr lang="en-US" sz="1800" dirty="0" err="1"/>
              <a:t>Kriterien</a:t>
            </a:r>
            <a:r>
              <a:rPr lang="en-US" sz="1800" dirty="0"/>
              <a:t> </a:t>
            </a:r>
            <a:r>
              <a:rPr lang="en-US" sz="1800" dirty="0" err="1"/>
              <a:t>werden</a:t>
            </a:r>
            <a:r>
              <a:rPr lang="en-US" sz="1800" dirty="0"/>
              <a:t> </a:t>
            </a:r>
            <a:r>
              <a:rPr lang="en-US" sz="1800" dirty="0" err="1"/>
              <a:t>dabei</a:t>
            </a:r>
            <a:r>
              <a:rPr lang="en-US" sz="1800" dirty="0"/>
              <a:t> </a:t>
            </a:r>
            <a:r>
              <a:rPr lang="en-US" sz="1800" dirty="0" err="1"/>
              <a:t>berücksichtigt</a:t>
            </a:r>
            <a:r>
              <a:rPr lang="en-US" sz="1800" dirty="0"/>
              <a:t>?</a:t>
            </a:r>
          </a:p>
          <a:p>
            <a:pPr marL="342900" indent="-342900">
              <a:lnSpc>
                <a:spcPct val="107000"/>
              </a:lnSpc>
              <a:spcAft>
                <a:spcPts val="400"/>
              </a:spcAft>
              <a:buFont typeface="+mj-lt"/>
              <a:buAutoNum type="arabicPeriod"/>
            </a:pPr>
            <a:r>
              <a:rPr lang="en-US" sz="1800" dirty="0"/>
              <a:t>Mit </a:t>
            </a:r>
            <a:r>
              <a:rPr lang="en-US" sz="1800" dirty="0" err="1"/>
              <a:t>welchen</a:t>
            </a:r>
            <a:r>
              <a:rPr lang="en-US" sz="1800" dirty="0"/>
              <a:t> </a:t>
            </a:r>
            <a:r>
              <a:rPr lang="en-US" sz="1800" dirty="0" err="1"/>
              <a:t>Massnahmen</a:t>
            </a:r>
            <a:r>
              <a:rPr lang="en-US" sz="1800" dirty="0"/>
              <a:t> </a:t>
            </a:r>
            <a:r>
              <a:rPr lang="en-US" sz="1800" dirty="0" err="1"/>
              <a:t>kann</a:t>
            </a:r>
            <a:r>
              <a:rPr lang="en-US" sz="1800" dirty="0"/>
              <a:t> die </a:t>
            </a:r>
            <a:r>
              <a:rPr lang="en-US" sz="1800" dirty="0" err="1"/>
              <a:t>Politik</a:t>
            </a:r>
            <a:r>
              <a:rPr lang="en-US" sz="1800" dirty="0"/>
              <a:t> </a:t>
            </a:r>
            <a:r>
              <a:rPr lang="en-US" sz="1800" dirty="0" err="1"/>
              <a:t>nachhaltige</a:t>
            </a:r>
            <a:r>
              <a:rPr lang="en-US" sz="1800" dirty="0"/>
              <a:t> </a:t>
            </a:r>
            <a:r>
              <a:rPr lang="en-US" sz="1800" dirty="0" err="1"/>
              <a:t>Kreislaufwirtschaft</a:t>
            </a:r>
            <a:r>
              <a:rPr lang="en-US" sz="1800" dirty="0"/>
              <a:t> </a:t>
            </a:r>
            <a:r>
              <a:rPr lang="en-US" sz="1800" dirty="0" err="1"/>
              <a:t>unterstützen</a:t>
            </a:r>
            <a:r>
              <a:rPr lang="en-US" sz="1800" dirty="0"/>
              <a:t>?</a:t>
            </a:r>
          </a:p>
          <a:p>
            <a:endParaRPr lang="de-CH" dirty="0"/>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p>
          <a:p>
            <a:pPr marL="0" indent="0">
              <a:lnSpc>
                <a:spcPct val="107000"/>
              </a:lnSpc>
              <a:spcAft>
                <a:spcPts val="400"/>
              </a:spcAft>
              <a:buNone/>
            </a:pPr>
            <a:r>
              <a:rPr lang="de-CH" sz="1800" dirty="0">
                <a:hlinkClick r:id="rId5"/>
              </a:rPr>
              <a:t>Auf dem Weg zu einer nachhaltigen Kreislaufwirtschaft </a:t>
            </a:r>
            <a:r>
              <a:rPr lang="de-CH" sz="1800" dirty="0"/>
              <a:t>(Website NFP 73)</a:t>
            </a:r>
          </a:p>
          <a:p>
            <a:pPr marL="0" indent="0">
              <a:lnSpc>
                <a:spcPct val="107000"/>
              </a:lnSpc>
              <a:spcAft>
                <a:spcPts val="400"/>
              </a:spcAft>
              <a:buNone/>
            </a:pPr>
            <a:r>
              <a:rPr lang="de-CH" sz="1800" dirty="0">
                <a:hlinkClick r:id="rId6"/>
              </a:rPr>
              <a:t>Kreislaufwirtschaft als Werkzeugkasten für eine nachhaltige Entwicklung in der Schweiz</a:t>
            </a:r>
            <a:r>
              <a:rPr lang="de-CH" sz="1800" dirty="0"/>
              <a:t> (Policy Brief)</a:t>
            </a:r>
            <a:endParaRPr lang="de-CH" sz="1800" b="0" i="0" dirty="0">
              <a:solidFill>
                <a:srgbClr val="22211D"/>
              </a:solidFill>
              <a:effectLst/>
              <a:highlight>
                <a:srgbClr val="FEFEFD"/>
              </a:highlight>
              <a:hlinkClick r:id="rId7"/>
            </a:endParaRPr>
          </a:p>
          <a:p>
            <a:pPr marL="0" indent="0">
              <a:lnSpc>
                <a:spcPct val="107000"/>
              </a:lnSpc>
              <a:spcAft>
                <a:spcPts val="400"/>
              </a:spcAft>
              <a:buNone/>
            </a:pPr>
            <a:r>
              <a:rPr lang="de-CH" sz="1800" b="0" i="0" dirty="0">
                <a:solidFill>
                  <a:srgbClr val="22211D"/>
                </a:solidFill>
                <a:effectLst/>
                <a:highlight>
                  <a:srgbClr val="FEFEFD"/>
                </a:highlight>
                <a:hlinkClick r:id="rId7"/>
              </a:rPr>
              <a:t>Warum Recycling allein nicht genügt</a:t>
            </a:r>
            <a:r>
              <a:rPr lang="de-CH" sz="1800" b="0" i="0" dirty="0">
                <a:solidFill>
                  <a:srgbClr val="22211D"/>
                </a:solidFill>
                <a:effectLst/>
                <a:highlight>
                  <a:srgbClr val="FEFEFD"/>
                </a:highlight>
              </a:rPr>
              <a:t> (Audio SRF)</a:t>
            </a:r>
          </a:p>
          <a:p>
            <a:pPr marL="0" indent="0">
              <a:lnSpc>
                <a:spcPct val="107000"/>
              </a:lnSpc>
              <a:spcAft>
                <a:spcPts val="400"/>
              </a:spcAft>
              <a:buNone/>
            </a:pPr>
            <a:r>
              <a:rPr lang="en-US" sz="1800" dirty="0">
                <a:hlinkClick r:id="rId8"/>
              </a:rPr>
              <a:t>Towards a sustainable circular economy</a:t>
            </a:r>
            <a:r>
              <a:rPr lang="en-US" sz="1800" dirty="0"/>
              <a:t> (</a:t>
            </a:r>
            <a:r>
              <a:rPr lang="en-US" sz="1800" dirty="0" err="1"/>
              <a:t>Wissenschaftlicher</a:t>
            </a:r>
            <a:r>
              <a:rPr lang="en-US" sz="1800" dirty="0"/>
              <a:t> </a:t>
            </a:r>
            <a:r>
              <a:rPr lang="en-US" sz="1800" dirty="0" err="1"/>
              <a:t>Vortrag</a:t>
            </a:r>
            <a:r>
              <a:rPr lang="en-US" sz="1800" dirty="0"/>
              <a:t>)</a:t>
            </a:r>
          </a:p>
          <a:p>
            <a:endParaRPr lang="de-CH" dirty="0"/>
          </a:p>
        </p:txBody>
      </p:sp>
      <p:sp>
        <p:nvSpPr>
          <p:cNvPr id="4" name="Slide Number Placeholder 3">
            <a:extLst>
              <a:ext uri="{FF2B5EF4-FFF2-40B4-BE49-F238E27FC236}">
                <a16:creationId xmlns:a16="http://schemas.microsoft.com/office/drawing/2014/main" id="{AF52F64D-9DE4-7139-A67C-A4C13A2B88D6}"/>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0B0908AD-E34B-B2CB-C3BB-C3CF58CBD1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40654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5844792-E605-FCD5-7F76-CF3A5988B6CF}"/>
              </a:ext>
            </a:extLst>
          </p:cNvPr>
          <p:cNvGraphicFramePr>
            <a:graphicFrameLocks noChangeAspect="1"/>
          </p:cNvGraphicFramePr>
          <p:nvPr>
            <p:custDataLst>
              <p:tags r:id="rId1"/>
            </p:custDataLst>
            <p:extLst>
              <p:ext uri="{D42A27DB-BD31-4B8C-83A1-F6EECF244321}">
                <p14:modId xmlns:p14="http://schemas.microsoft.com/office/powerpoint/2010/main" val="37122615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9BDD93-D356-00B4-BB61-A87EF3C1ECD8}"/>
              </a:ext>
            </a:extLst>
          </p:cNvPr>
          <p:cNvSpPr>
            <a:spLocks noGrp="1"/>
          </p:cNvSpPr>
          <p:nvPr>
            <p:ph type="title"/>
          </p:nvPr>
        </p:nvSpPr>
        <p:spPr/>
        <p:txBody>
          <a:bodyPr vert="horz"/>
          <a:lstStyle/>
          <a:p>
            <a:r>
              <a:rPr lang="de-CH" dirty="0"/>
              <a:t>Auf dem Weg zu einer nachhaltigen Kreislaufwirtschaft </a:t>
            </a:r>
            <a:r>
              <a:rPr lang="en-GB" dirty="0"/>
              <a:t>–</a:t>
            </a:r>
            <a:r>
              <a:rPr lang="de-CH" dirty="0"/>
              <a:t> Hintergrund</a:t>
            </a:r>
          </a:p>
        </p:txBody>
      </p:sp>
      <p:sp>
        <p:nvSpPr>
          <p:cNvPr id="3" name="Slide Number Placeholder 2">
            <a:extLst>
              <a:ext uri="{FF2B5EF4-FFF2-40B4-BE49-F238E27FC236}">
                <a16:creationId xmlns:a16="http://schemas.microsoft.com/office/drawing/2014/main" id="{77077090-D75A-8936-2FDE-B6956D8D0F79}"/>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4" name="Text Placeholder 3">
            <a:extLst>
              <a:ext uri="{FF2B5EF4-FFF2-40B4-BE49-F238E27FC236}">
                <a16:creationId xmlns:a16="http://schemas.microsoft.com/office/drawing/2014/main" id="{81643FD1-76E5-A042-3608-D187E9D7581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871EA11-20B7-2AAE-55A5-072CD4E8975C}"/>
              </a:ext>
            </a:extLst>
          </p:cNvPr>
          <p:cNvSpPr>
            <a:spLocks noGrp="1"/>
          </p:cNvSpPr>
          <p:nvPr>
            <p:ph type="body" sz="quarter" idx="13"/>
          </p:nvPr>
        </p:nvSpPr>
        <p:spPr/>
        <p:txBody>
          <a:bodyPr/>
          <a:lstStyle/>
          <a:p>
            <a:r>
              <a:rPr lang="de-CH" dirty="0"/>
              <a:t>Aufgrund der </a:t>
            </a:r>
            <a:r>
              <a:rPr lang="de-CH" b="1" dirty="0"/>
              <a:t>wachsenden Bevölkerung </a:t>
            </a:r>
            <a:r>
              <a:rPr lang="de-CH" dirty="0"/>
              <a:t>und </a:t>
            </a:r>
            <a:r>
              <a:rPr lang="de-CH" b="1" dirty="0"/>
              <a:t>neuer Konsummuster </a:t>
            </a:r>
            <a:r>
              <a:rPr lang="de-CH" dirty="0"/>
              <a:t>hat sich der </a:t>
            </a:r>
            <a:r>
              <a:rPr lang="de-CH" b="1" dirty="0"/>
              <a:t>Druck</a:t>
            </a:r>
            <a:r>
              <a:rPr lang="de-CH" dirty="0"/>
              <a:t> auf die </a:t>
            </a:r>
            <a:r>
              <a:rPr lang="de-CH" b="1" dirty="0"/>
              <a:t>natürlichen</a:t>
            </a:r>
            <a:r>
              <a:rPr lang="de-CH" dirty="0"/>
              <a:t> </a:t>
            </a:r>
            <a:r>
              <a:rPr lang="de-CH" b="1" dirty="0"/>
              <a:t>Ressourcen</a:t>
            </a:r>
            <a:r>
              <a:rPr lang="de-CH" dirty="0"/>
              <a:t> weltweit </a:t>
            </a:r>
            <a:r>
              <a:rPr lang="de-CH" b="1" dirty="0"/>
              <a:t>verstärkt</a:t>
            </a:r>
            <a:r>
              <a:rPr lang="de-CH" dirty="0"/>
              <a:t>. Das Konzept der Kreislaufwirtschaft wird in Politik, Wirtschaft und Forschung immer häufiger als Mittel zur Lösung dieses Problems vorgeschlagen. Es bestehen jedoch wesentliche </a:t>
            </a:r>
            <a:r>
              <a:rPr lang="de-CH" b="1" dirty="0"/>
              <a:t>Wissenslücken</a:t>
            </a:r>
            <a:r>
              <a:rPr lang="de-CH" dirty="0"/>
              <a:t> bei der </a:t>
            </a:r>
            <a:r>
              <a:rPr lang="de-CH" b="1" dirty="0"/>
              <a:t>Umsetzung</a:t>
            </a:r>
            <a:r>
              <a:rPr lang="de-CH" dirty="0"/>
              <a:t> und den </a:t>
            </a:r>
            <a:r>
              <a:rPr lang="de-CH" b="1" dirty="0"/>
              <a:t>Auswirkungen</a:t>
            </a:r>
            <a:r>
              <a:rPr lang="de-CH" dirty="0"/>
              <a:t> einer Kreislaufwirtschaft und mit diesem Projekt sollten diese Lücken untersucht werden.</a:t>
            </a:r>
          </a:p>
          <a:p>
            <a:endParaRPr lang="de-CH" dirty="0"/>
          </a:p>
        </p:txBody>
      </p:sp>
      <p:sp>
        <p:nvSpPr>
          <p:cNvPr id="6" name="Text Placeholder 5">
            <a:extLst>
              <a:ext uri="{FF2B5EF4-FFF2-40B4-BE49-F238E27FC236}">
                <a16:creationId xmlns:a16="http://schemas.microsoft.com/office/drawing/2014/main" id="{EF061DF3-271C-4306-4FEB-4D8C7373B7E2}"/>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2073A0A2-0F3B-3367-B45D-D7047FAE2EA1}"/>
              </a:ext>
            </a:extLst>
          </p:cNvPr>
          <p:cNvSpPr>
            <a:spLocks noGrp="1"/>
          </p:cNvSpPr>
          <p:nvPr>
            <p:ph type="ftr" sz="quarter" idx="17"/>
          </p:nvPr>
        </p:nvSpPr>
        <p:spPr/>
        <p:txBody>
          <a:bodyPr/>
          <a:lstStyle/>
          <a:p>
            <a:r>
              <a:rPr lang="de-CH"/>
              <a:t>NFP 73 – Nachhaltige Wirtschaft</a:t>
            </a:r>
            <a:endParaRPr lang="de-CH" dirty="0"/>
          </a:p>
        </p:txBody>
      </p:sp>
      <p:pic>
        <p:nvPicPr>
          <p:cNvPr id="15" name="object 6">
            <a:extLst>
              <a:ext uri="{FF2B5EF4-FFF2-40B4-BE49-F238E27FC236}">
                <a16:creationId xmlns:a16="http://schemas.microsoft.com/office/drawing/2014/main" id="{715948B1-E57D-90C7-448F-806AE81B1489}"/>
              </a:ext>
            </a:extLst>
          </p:cNvPr>
          <p:cNvPicPr>
            <a:picLocks noGrp="1"/>
          </p:cNvPicPr>
          <p:nvPr>
            <p:ph type="pic" sz="quarter" idx="16"/>
          </p:nvPr>
        </p:nvPicPr>
        <p:blipFill>
          <a:blip r:embed="rId5" cstate="print"/>
          <a:srcRect l="17690" r="17690"/>
          <a:stretch>
            <a:fillRect/>
          </a:stretch>
        </p:blipFill>
        <p:spPr>
          <a:prstGeom prst="rect">
            <a:avLst/>
          </a:prstGeom>
        </p:spPr>
      </p:pic>
    </p:spTree>
    <p:extLst>
      <p:ext uri="{BB962C8B-B14F-4D97-AF65-F5344CB8AC3E}">
        <p14:creationId xmlns:p14="http://schemas.microsoft.com/office/powerpoint/2010/main" val="303710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E1E2B25-74B9-13A6-970A-FAFBEA633C21}"/>
              </a:ext>
            </a:extLst>
          </p:cNvPr>
          <p:cNvGraphicFramePr>
            <a:graphicFrameLocks noChangeAspect="1"/>
          </p:cNvGraphicFramePr>
          <p:nvPr>
            <p:custDataLst>
              <p:tags r:id="rId1"/>
            </p:custDataLst>
            <p:extLst>
              <p:ext uri="{D42A27DB-BD31-4B8C-83A1-F6EECF244321}">
                <p14:modId xmlns:p14="http://schemas.microsoft.com/office/powerpoint/2010/main" val="18189957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CFF8D7-EE69-9708-4A4F-CB276C64C4FB}"/>
              </a:ext>
            </a:extLst>
          </p:cNvPr>
          <p:cNvSpPr>
            <a:spLocks noGrp="1"/>
          </p:cNvSpPr>
          <p:nvPr>
            <p:ph type="title"/>
          </p:nvPr>
        </p:nvSpPr>
        <p:spPr/>
        <p:txBody>
          <a:bodyPr vert="horz"/>
          <a:lstStyle/>
          <a:p>
            <a:r>
              <a:rPr lang="de-CH" dirty="0"/>
              <a:t>Auf dem Weg zu einer nachhaltigen Kreislaufwirtschaft </a:t>
            </a:r>
            <a:r>
              <a:rPr lang="en-GB" dirty="0"/>
              <a:t>–</a:t>
            </a:r>
            <a:r>
              <a:rPr lang="de-CH" dirty="0"/>
              <a:t> Ziel</a:t>
            </a:r>
          </a:p>
        </p:txBody>
      </p:sp>
      <p:sp>
        <p:nvSpPr>
          <p:cNvPr id="3" name="Slide Number Placeholder 2">
            <a:extLst>
              <a:ext uri="{FF2B5EF4-FFF2-40B4-BE49-F238E27FC236}">
                <a16:creationId xmlns:a16="http://schemas.microsoft.com/office/drawing/2014/main" id="{80332147-E621-9A91-8813-A8D34BCA59B3}"/>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4" name="Text Placeholder 3">
            <a:extLst>
              <a:ext uri="{FF2B5EF4-FFF2-40B4-BE49-F238E27FC236}">
                <a16:creationId xmlns:a16="http://schemas.microsoft.com/office/drawing/2014/main" id="{1575D21E-620E-90A2-047D-D5EB9596A5B1}"/>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E2F5E35-4FDE-234F-A06B-47848F8EDF41}"/>
              </a:ext>
            </a:extLst>
          </p:cNvPr>
          <p:cNvSpPr>
            <a:spLocks noGrp="1"/>
          </p:cNvSpPr>
          <p:nvPr>
            <p:ph type="body" sz="quarter" idx="13"/>
          </p:nvPr>
        </p:nvSpPr>
        <p:spPr>
          <a:xfrm>
            <a:off x="479426" y="2565400"/>
            <a:ext cx="10610332" cy="3455988"/>
          </a:xfrm>
        </p:spPr>
        <p:txBody>
          <a:bodyPr/>
          <a:lstStyle/>
          <a:p>
            <a:pPr marL="0" indent="0">
              <a:buNone/>
            </a:pPr>
            <a:r>
              <a:rPr lang="de-CH" dirty="0"/>
              <a:t>Ziel des Projekts war es:</a:t>
            </a:r>
          </a:p>
          <a:p>
            <a:pPr marL="400050" indent="-400050">
              <a:buFont typeface="+mj-lt"/>
              <a:buAutoNum type="romanLcPeriod"/>
            </a:pPr>
            <a:r>
              <a:rPr lang="de-CH" dirty="0"/>
              <a:t>Möglichkeiten zu bestimmen und zu quantifizieren, mit denen die </a:t>
            </a:r>
            <a:r>
              <a:rPr lang="de-CH" b="1" dirty="0"/>
              <a:t>Ressourceneffizienz</a:t>
            </a:r>
            <a:r>
              <a:rPr lang="de-CH" dirty="0"/>
              <a:t> in der </a:t>
            </a:r>
            <a:r>
              <a:rPr lang="de-CH" b="1" dirty="0"/>
              <a:t>Schweizer</a:t>
            </a:r>
            <a:r>
              <a:rPr lang="de-CH" dirty="0"/>
              <a:t> </a:t>
            </a:r>
            <a:r>
              <a:rPr lang="de-CH" b="1" dirty="0"/>
              <a:t>Industrie</a:t>
            </a:r>
            <a:r>
              <a:rPr lang="de-CH" dirty="0"/>
              <a:t> durch eine nachhaltige Kreislaufwirtschaft optimiert werden kann; </a:t>
            </a:r>
          </a:p>
          <a:p>
            <a:pPr marL="400050" indent="-400050">
              <a:buFont typeface="+mj-lt"/>
              <a:buAutoNum type="romanLcPeriod"/>
            </a:pPr>
            <a:r>
              <a:rPr lang="de-CH" dirty="0"/>
              <a:t>zu analysieren, wie Unternehmen </a:t>
            </a:r>
            <a:r>
              <a:rPr lang="de-CH" b="1" dirty="0"/>
              <a:t>Wertschöpfungsketten</a:t>
            </a:r>
            <a:r>
              <a:rPr lang="de-CH" dirty="0"/>
              <a:t> in Richtung einer Kreislaufwirtschaft aufbauen bzw. umgestalten können und </a:t>
            </a:r>
          </a:p>
          <a:p>
            <a:pPr marL="400050" indent="-400050">
              <a:buFont typeface="+mj-lt"/>
              <a:buAutoNum type="romanLcPeriod"/>
            </a:pPr>
            <a:r>
              <a:rPr lang="de-CH" b="1" dirty="0"/>
              <a:t>Politik</a:t>
            </a:r>
            <a:r>
              <a:rPr lang="de-CH" dirty="0"/>
              <a:t> und </a:t>
            </a:r>
            <a:r>
              <a:rPr lang="de-CH" b="1" dirty="0"/>
              <a:t>Industrie</a:t>
            </a:r>
            <a:r>
              <a:rPr lang="de-CH" dirty="0"/>
              <a:t> beim Übergang zu einer Kreislaufwirtschaft zu unterstützen. </a:t>
            </a:r>
          </a:p>
          <a:p>
            <a:pPr marL="0" indent="0">
              <a:buNone/>
            </a:pPr>
            <a:endParaRPr lang="de-CH" dirty="0"/>
          </a:p>
          <a:p>
            <a:pPr marL="0" indent="0">
              <a:buNone/>
            </a:pPr>
            <a:r>
              <a:rPr lang="de-CH" dirty="0"/>
              <a:t>Die übergeordnete Forschungsfrage des Projekts lautete: </a:t>
            </a:r>
          </a:p>
          <a:p>
            <a:pPr marL="0" indent="0">
              <a:buNone/>
            </a:pPr>
            <a:r>
              <a:rPr lang="de-CH" i="1" dirty="0"/>
              <a:t>Wo besteht verstecktes Potenzial zur Verbesserung des Ressourcenmanagements in der Schweiz und wie lässt sich dieses für die Umsetzung einer Kreislaufwirtschaft nutzen?</a:t>
            </a:r>
          </a:p>
          <a:p>
            <a:endParaRPr lang="de-CH" dirty="0"/>
          </a:p>
        </p:txBody>
      </p:sp>
      <p:sp>
        <p:nvSpPr>
          <p:cNvPr id="6" name="Text Placeholder 5">
            <a:extLst>
              <a:ext uri="{FF2B5EF4-FFF2-40B4-BE49-F238E27FC236}">
                <a16:creationId xmlns:a16="http://schemas.microsoft.com/office/drawing/2014/main" id="{AA262612-0D48-0D30-EB06-62EC5FF86B9F}"/>
              </a:ext>
            </a:extLst>
          </p:cNvPr>
          <p:cNvSpPr>
            <a:spLocks noGrp="1"/>
          </p:cNvSpPr>
          <p:nvPr>
            <p:ph type="body" sz="quarter" idx="12"/>
          </p:nvPr>
        </p:nvSpPr>
        <p:spPr>
          <a:xfrm>
            <a:off x="479423" y="1808163"/>
            <a:ext cx="11234067" cy="587375"/>
          </a:xfrm>
        </p:spPr>
        <p:txBody>
          <a:bodyPr/>
          <a:lstStyle/>
          <a:p>
            <a:r>
              <a:rPr lang="de-CH" dirty="0"/>
              <a:t>Ziel</a:t>
            </a:r>
          </a:p>
        </p:txBody>
      </p:sp>
      <p:sp>
        <p:nvSpPr>
          <p:cNvPr id="8" name="Footer Placeholder 7">
            <a:extLst>
              <a:ext uri="{FF2B5EF4-FFF2-40B4-BE49-F238E27FC236}">
                <a16:creationId xmlns:a16="http://schemas.microsoft.com/office/drawing/2014/main" id="{195BD456-D435-E2F6-DF3A-18EA791BE824}"/>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36431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0A69FBD-E66C-9DA1-A16A-23198549C163}"/>
              </a:ext>
            </a:extLst>
          </p:cNvPr>
          <p:cNvGraphicFramePr>
            <a:graphicFrameLocks noChangeAspect="1"/>
          </p:cNvGraphicFramePr>
          <p:nvPr>
            <p:custDataLst>
              <p:tags r:id="rId1"/>
            </p:custDataLst>
            <p:extLst>
              <p:ext uri="{D42A27DB-BD31-4B8C-83A1-F6EECF244321}">
                <p14:modId xmlns:p14="http://schemas.microsoft.com/office/powerpoint/2010/main" val="38598046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B149A9-E6EC-9AF4-8905-A617BD4C7E94}"/>
              </a:ext>
            </a:extLst>
          </p:cNvPr>
          <p:cNvSpPr>
            <a:spLocks noGrp="1"/>
          </p:cNvSpPr>
          <p:nvPr>
            <p:ph type="title"/>
          </p:nvPr>
        </p:nvSpPr>
        <p:spPr/>
        <p:txBody>
          <a:bodyPr vert="horz"/>
          <a:lstStyle/>
          <a:p>
            <a:r>
              <a:rPr lang="de-CH" dirty="0"/>
              <a:t>Auf dem Weg zu einer nachhaltigen Kreislaufwirtschaft – Resultate I</a:t>
            </a:r>
          </a:p>
        </p:txBody>
      </p:sp>
      <p:sp>
        <p:nvSpPr>
          <p:cNvPr id="3" name="Text Placeholder 2">
            <a:extLst>
              <a:ext uri="{FF2B5EF4-FFF2-40B4-BE49-F238E27FC236}">
                <a16:creationId xmlns:a16="http://schemas.microsoft.com/office/drawing/2014/main" id="{EF5F058A-BA13-C0B0-57A8-740284613C26}"/>
              </a:ext>
            </a:extLst>
          </p:cNvPr>
          <p:cNvSpPr>
            <a:spLocks noGrp="1"/>
          </p:cNvSpPr>
          <p:nvPr>
            <p:ph type="body" sz="quarter" idx="13"/>
          </p:nvPr>
        </p:nvSpPr>
        <p:spPr/>
        <p:txBody>
          <a:bodyPr/>
          <a:lstStyle/>
          <a:p>
            <a:pPr marL="0" indent="0">
              <a:buNone/>
            </a:pPr>
            <a:r>
              <a:rPr lang="de-CH" b="1" dirty="0"/>
              <a:t>Fallstudien zeigen eine Verbesserung der Schweizer Wirtschaft   </a:t>
            </a:r>
          </a:p>
          <a:p>
            <a:pPr marL="0" indent="0">
              <a:buNone/>
            </a:pPr>
            <a:r>
              <a:rPr lang="de-CH" dirty="0"/>
              <a:t>Wir haben bestimmt und quantifiziert, wie sich die </a:t>
            </a:r>
            <a:r>
              <a:rPr lang="de-CH" dirty="0">
                <a:solidFill>
                  <a:srgbClr val="83D0F5"/>
                </a:solidFill>
              </a:rPr>
              <a:t>Ressourceneffizienz</a:t>
            </a:r>
            <a:r>
              <a:rPr lang="de-CH" dirty="0"/>
              <a:t> in der Schweizer Wirtschaft durch eine nachhaltige Kreislaufwirtschaft verbessern lässt, sowohl mit </a:t>
            </a:r>
            <a:r>
              <a:rPr lang="de-CH" dirty="0">
                <a:solidFill>
                  <a:srgbClr val="83D0F5"/>
                </a:solidFill>
              </a:rPr>
              <a:t>Blick</a:t>
            </a:r>
            <a:r>
              <a:rPr lang="de-CH" dirty="0"/>
              <a:t> auf </a:t>
            </a:r>
            <a:r>
              <a:rPr lang="de-CH" dirty="0">
                <a:solidFill>
                  <a:srgbClr val="83D0F5"/>
                </a:solidFill>
              </a:rPr>
              <a:t>Ressourcen</a:t>
            </a:r>
            <a:r>
              <a:rPr lang="de-CH" dirty="0"/>
              <a:t> als auch aus </a:t>
            </a:r>
            <a:r>
              <a:rPr lang="de-CH" dirty="0">
                <a:solidFill>
                  <a:srgbClr val="83D0F5"/>
                </a:solidFill>
              </a:rPr>
              <a:t>sozioökonomischer</a:t>
            </a:r>
            <a:r>
              <a:rPr lang="de-CH" dirty="0"/>
              <a:t> </a:t>
            </a:r>
            <a:r>
              <a:rPr lang="de-CH" dirty="0">
                <a:solidFill>
                  <a:srgbClr val="83D0F5"/>
                </a:solidFill>
              </a:rPr>
              <a:t>Sicht</a:t>
            </a:r>
            <a:r>
              <a:rPr lang="de-CH" dirty="0"/>
              <a:t>. Dazu wurden auch neue </a:t>
            </a:r>
            <a:r>
              <a:rPr lang="de-CH" dirty="0">
                <a:solidFill>
                  <a:srgbClr val="83D0F5"/>
                </a:solidFill>
              </a:rPr>
              <a:t>Indikatoren</a:t>
            </a:r>
            <a:r>
              <a:rPr lang="de-CH" dirty="0"/>
              <a:t> zur </a:t>
            </a:r>
            <a:r>
              <a:rPr lang="de-CH" dirty="0">
                <a:solidFill>
                  <a:srgbClr val="83D0F5"/>
                </a:solidFill>
              </a:rPr>
              <a:t>Messung</a:t>
            </a:r>
            <a:r>
              <a:rPr lang="de-CH" dirty="0"/>
              <a:t> der </a:t>
            </a:r>
            <a:r>
              <a:rPr lang="de-CH" dirty="0">
                <a:solidFill>
                  <a:srgbClr val="83D0F5"/>
                </a:solidFill>
              </a:rPr>
              <a:t>ökologischen</a:t>
            </a:r>
            <a:r>
              <a:rPr lang="de-CH" dirty="0"/>
              <a:t> und </a:t>
            </a:r>
            <a:r>
              <a:rPr lang="de-CH" dirty="0">
                <a:solidFill>
                  <a:srgbClr val="83D0F5"/>
                </a:solidFill>
              </a:rPr>
              <a:t>wirtschaftlichen</a:t>
            </a:r>
            <a:r>
              <a:rPr lang="de-CH" dirty="0"/>
              <a:t> </a:t>
            </a:r>
            <a:r>
              <a:rPr lang="de-CH" dirty="0">
                <a:solidFill>
                  <a:srgbClr val="83D0F5"/>
                </a:solidFill>
              </a:rPr>
              <a:t>Nachhaltigkeit</a:t>
            </a:r>
            <a:r>
              <a:rPr lang="de-CH" dirty="0"/>
              <a:t> der </a:t>
            </a:r>
            <a:r>
              <a:rPr lang="de-CH" dirty="0">
                <a:solidFill>
                  <a:srgbClr val="83D0F5"/>
                </a:solidFill>
              </a:rPr>
              <a:t>Kreislaufwirtschaft</a:t>
            </a:r>
            <a:r>
              <a:rPr lang="de-CH" dirty="0"/>
              <a:t> entwickelt. Fallstudien zu Wärmedämmung, Möbeln, Textilbekleidung und Kunststoffen wurden ökologisch ausgewertet und, mit Ausnahme der Textilien, auch aus sozioökonomischer Sicht analysiert.</a:t>
            </a:r>
          </a:p>
          <a:p>
            <a:endParaRPr lang="de-CH" dirty="0"/>
          </a:p>
        </p:txBody>
      </p:sp>
      <p:sp>
        <p:nvSpPr>
          <p:cNvPr id="4" name="Slide Number Placeholder 3">
            <a:extLst>
              <a:ext uri="{FF2B5EF4-FFF2-40B4-BE49-F238E27FC236}">
                <a16:creationId xmlns:a16="http://schemas.microsoft.com/office/drawing/2014/main" id="{8CC7C862-1533-9AC5-6F5B-D18EA9573F7F}"/>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E0705CA3-FE37-264D-36DC-7FCAEEED355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5844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E8AE-BD5D-9D7E-947D-5A555642526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6AC7D99-D146-61A7-24AD-9FF03A9EC6A3}"/>
              </a:ext>
            </a:extLst>
          </p:cNvPr>
          <p:cNvGraphicFramePr>
            <a:graphicFrameLocks noChangeAspect="1"/>
          </p:cNvGraphicFramePr>
          <p:nvPr>
            <p:custDataLst>
              <p:tags r:id="rId1"/>
            </p:custDataLst>
            <p:extLst>
              <p:ext uri="{D42A27DB-BD31-4B8C-83A1-F6EECF244321}">
                <p14:modId xmlns:p14="http://schemas.microsoft.com/office/powerpoint/2010/main" val="12655045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60A69FBD-E66C-9DA1-A16A-23198549C16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A6F17F-1B1C-C801-E250-14E07A638123}"/>
              </a:ext>
            </a:extLst>
          </p:cNvPr>
          <p:cNvSpPr>
            <a:spLocks noGrp="1"/>
          </p:cNvSpPr>
          <p:nvPr>
            <p:ph type="title"/>
          </p:nvPr>
        </p:nvSpPr>
        <p:spPr/>
        <p:txBody>
          <a:bodyPr vert="horz"/>
          <a:lstStyle/>
          <a:p>
            <a:r>
              <a:rPr lang="de-CH"/>
              <a:t>Auf dem Weg zu einer nachhaltigen Kreislaufwirtschaft – Resultate </a:t>
            </a:r>
            <a:r>
              <a:rPr lang="de-CH" dirty="0"/>
              <a:t>II</a:t>
            </a:r>
          </a:p>
        </p:txBody>
      </p:sp>
      <p:sp>
        <p:nvSpPr>
          <p:cNvPr id="3" name="Text Placeholder 2">
            <a:extLst>
              <a:ext uri="{FF2B5EF4-FFF2-40B4-BE49-F238E27FC236}">
                <a16:creationId xmlns:a16="http://schemas.microsoft.com/office/drawing/2014/main" id="{2215F156-61C3-729E-758D-11DF15585CB5}"/>
              </a:ext>
            </a:extLst>
          </p:cNvPr>
          <p:cNvSpPr>
            <a:spLocks noGrp="1"/>
          </p:cNvSpPr>
          <p:nvPr>
            <p:ph type="body" sz="quarter" idx="13"/>
          </p:nvPr>
        </p:nvSpPr>
        <p:spPr/>
        <p:txBody>
          <a:bodyPr/>
          <a:lstStyle/>
          <a:p>
            <a:pPr marL="0" indent="0">
              <a:buNone/>
            </a:pPr>
            <a:r>
              <a:rPr lang="de-CH" b="1" dirty="0"/>
              <a:t>Verminderung von Umweltauswirkungen in verschiedenen Industrien </a:t>
            </a:r>
          </a:p>
          <a:p>
            <a:pPr marL="0" indent="0">
              <a:buNone/>
            </a:pPr>
            <a:r>
              <a:rPr lang="de-CH" dirty="0"/>
              <a:t>Die Ergebnisse zeigen, dass in der </a:t>
            </a:r>
            <a:r>
              <a:rPr lang="de-CH" dirty="0">
                <a:solidFill>
                  <a:srgbClr val="83D0F5"/>
                </a:solidFill>
              </a:rPr>
              <a:t>Wärmedämmungsindustrie</a:t>
            </a:r>
            <a:r>
              <a:rPr lang="de-CH" dirty="0"/>
              <a:t> die Umsetzung von Kreislaufstrategien durch Ansätze wie </a:t>
            </a:r>
            <a:r>
              <a:rPr lang="de-CH" dirty="0">
                <a:solidFill>
                  <a:srgbClr val="83D0F5"/>
                </a:solidFill>
              </a:rPr>
              <a:t>Vermindern</a:t>
            </a:r>
            <a:r>
              <a:rPr lang="de-CH" dirty="0"/>
              <a:t> und </a:t>
            </a:r>
            <a:r>
              <a:rPr lang="de-CH" dirty="0">
                <a:solidFill>
                  <a:srgbClr val="83D0F5"/>
                </a:solidFill>
              </a:rPr>
              <a:t>Recycling</a:t>
            </a:r>
            <a:r>
              <a:rPr lang="de-CH" dirty="0"/>
              <a:t> das </a:t>
            </a:r>
            <a:r>
              <a:rPr lang="de-CH" dirty="0">
                <a:solidFill>
                  <a:srgbClr val="83D0F5"/>
                </a:solidFill>
              </a:rPr>
              <a:t>grösste</a:t>
            </a:r>
            <a:r>
              <a:rPr lang="de-CH" dirty="0"/>
              <a:t> </a:t>
            </a:r>
            <a:r>
              <a:rPr lang="de-CH" dirty="0">
                <a:solidFill>
                  <a:srgbClr val="83D0F5"/>
                </a:solidFill>
              </a:rPr>
              <a:t>Umsetzungspotenzial</a:t>
            </a:r>
            <a:r>
              <a:rPr lang="de-CH" dirty="0"/>
              <a:t> haben, sowohl was die Kosten als auch die Ressourcen betrifft.  Im Fall von Möbeln erwiesen sich interne und externe Faktoren wie die </a:t>
            </a:r>
            <a:r>
              <a:rPr lang="de-CH" dirty="0">
                <a:solidFill>
                  <a:srgbClr val="83D0F5"/>
                </a:solidFill>
              </a:rPr>
              <a:t>Modularität</a:t>
            </a:r>
            <a:r>
              <a:rPr lang="de-CH" dirty="0"/>
              <a:t> des </a:t>
            </a:r>
            <a:r>
              <a:rPr lang="de-CH" dirty="0">
                <a:solidFill>
                  <a:srgbClr val="83D0F5"/>
                </a:solidFill>
              </a:rPr>
              <a:t>Möbeldesigns</a:t>
            </a:r>
            <a:r>
              <a:rPr lang="de-CH" dirty="0"/>
              <a:t> bzw. die </a:t>
            </a:r>
            <a:r>
              <a:rPr lang="de-CH" dirty="0">
                <a:solidFill>
                  <a:srgbClr val="83D0F5"/>
                </a:solidFill>
              </a:rPr>
              <a:t>Transportdistanz</a:t>
            </a:r>
            <a:r>
              <a:rPr lang="de-CH" dirty="0"/>
              <a:t> für die </a:t>
            </a:r>
            <a:r>
              <a:rPr lang="de-CH" dirty="0">
                <a:solidFill>
                  <a:srgbClr val="83D0F5"/>
                </a:solidFill>
              </a:rPr>
              <a:t>Wiederverwendung</a:t>
            </a:r>
            <a:r>
              <a:rPr lang="de-CH" dirty="0"/>
              <a:t>/</a:t>
            </a:r>
            <a:r>
              <a:rPr lang="de-CH" dirty="0">
                <a:solidFill>
                  <a:srgbClr val="83D0F5"/>
                </a:solidFill>
              </a:rPr>
              <a:t>Restaurierung</a:t>
            </a:r>
            <a:r>
              <a:rPr lang="de-CH" dirty="0"/>
              <a:t> als zentral für eine erfolgreiche Umstellung in Möbelunternehmen. Das Restaurieren von Möbeln, einschliesslich </a:t>
            </a:r>
            <a:r>
              <a:rPr lang="de-CH" dirty="0">
                <a:solidFill>
                  <a:srgbClr val="83D0F5"/>
                </a:solidFill>
              </a:rPr>
              <a:t>Rücknahmesystem</a:t>
            </a:r>
            <a:r>
              <a:rPr lang="de-CH" dirty="0"/>
              <a:t>, und das Flicken von Kleidern zeigten das grösste Potenzial zur Verminderung von Umweltauswirkungen. Ausserdem stellten wir fest, dass </a:t>
            </a:r>
            <a:r>
              <a:rPr lang="de-CH" dirty="0">
                <a:solidFill>
                  <a:srgbClr val="83D0F5"/>
                </a:solidFill>
              </a:rPr>
              <a:t>Rebound-Effekte</a:t>
            </a:r>
            <a:r>
              <a:rPr lang="de-CH" dirty="0"/>
              <a:t> (d.h. das gesparte Geld wird für andere Waren oder Leistungen ausgegeben) die positive Wirkung des reduzierten Konsums oder die längere Nutzung von Kleidern oder Möbeln schmälern können. Eine Untersuchung der </a:t>
            </a:r>
            <a:r>
              <a:rPr lang="de-CH" dirty="0">
                <a:solidFill>
                  <a:srgbClr val="83D0F5"/>
                </a:solidFill>
              </a:rPr>
              <a:t>Kunststoffverpackungsindustrie</a:t>
            </a:r>
            <a:r>
              <a:rPr lang="de-CH" dirty="0"/>
              <a:t> ergab, dass die </a:t>
            </a:r>
            <a:r>
              <a:rPr lang="de-CH" dirty="0">
                <a:solidFill>
                  <a:srgbClr val="83D0F5"/>
                </a:solidFill>
              </a:rPr>
              <a:t>Politik das gesamte Spektrum von Regulierungslösungen </a:t>
            </a:r>
            <a:r>
              <a:rPr lang="de-CH" dirty="0"/>
              <a:t>zum </a:t>
            </a:r>
            <a:r>
              <a:rPr lang="de-CH" dirty="0">
                <a:solidFill>
                  <a:srgbClr val="83D0F5"/>
                </a:solidFill>
              </a:rPr>
              <a:t>Abbau von Hürden </a:t>
            </a:r>
            <a:r>
              <a:rPr lang="de-CH" dirty="0"/>
              <a:t>für die Kreislaufwirtschaft kennen muss und dass sie verstehen sollte, welche Auswirkungen für die verschiedenen Beteiligten damit verbunden sind. Nur so kann die Politik auf eine nachhaltige Kreislaufwirtschaft hinwirken.</a:t>
            </a:r>
          </a:p>
          <a:p>
            <a:endParaRPr lang="de-CH" dirty="0"/>
          </a:p>
        </p:txBody>
      </p:sp>
      <p:sp>
        <p:nvSpPr>
          <p:cNvPr id="4" name="Slide Number Placeholder 3">
            <a:extLst>
              <a:ext uri="{FF2B5EF4-FFF2-40B4-BE49-F238E27FC236}">
                <a16:creationId xmlns:a16="http://schemas.microsoft.com/office/drawing/2014/main" id="{BB28D636-324F-2939-DB73-8419586FD496}"/>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5543AE18-134C-E62F-8FF3-AE147BC8033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46300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B485-A81A-4888-5C65-508D30243C8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11FA498-3842-7795-F613-BEADF23906C1}"/>
              </a:ext>
            </a:extLst>
          </p:cNvPr>
          <p:cNvGraphicFramePr>
            <a:graphicFrameLocks noChangeAspect="1"/>
          </p:cNvGraphicFramePr>
          <p:nvPr>
            <p:custDataLst>
              <p:tags r:id="rId1"/>
            </p:custDataLst>
            <p:extLst>
              <p:ext uri="{D42A27DB-BD31-4B8C-83A1-F6EECF244321}">
                <p14:modId xmlns:p14="http://schemas.microsoft.com/office/powerpoint/2010/main" val="30510204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66AC7D99-D146-61A7-24AD-9FF03A9EC6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9E9E5-DD03-E0E8-6FCC-9185CE3AA26B}"/>
              </a:ext>
            </a:extLst>
          </p:cNvPr>
          <p:cNvSpPr>
            <a:spLocks noGrp="1"/>
          </p:cNvSpPr>
          <p:nvPr>
            <p:ph type="title"/>
          </p:nvPr>
        </p:nvSpPr>
        <p:spPr/>
        <p:txBody>
          <a:bodyPr vert="horz"/>
          <a:lstStyle/>
          <a:p>
            <a:r>
              <a:rPr lang="de-CH"/>
              <a:t>Auf dem Weg zu einer nachhaltigen Kreislaufwirtschaft – Resultate </a:t>
            </a:r>
            <a:r>
              <a:rPr lang="de-CH" dirty="0"/>
              <a:t>III</a:t>
            </a:r>
          </a:p>
        </p:txBody>
      </p:sp>
      <p:sp>
        <p:nvSpPr>
          <p:cNvPr id="3" name="Text Placeholder 2">
            <a:extLst>
              <a:ext uri="{FF2B5EF4-FFF2-40B4-BE49-F238E27FC236}">
                <a16:creationId xmlns:a16="http://schemas.microsoft.com/office/drawing/2014/main" id="{D8380A83-013C-EDF9-FB8E-2D9AFAD54F81}"/>
              </a:ext>
            </a:extLst>
          </p:cNvPr>
          <p:cNvSpPr>
            <a:spLocks noGrp="1"/>
          </p:cNvSpPr>
          <p:nvPr>
            <p:ph type="body" sz="quarter" idx="13"/>
          </p:nvPr>
        </p:nvSpPr>
        <p:spPr/>
        <p:txBody>
          <a:bodyPr/>
          <a:lstStyle/>
          <a:p>
            <a:pPr marL="0" indent="0">
              <a:buNone/>
            </a:pPr>
            <a:r>
              <a:rPr lang="de-CH" b="1" dirty="0"/>
              <a:t>Innovationen und organisatorische Aspekte auf dem Weg zur Kreislaufwirtschaft </a:t>
            </a:r>
          </a:p>
          <a:p>
            <a:pPr marL="0" indent="0">
              <a:buNone/>
            </a:pPr>
            <a:r>
              <a:rPr lang="de-CH" dirty="0"/>
              <a:t>Die Analyse des Aufbaus und der Neuausrichtung von Wertschöpfungsketten hin zu einer nachhaltigen Kreislaufwirtschaft zeigte, dass </a:t>
            </a:r>
            <a:r>
              <a:rPr lang="de-CH" dirty="0">
                <a:solidFill>
                  <a:srgbClr val="83D0F5"/>
                </a:solidFill>
              </a:rPr>
              <a:t>disruptive Kreislauf-Innovationen </a:t>
            </a:r>
            <a:r>
              <a:rPr lang="de-CH" dirty="0"/>
              <a:t>– zum Beispiel ein Konzept für die </a:t>
            </a:r>
            <a:r>
              <a:rPr lang="de-CH" dirty="0">
                <a:solidFill>
                  <a:srgbClr val="83D0F5"/>
                </a:solidFill>
              </a:rPr>
              <a:t>Demontage</a:t>
            </a:r>
            <a:r>
              <a:rPr lang="de-CH" dirty="0"/>
              <a:t> </a:t>
            </a:r>
            <a:r>
              <a:rPr lang="de-CH" dirty="0">
                <a:solidFill>
                  <a:srgbClr val="83D0F5"/>
                </a:solidFill>
              </a:rPr>
              <a:t>im</a:t>
            </a:r>
            <a:r>
              <a:rPr lang="de-CH" dirty="0"/>
              <a:t> </a:t>
            </a:r>
            <a:r>
              <a:rPr lang="de-CH" dirty="0">
                <a:solidFill>
                  <a:srgbClr val="83D0F5"/>
                </a:solidFill>
              </a:rPr>
              <a:t>Bausektor</a:t>
            </a:r>
            <a:r>
              <a:rPr lang="de-CH" dirty="0"/>
              <a:t> oder ein </a:t>
            </a:r>
            <a:r>
              <a:rPr lang="de-CH" dirty="0">
                <a:solidFill>
                  <a:srgbClr val="83D0F5"/>
                </a:solidFill>
              </a:rPr>
              <a:t>enzymatisches</a:t>
            </a:r>
            <a:r>
              <a:rPr lang="de-CH" dirty="0"/>
              <a:t> </a:t>
            </a:r>
            <a:r>
              <a:rPr lang="de-CH" dirty="0">
                <a:solidFill>
                  <a:srgbClr val="83D0F5"/>
                </a:solidFill>
              </a:rPr>
              <a:t>Recycling</a:t>
            </a:r>
            <a:r>
              <a:rPr lang="de-CH" dirty="0"/>
              <a:t> </a:t>
            </a:r>
            <a:r>
              <a:rPr lang="de-CH" dirty="0">
                <a:solidFill>
                  <a:srgbClr val="83D0F5"/>
                </a:solidFill>
              </a:rPr>
              <a:t>für</a:t>
            </a:r>
            <a:r>
              <a:rPr lang="de-CH" dirty="0"/>
              <a:t> </a:t>
            </a:r>
            <a:r>
              <a:rPr lang="de-CH" dirty="0">
                <a:solidFill>
                  <a:srgbClr val="83D0F5"/>
                </a:solidFill>
              </a:rPr>
              <a:t>Kunststoffe</a:t>
            </a:r>
            <a:r>
              <a:rPr lang="de-CH" dirty="0"/>
              <a:t> </a:t>
            </a:r>
            <a:r>
              <a:rPr lang="de-CH" dirty="0">
                <a:solidFill>
                  <a:srgbClr val="83D0F5"/>
                </a:solidFill>
              </a:rPr>
              <a:t>und</a:t>
            </a:r>
            <a:r>
              <a:rPr lang="de-CH" dirty="0"/>
              <a:t> </a:t>
            </a:r>
            <a:r>
              <a:rPr lang="de-CH" dirty="0">
                <a:solidFill>
                  <a:srgbClr val="83D0F5"/>
                </a:solidFill>
              </a:rPr>
              <a:t>Textilien</a:t>
            </a:r>
            <a:r>
              <a:rPr lang="de-CH" dirty="0"/>
              <a:t> – durch Unternehmen eine wichtige Rolle spielen, ebenso wie organisatorische Aspekte (</a:t>
            </a:r>
            <a:r>
              <a:rPr lang="de-CH" dirty="0">
                <a:solidFill>
                  <a:srgbClr val="83D0F5"/>
                </a:solidFill>
              </a:rPr>
              <a:t>Interdependenzen</a:t>
            </a:r>
            <a:r>
              <a:rPr lang="de-CH" dirty="0"/>
              <a:t> </a:t>
            </a:r>
            <a:r>
              <a:rPr lang="de-CH" dirty="0">
                <a:solidFill>
                  <a:srgbClr val="83D0F5"/>
                </a:solidFill>
              </a:rPr>
              <a:t>zwischen</a:t>
            </a:r>
            <a:r>
              <a:rPr lang="de-CH" dirty="0"/>
              <a:t> </a:t>
            </a:r>
            <a:r>
              <a:rPr lang="de-CH" dirty="0">
                <a:solidFill>
                  <a:srgbClr val="83D0F5"/>
                </a:solidFill>
              </a:rPr>
              <a:t>Stakeholdern</a:t>
            </a:r>
            <a:r>
              <a:rPr lang="de-CH" dirty="0"/>
              <a:t>, gemeinsame </a:t>
            </a:r>
            <a:r>
              <a:rPr lang="de-CH" dirty="0">
                <a:solidFill>
                  <a:srgbClr val="83D0F5"/>
                </a:solidFill>
              </a:rPr>
              <a:t>Neukonzeption</a:t>
            </a:r>
            <a:r>
              <a:rPr lang="de-CH" dirty="0"/>
              <a:t> </a:t>
            </a:r>
            <a:r>
              <a:rPr lang="de-CH" dirty="0">
                <a:solidFill>
                  <a:srgbClr val="83D0F5"/>
                </a:solidFill>
              </a:rPr>
              <a:t>der</a:t>
            </a:r>
            <a:r>
              <a:rPr lang="de-CH" dirty="0"/>
              <a:t> </a:t>
            </a:r>
            <a:r>
              <a:rPr lang="de-CH" dirty="0">
                <a:solidFill>
                  <a:srgbClr val="83D0F5"/>
                </a:solidFill>
              </a:rPr>
              <a:t>etablierten</a:t>
            </a:r>
            <a:r>
              <a:rPr lang="de-CH" dirty="0"/>
              <a:t> </a:t>
            </a:r>
            <a:r>
              <a:rPr lang="de-CH" dirty="0">
                <a:solidFill>
                  <a:srgbClr val="83D0F5"/>
                </a:solidFill>
              </a:rPr>
              <a:t>Wertschöpfungskette</a:t>
            </a:r>
            <a:r>
              <a:rPr lang="de-CH" dirty="0"/>
              <a:t>).</a:t>
            </a:r>
          </a:p>
          <a:p>
            <a:pPr marL="0" indent="0">
              <a:buNone/>
            </a:pPr>
            <a:r>
              <a:rPr lang="de-CH" dirty="0"/>
              <a:t> </a:t>
            </a:r>
          </a:p>
          <a:p>
            <a:pPr marL="0" indent="0">
              <a:buNone/>
            </a:pPr>
            <a:r>
              <a:rPr lang="de-CH" b="1" dirty="0"/>
              <a:t>Wirtschaftliche, ökologische und soziale Aspekte </a:t>
            </a:r>
          </a:p>
          <a:p>
            <a:pPr marL="0" indent="0">
              <a:buNone/>
            </a:pPr>
            <a:r>
              <a:rPr lang="de-CH" dirty="0"/>
              <a:t>Insgesamt ist es für die Politik entscheidend, bei der Umstellung auf eine Kreislaufwirtschaft auch wirtschaftliche, ökologische und soziale Aspekte ausreichend zu berücksichtigen – neben dem konzeptionellen Kriterium der Zirkularität von Materialien, die angibt, welcher Anteil der Materialien im geschlossenen Kreislauf zirkuliert. </a:t>
            </a:r>
          </a:p>
          <a:p>
            <a:endParaRPr lang="de-CH" dirty="0"/>
          </a:p>
        </p:txBody>
      </p:sp>
      <p:sp>
        <p:nvSpPr>
          <p:cNvPr id="4" name="Slide Number Placeholder 3">
            <a:extLst>
              <a:ext uri="{FF2B5EF4-FFF2-40B4-BE49-F238E27FC236}">
                <a16:creationId xmlns:a16="http://schemas.microsoft.com/office/drawing/2014/main" id="{0E2A59B1-D121-40FB-6163-912BCD8CE6A6}"/>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D5BA8EC2-43EC-097B-D3EF-CDF8AEA77DB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64796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Kreislaufwirtschaft</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6726115" y="1808163"/>
            <a:ext cx="4986460" cy="4213225"/>
          </a:xfrm>
        </p:spPr>
        <p:txBody>
          <a:bodyPr/>
          <a:lstStyle/>
          <a:p>
            <a:pPr marL="0" indent="0">
              <a:buNone/>
            </a:pPr>
            <a:r>
              <a:rPr lang="de-CH" dirty="0"/>
              <a:t>«Kreislaufwirtschaft ist in aller Munde – aber ist sie auch nachhaltig? Dieser Frage sind verschiedene Projekte im NFP 73 nachgegangen und ihre Erkenntnisse wurden in dieser thematischen Synthese zusammengetragen.»</a:t>
            </a:r>
          </a:p>
          <a:p>
            <a:pPr marL="0" indent="0" algn="r">
              <a:buNone/>
            </a:pPr>
            <a:r>
              <a:rPr lang="de-CH" dirty="0"/>
              <a:t>NFP 73, </a:t>
            </a:r>
            <a:r>
              <a:rPr lang="en-GB" dirty="0"/>
              <a:t>Kreislaufwirtschaft</a:t>
            </a:r>
          </a:p>
          <a:p>
            <a:pPr marL="0" indent="0">
              <a:buNone/>
            </a:pPr>
            <a:br>
              <a:rPr lang="en-GB" dirty="0"/>
            </a:br>
            <a:endParaRPr lang="en-GB" dirty="0"/>
          </a:p>
          <a:p>
            <a:pPr marL="0" indent="0">
              <a:buNone/>
            </a:pP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pic>
        <p:nvPicPr>
          <p:cNvPr id="6" name="object 4">
            <a:extLst>
              <a:ext uri="{FF2B5EF4-FFF2-40B4-BE49-F238E27FC236}">
                <a16:creationId xmlns:a16="http://schemas.microsoft.com/office/drawing/2014/main" id="{367EBC4D-BB4D-F538-302E-E60377A06B5D}"/>
              </a:ext>
            </a:extLst>
          </p:cNvPr>
          <p:cNvPicPr/>
          <p:nvPr/>
        </p:nvPicPr>
        <p:blipFill>
          <a:blip r:embed="rId2" cstate="print"/>
          <a:stretch>
            <a:fillRect/>
          </a:stretch>
        </p:blipFill>
        <p:spPr>
          <a:xfrm>
            <a:off x="479424" y="1808163"/>
            <a:ext cx="5859829" cy="4213224"/>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785F-B99B-ABEB-6FAE-56653A8DA95B}"/>
              </a:ext>
            </a:extLst>
          </p:cNvPr>
          <p:cNvSpPr>
            <a:spLocks noGrp="1"/>
          </p:cNvSpPr>
          <p:nvPr>
            <p:ph type="title"/>
          </p:nvPr>
        </p:nvSpPr>
        <p:spPr/>
        <p:txBody>
          <a:bodyPr/>
          <a:lstStyle/>
          <a:p>
            <a:r>
              <a:rPr lang="de-CH" dirty="0"/>
              <a:t>Auf dem Weg zu einer nachhaltigen Kreislaufwirtschaft</a:t>
            </a:r>
          </a:p>
        </p:txBody>
      </p:sp>
      <p:sp>
        <p:nvSpPr>
          <p:cNvPr id="4" name="Slide Number Placeholder 3">
            <a:extLst>
              <a:ext uri="{FF2B5EF4-FFF2-40B4-BE49-F238E27FC236}">
                <a16:creationId xmlns:a16="http://schemas.microsoft.com/office/drawing/2014/main" id="{262A6A5B-6EE6-2A70-3B5A-99C9CB3194DA}"/>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FD4CCD52-0440-7170-52BA-79451F4ADC2B}"/>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7C6C5F8E-26FC-A4D9-1362-E2C89431E09D}"/>
              </a:ext>
            </a:extLst>
          </p:cNvPr>
          <p:cNvPicPr>
            <a:picLocks noChangeAspect="1"/>
          </p:cNvPicPr>
          <p:nvPr/>
        </p:nvPicPr>
        <p:blipFill>
          <a:blip r:embed="rId2"/>
          <a:stretch>
            <a:fillRect/>
          </a:stretch>
        </p:blipFill>
        <p:spPr>
          <a:xfrm>
            <a:off x="4678326" y="1219089"/>
            <a:ext cx="5635780" cy="4569071"/>
          </a:xfrm>
          <a:prstGeom prst="rect">
            <a:avLst/>
          </a:prstGeom>
        </p:spPr>
      </p:pic>
      <p:sp>
        <p:nvSpPr>
          <p:cNvPr id="8" name="TextBox 7">
            <a:extLst>
              <a:ext uri="{FF2B5EF4-FFF2-40B4-BE49-F238E27FC236}">
                <a16:creationId xmlns:a16="http://schemas.microsoft.com/office/drawing/2014/main" id="{60B83690-AC81-4C1D-C165-2E92591BA86D}"/>
              </a:ext>
            </a:extLst>
          </p:cNvPr>
          <p:cNvSpPr txBox="1"/>
          <p:nvPr/>
        </p:nvSpPr>
        <p:spPr>
          <a:xfrm>
            <a:off x="363557" y="5788160"/>
            <a:ext cx="11633812" cy="307777"/>
          </a:xfrm>
          <a:prstGeom prst="rect">
            <a:avLst/>
          </a:prstGeom>
          <a:noFill/>
        </p:spPr>
        <p:txBody>
          <a:bodyPr wrap="square">
            <a:spAutoFit/>
          </a:bodyPr>
          <a:lstStyle/>
          <a:p>
            <a:pPr marL="0" indent="0">
              <a:buNone/>
            </a:pPr>
            <a:r>
              <a:rPr lang="de-CH" sz="1400" dirty="0"/>
              <a:t>Der Raum der nachhaltigen Kreislaufwirtschaft. Quelle: </a:t>
            </a:r>
            <a:r>
              <a:rPr lang="de-CH" sz="1400" dirty="0">
                <a:hlinkClick r:id="rId3"/>
              </a:rPr>
              <a:t>Kreislaufwirtschaft als Werkzeugkasten für eine nachhaltige Entwicklung in der Schweiz</a:t>
            </a:r>
            <a:endParaRPr lang="de-CH" sz="1400" dirty="0"/>
          </a:p>
        </p:txBody>
      </p:sp>
    </p:spTree>
    <p:extLst>
      <p:ext uri="{BB962C8B-B14F-4D97-AF65-F5344CB8AC3E}">
        <p14:creationId xmlns:p14="http://schemas.microsoft.com/office/powerpoint/2010/main" val="1221455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17B4-8FC4-C1F6-592D-B850403B01B4}"/>
              </a:ext>
            </a:extLst>
          </p:cNvPr>
          <p:cNvSpPr>
            <a:spLocks noGrp="1"/>
          </p:cNvSpPr>
          <p:nvPr>
            <p:ph type="title"/>
          </p:nvPr>
        </p:nvSpPr>
        <p:spPr/>
        <p:txBody>
          <a:bodyPr/>
          <a:lstStyle/>
          <a:p>
            <a:r>
              <a:rPr lang="de-CH" dirty="0"/>
              <a:t>Labor für eine Kreislaufwirtschaft</a:t>
            </a:r>
          </a:p>
        </p:txBody>
      </p:sp>
      <p:sp>
        <p:nvSpPr>
          <p:cNvPr id="3" name="Text Placeholder 2">
            <a:extLst>
              <a:ext uri="{FF2B5EF4-FFF2-40B4-BE49-F238E27FC236}">
                <a16:creationId xmlns:a16="http://schemas.microsoft.com/office/drawing/2014/main" id="{7792F34F-A1EC-7C03-0519-4213EBCA33BE}"/>
              </a:ext>
            </a:extLst>
          </p:cNvPr>
          <p:cNvSpPr>
            <a:spLocks noGrp="1"/>
          </p:cNvSpPr>
          <p:nvPr>
            <p:ph type="body" sz="quarter" idx="13"/>
          </p:nvPr>
        </p:nvSpPr>
        <p:spPr>
          <a:xfrm>
            <a:off x="479424" y="1808163"/>
            <a:ext cx="5075759" cy="4213225"/>
          </a:xfrm>
        </p:spPr>
        <p:txBody>
          <a:bodyPr/>
          <a:lstStyle/>
          <a:p>
            <a:pPr marL="0" indent="0">
              <a:buNone/>
            </a:pPr>
            <a:r>
              <a:rPr lang="de-CH" dirty="0"/>
              <a:t>«Mit diesem interdisziplinären Forschungsprojekt wollten wir aufzeigen, unter welchen </a:t>
            </a:r>
            <a:r>
              <a:rPr lang="de-CH" b="1" dirty="0"/>
              <a:t>betriebs-wirtschaftlichen</a:t>
            </a:r>
            <a:r>
              <a:rPr lang="de-CH" dirty="0"/>
              <a:t>, </a:t>
            </a:r>
            <a:r>
              <a:rPr lang="de-CH" b="1" dirty="0"/>
              <a:t>juristischen</a:t>
            </a:r>
            <a:r>
              <a:rPr lang="de-CH" dirty="0"/>
              <a:t>, </a:t>
            </a:r>
            <a:r>
              <a:rPr lang="de-CH" b="1" dirty="0"/>
              <a:t>politischen</a:t>
            </a:r>
            <a:r>
              <a:rPr lang="de-CH" dirty="0"/>
              <a:t>, </a:t>
            </a:r>
            <a:r>
              <a:rPr lang="de-CH" b="1" dirty="0"/>
              <a:t>ökologischen</a:t>
            </a:r>
            <a:r>
              <a:rPr lang="de-CH" dirty="0"/>
              <a:t> und </a:t>
            </a:r>
            <a:r>
              <a:rPr lang="de-CH" b="1" dirty="0"/>
              <a:t>technischen</a:t>
            </a:r>
            <a:r>
              <a:rPr lang="de-CH" dirty="0"/>
              <a:t> </a:t>
            </a:r>
            <a:r>
              <a:rPr lang="de-CH" b="1" dirty="0"/>
              <a:t>Bedingungen</a:t>
            </a:r>
            <a:r>
              <a:rPr lang="de-CH" dirty="0"/>
              <a:t> nachhaltiges Wirtschaften in Form einer Kreislauf-wirtschaft sowohl ökologisch sinnvoll als auch ökonomisch profitabel sein kann.»</a:t>
            </a:r>
          </a:p>
          <a:p>
            <a:pPr marL="0" indent="0" algn="r">
              <a:buNone/>
            </a:pPr>
            <a:r>
              <a:rPr lang="de-CH" dirty="0"/>
              <a:t>Prof. Dr. Karolin Frankenberger, Projektleitung, Labor für eine Kreislaufwirtschaft</a:t>
            </a:r>
          </a:p>
          <a:p>
            <a:pPr marL="0" indent="0" algn="r">
              <a:buNone/>
            </a:pPr>
            <a:br>
              <a:rPr lang="de-CH" dirty="0"/>
            </a:br>
            <a:endParaRPr lang="de-CH" dirty="0"/>
          </a:p>
          <a:p>
            <a:pPr marL="0" indent="0" algn="r">
              <a:buNone/>
            </a:pPr>
            <a:endParaRPr lang="de-CH" dirty="0"/>
          </a:p>
          <a:p>
            <a:pPr marL="0" indent="0" algn="r">
              <a:buNone/>
            </a:pPr>
            <a:br>
              <a:rPr lang="de-CH" dirty="0"/>
            </a:br>
            <a:endParaRPr lang="de-CH" dirty="0"/>
          </a:p>
          <a:p>
            <a:pPr marL="0" indent="0" algn="r">
              <a:buNone/>
            </a:pP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F703CE1F-5BAA-577B-4B5A-04702065E4F2}"/>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797A21C6-DF7E-7DF5-F7A1-1FD3AF63B55D}"/>
              </a:ext>
            </a:extLst>
          </p:cNvPr>
          <p:cNvSpPr>
            <a:spLocks noGrp="1"/>
          </p:cNvSpPr>
          <p:nvPr>
            <p:ph type="ftr" sz="quarter" idx="15"/>
          </p:nvPr>
        </p:nvSpPr>
        <p:spPr/>
        <p:txBody>
          <a:bodyPr/>
          <a:lstStyle/>
          <a:p>
            <a:r>
              <a:rPr lang="de-CH"/>
              <a:t>NFP 73 – Nachhaltige Wirtschaft</a:t>
            </a:r>
            <a:endParaRPr lang="de-CH" dirty="0"/>
          </a:p>
        </p:txBody>
      </p:sp>
      <p:pic>
        <p:nvPicPr>
          <p:cNvPr id="9" name="Picture 8" descr="A wall with boxes stacked on top of it&#10;&#10;AI-generated content may be incorrect.">
            <a:extLst>
              <a:ext uri="{FF2B5EF4-FFF2-40B4-BE49-F238E27FC236}">
                <a16:creationId xmlns:a16="http://schemas.microsoft.com/office/drawing/2014/main" id="{AEAC978D-8833-5BAC-1A8E-7E6834AC59D3}"/>
              </a:ext>
            </a:extLst>
          </p:cNvPr>
          <p:cNvPicPr>
            <a:picLocks noChangeAspect="1"/>
          </p:cNvPicPr>
          <p:nvPr/>
        </p:nvPicPr>
        <p:blipFill>
          <a:blip r:embed="rId2">
            <a:extLst>
              <a:ext uri="{28A0092B-C50C-407E-A947-70E740481C1C}">
                <a14:useLocalDpi xmlns:a14="http://schemas.microsoft.com/office/drawing/2010/main" val="0"/>
              </a:ext>
            </a:extLst>
          </a:blip>
          <a:srcRect l="2756"/>
          <a:stretch>
            <a:fillRect/>
          </a:stretch>
        </p:blipFill>
        <p:spPr>
          <a:xfrm>
            <a:off x="5724939" y="1808163"/>
            <a:ext cx="5987636" cy="4213225"/>
          </a:xfrm>
          <a:prstGeom prst="rect">
            <a:avLst/>
          </a:prstGeom>
        </p:spPr>
      </p:pic>
    </p:spTree>
    <p:extLst>
      <p:ext uri="{BB962C8B-B14F-4D97-AF65-F5344CB8AC3E}">
        <p14:creationId xmlns:p14="http://schemas.microsoft.com/office/powerpoint/2010/main" val="89516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3E37-0EB9-8768-7F82-2A7CC5C56F62}"/>
              </a:ext>
            </a:extLst>
          </p:cNvPr>
          <p:cNvSpPr>
            <a:spLocks noGrp="1"/>
          </p:cNvSpPr>
          <p:nvPr>
            <p:ph type="title"/>
          </p:nvPr>
        </p:nvSpPr>
        <p:spPr/>
        <p:txBody>
          <a:bodyPr/>
          <a:lstStyle/>
          <a:p>
            <a:r>
              <a:rPr lang="de-CH" dirty="0"/>
              <a:t>Labor für eine Kreislaufwirtschaft - Aufgaben</a:t>
            </a:r>
          </a:p>
        </p:txBody>
      </p:sp>
      <p:sp>
        <p:nvSpPr>
          <p:cNvPr id="3" name="Text Placeholder 2">
            <a:extLst>
              <a:ext uri="{FF2B5EF4-FFF2-40B4-BE49-F238E27FC236}">
                <a16:creationId xmlns:a16="http://schemas.microsoft.com/office/drawing/2014/main" id="{0189F5AB-3A12-6DD9-F8D3-17B683B51813}"/>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de-CH" sz="1800" dirty="0"/>
              <a:t>Wie gross ist aktuell der </a:t>
            </a:r>
            <a:r>
              <a:rPr lang="de-CH" sz="1800" b="1" dirty="0"/>
              <a:t>Anteil der Kreislaufwirtschaft </a:t>
            </a:r>
            <a:r>
              <a:rPr lang="de-CH" sz="1800" dirty="0"/>
              <a:t>in der Schweiz?</a:t>
            </a:r>
          </a:p>
          <a:p>
            <a:pPr marL="342900" indent="-342900">
              <a:lnSpc>
                <a:spcPct val="107000"/>
              </a:lnSpc>
              <a:spcAft>
                <a:spcPts val="400"/>
              </a:spcAft>
              <a:buFont typeface="+mj-lt"/>
              <a:buAutoNum type="arabicPeriod"/>
            </a:pPr>
            <a:r>
              <a:rPr lang="de-CH" sz="1800" dirty="0"/>
              <a:t>Warum ist es </a:t>
            </a:r>
            <a:r>
              <a:rPr lang="de-CH" sz="1800" b="1" dirty="0"/>
              <a:t>nicht</a:t>
            </a:r>
            <a:r>
              <a:rPr lang="de-CH" sz="1800" dirty="0"/>
              <a:t> in jedem Fall </a:t>
            </a:r>
            <a:r>
              <a:rPr lang="de-CH" sz="1800" b="1" dirty="0"/>
              <a:t>sinnvoll</a:t>
            </a:r>
            <a:r>
              <a:rPr lang="de-CH" sz="1800" dirty="0"/>
              <a:t>, </a:t>
            </a:r>
            <a:r>
              <a:rPr lang="de-CH" sz="1800" b="1" dirty="0"/>
              <a:t>Geräte möglichst lange zu </a:t>
            </a:r>
            <a:r>
              <a:rPr lang="de-CH" sz="1800" dirty="0"/>
              <a:t>nutzen? Beispiele?</a:t>
            </a:r>
          </a:p>
          <a:p>
            <a:pPr marL="342900" indent="-342900">
              <a:lnSpc>
                <a:spcPct val="107000"/>
              </a:lnSpc>
              <a:spcAft>
                <a:spcPts val="400"/>
              </a:spcAft>
              <a:buFont typeface="+mj-lt"/>
              <a:buAutoNum type="arabicPeriod"/>
            </a:pPr>
            <a:r>
              <a:rPr lang="de-CH" sz="1800" dirty="0"/>
              <a:t>Welche </a:t>
            </a:r>
            <a:r>
              <a:rPr lang="de-CH" sz="1800" b="1" dirty="0"/>
              <a:t>Branche</a:t>
            </a:r>
            <a:r>
              <a:rPr lang="de-CH" sz="1800" dirty="0"/>
              <a:t> kann in der Umstellung auf Kreislaufwirtschaft den </a:t>
            </a:r>
            <a:r>
              <a:rPr lang="de-CH" sz="1800" b="1" dirty="0"/>
              <a:t>grössten ökologischen Nutzen </a:t>
            </a:r>
            <a:r>
              <a:rPr lang="de-CH" sz="1800" dirty="0"/>
              <a:t>ermöglichen?</a:t>
            </a:r>
          </a:p>
          <a:p>
            <a:pPr marL="342900" indent="-342900">
              <a:lnSpc>
                <a:spcPct val="107000"/>
              </a:lnSpc>
              <a:spcAft>
                <a:spcPts val="400"/>
              </a:spcAft>
              <a:buFont typeface="+mj-lt"/>
              <a:buAutoNum type="arabicPeriod"/>
            </a:pPr>
            <a:r>
              <a:rPr lang="de-CH" sz="1800" dirty="0"/>
              <a:t>Wie müssen </a:t>
            </a:r>
            <a:r>
              <a:rPr lang="de-CH" sz="1800" b="1" dirty="0"/>
              <a:t>Geschäftsmodelle</a:t>
            </a:r>
            <a:r>
              <a:rPr lang="de-CH" sz="1800" dirty="0"/>
              <a:t> für eine Kreislaufwirtschaft </a:t>
            </a:r>
            <a:r>
              <a:rPr lang="de-CH" sz="1800" b="1" dirty="0"/>
              <a:t>weiterentwickelt</a:t>
            </a:r>
            <a:r>
              <a:rPr lang="de-CH" sz="1800" dirty="0"/>
              <a:t> werden?</a:t>
            </a:r>
          </a:p>
          <a:p>
            <a:pPr marL="0" indent="0">
              <a:lnSpc>
                <a:spcPct val="107000"/>
              </a:lnSpc>
              <a:spcAft>
                <a:spcPts val="400"/>
              </a:spcAft>
              <a:buNone/>
            </a:pPr>
            <a:endParaRPr lang="de-CH" sz="1800"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endParaRPr lang="de-CH" sz="1800" dirty="0"/>
          </a:p>
          <a:p>
            <a:pPr marL="0" indent="0" algn="l">
              <a:buNone/>
            </a:pPr>
            <a:r>
              <a:rPr lang="de-CH" sz="1600" dirty="0">
                <a:hlinkClick r:id="rId2"/>
              </a:rPr>
              <a:t>Labor für eine Kreislaufwirtschaft</a:t>
            </a:r>
            <a:r>
              <a:rPr lang="de-CH" sz="1600" dirty="0"/>
              <a:t> (Website NFP 73)</a:t>
            </a:r>
          </a:p>
          <a:p>
            <a:pPr marL="0" indent="0">
              <a:lnSpc>
                <a:spcPct val="107000"/>
              </a:lnSpc>
              <a:spcAft>
                <a:spcPts val="400"/>
              </a:spcAft>
              <a:buNone/>
            </a:pPr>
            <a:r>
              <a:rPr lang="de-CH" sz="1600" dirty="0">
                <a:hlinkClick r:id="rId3"/>
              </a:rPr>
              <a:t>Langfristig Denken hilft der Kreislaufwirtschaft</a:t>
            </a:r>
            <a:r>
              <a:rPr lang="de-CH" sz="1600" dirty="0"/>
              <a:t> (Video)</a:t>
            </a:r>
          </a:p>
          <a:p>
            <a:pPr marL="0" indent="0">
              <a:lnSpc>
                <a:spcPct val="107000"/>
              </a:lnSpc>
              <a:spcAft>
                <a:spcPts val="400"/>
              </a:spcAft>
              <a:buNone/>
            </a:pPr>
            <a:r>
              <a:rPr lang="de-CH" sz="1600" dirty="0">
                <a:hlinkClick r:id="rId4"/>
              </a:rPr>
              <a:t>Laboratory for </a:t>
            </a:r>
            <a:r>
              <a:rPr lang="de-CH" sz="1600" dirty="0" err="1">
                <a:hlinkClick r:id="rId4"/>
              </a:rPr>
              <a:t>circular</a:t>
            </a:r>
            <a:r>
              <a:rPr lang="de-CH" sz="1600" dirty="0">
                <a:hlinkClick r:id="rId4"/>
              </a:rPr>
              <a:t> </a:t>
            </a:r>
            <a:r>
              <a:rPr lang="de-CH" sz="1600" dirty="0" err="1">
                <a:hlinkClick r:id="rId4"/>
              </a:rPr>
              <a:t>economy</a:t>
            </a:r>
            <a:r>
              <a:rPr lang="de-CH" sz="1600" dirty="0"/>
              <a:t> (Wissenschaftlicher Vortrag)</a:t>
            </a:r>
          </a:p>
          <a:p>
            <a:endParaRPr lang="de-CH" dirty="0"/>
          </a:p>
        </p:txBody>
      </p:sp>
      <p:sp>
        <p:nvSpPr>
          <p:cNvPr id="4" name="Slide Number Placeholder 3">
            <a:extLst>
              <a:ext uri="{FF2B5EF4-FFF2-40B4-BE49-F238E27FC236}">
                <a16:creationId xmlns:a16="http://schemas.microsoft.com/office/drawing/2014/main" id="{B13150AD-B09A-3E6C-1492-A3B6C5EA67B6}"/>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8DA70768-A187-E458-1D13-99F567D66725}"/>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1484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25F256F-C315-3A3A-1E2D-03D757098356}"/>
              </a:ext>
            </a:extLst>
          </p:cNvPr>
          <p:cNvGraphicFramePr>
            <a:graphicFrameLocks noChangeAspect="1"/>
          </p:cNvGraphicFramePr>
          <p:nvPr>
            <p:custDataLst>
              <p:tags r:id="rId1"/>
            </p:custDataLst>
            <p:extLst>
              <p:ext uri="{D42A27DB-BD31-4B8C-83A1-F6EECF244321}">
                <p14:modId xmlns:p14="http://schemas.microsoft.com/office/powerpoint/2010/main" val="1085754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7F4281-03CB-E9C6-D875-50E10F3BC9F7}"/>
              </a:ext>
            </a:extLst>
          </p:cNvPr>
          <p:cNvSpPr>
            <a:spLocks noGrp="1"/>
          </p:cNvSpPr>
          <p:nvPr>
            <p:ph type="title"/>
          </p:nvPr>
        </p:nvSpPr>
        <p:spPr/>
        <p:txBody>
          <a:bodyPr vert="horz"/>
          <a:lstStyle/>
          <a:p>
            <a:r>
              <a:rPr lang="de-CH" dirty="0"/>
              <a:t>Labor für eine Kreislaufwirtschaft – Hintergrund</a:t>
            </a:r>
          </a:p>
        </p:txBody>
      </p:sp>
      <p:sp>
        <p:nvSpPr>
          <p:cNvPr id="3" name="Slide Number Placeholder 2">
            <a:extLst>
              <a:ext uri="{FF2B5EF4-FFF2-40B4-BE49-F238E27FC236}">
                <a16:creationId xmlns:a16="http://schemas.microsoft.com/office/drawing/2014/main" id="{F0457F7B-28F7-9B86-39A7-778E44CDDA53}"/>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4" name="Text Placeholder 3">
            <a:extLst>
              <a:ext uri="{FF2B5EF4-FFF2-40B4-BE49-F238E27FC236}">
                <a16:creationId xmlns:a16="http://schemas.microsoft.com/office/drawing/2014/main" id="{E4715D64-EE66-CEAA-7BC5-D0B966DA336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DA899A0-7954-E80C-84A6-0BC334EEC0A8}"/>
              </a:ext>
            </a:extLst>
          </p:cNvPr>
          <p:cNvSpPr>
            <a:spLocks noGrp="1"/>
          </p:cNvSpPr>
          <p:nvPr>
            <p:ph type="body" sz="quarter" idx="13"/>
          </p:nvPr>
        </p:nvSpPr>
        <p:spPr>
          <a:xfrm>
            <a:off x="479425" y="2565400"/>
            <a:ext cx="7777163" cy="3455988"/>
          </a:xfrm>
        </p:spPr>
        <p:txBody>
          <a:bodyPr/>
          <a:lstStyle/>
          <a:p>
            <a:r>
              <a:rPr lang="de-CH" dirty="0"/>
              <a:t>Unser </a:t>
            </a:r>
            <a:r>
              <a:rPr lang="de-CH" b="1" dirty="0"/>
              <a:t>heutiges</a:t>
            </a:r>
            <a:r>
              <a:rPr lang="de-CH" dirty="0"/>
              <a:t> </a:t>
            </a:r>
            <a:r>
              <a:rPr lang="de-CH" b="1" dirty="0"/>
              <a:t>Wirtschaftssystem</a:t>
            </a:r>
            <a:r>
              <a:rPr lang="de-CH" dirty="0"/>
              <a:t> basiert mehrheitlich auf einem </a:t>
            </a:r>
            <a:r>
              <a:rPr lang="de-CH" b="1" dirty="0"/>
              <a:t>linearen</a:t>
            </a:r>
            <a:r>
              <a:rPr lang="de-CH" dirty="0"/>
              <a:t> </a:t>
            </a:r>
            <a:r>
              <a:rPr lang="de-CH" b="1" dirty="0"/>
              <a:t>Prinzip</a:t>
            </a:r>
            <a:r>
              <a:rPr lang="de-CH" dirty="0"/>
              <a:t>. Die Folgen sind die </a:t>
            </a:r>
            <a:r>
              <a:rPr lang="de-CH" b="1" dirty="0"/>
              <a:t>Entstehung von Abfall </a:t>
            </a:r>
            <a:r>
              <a:rPr lang="de-CH" dirty="0"/>
              <a:t>und eine </a:t>
            </a:r>
            <a:r>
              <a:rPr lang="de-CH" b="1" dirty="0"/>
              <a:t>Übernutzung von natürlichen Ressourcen</a:t>
            </a:r>
            <a:r>
              <a:rPr lang="de-CH" dirty="0"/>
              <a:t>. Die Kreislaufwirtschaft –    </a:t>
            </a:r>
            <a:r>
              <a:rPr lang="de-CH" i="1" dirty="0"/>
              <a:t>ein Wirtschaftssystem, in dem Produkte, Bauteile und Materialien möglichst lange werterhaltend genutzt werden </a:t>
            </a:r>
            <a:r>
              <a:rPr lang="de-CH" dirty="0"/>
              <a:t>– ist ein wichtiger Hebel   zur Lösung unserer Umweltprobleme. Allerdings stösst eine weitreichende Einführung der Kreislaufwirtschaft gesellschaftlich auf Hindernisse: Studien zufolge erfüllen nur </a:t>
            </a:r>
            <a:r>
              <a:rPr lang="de-CH" b="1" dirty="0"/>
              <a:t>8,6% </a:t>
            </a:r>
            <a:r>
              <a:rPr lang="de-CH" dirty="0"/>
              <a:t>unserer wirtschaftlichen Aktivitäten die entsprechenden Anforderungen, sodass laut dem </a:t>
            </a:r>
            <a:r>
              <a:rPr lang="de-CH" dirty="0" err="1"/>
              <a:t>Circularity</a:t>
            </a:r>
            <a:r>
              <a:rPr lang="de-CH" dirty="0"/>
              <a:t> Gap Report 2021 eine riesige </a:t>
            </a:r>
            <a:r>
              <a:rPr lang="de-CH" b="1" dirty="0" err="1"/>
              <a:t>Zirkularitätslücke</a:t>
            </a:r>
            <a:r>
              <a:rPr lang="de-CH" dirty="0"/>
              <a:t> besteht.</a:t>
            </a:r>
          </a:p>
          <a:p>
            <a:endParaRPr lang="de-CH" dirty="0"/>
          </a:p>
        </p:txBody>
      </p:sp>
      <p:sp>
        <p:nvSpPr>
          <p:cNvPr id="6" name="Text Placeholder 5">
            <a:extLst>
              <a:ext uri="{FF2B5EF4-FFF2-40B4-BE49-F238E27FC236}">
                <a16:creationId xmlns:a16="http://schemas.microsoft.com/office/drawing/2014/main" id="{E265A313-5A6C-65B2-8716-551DA094E60C}"/>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F891DB8C-D144-B49D-CB9F-974F145919E2}"/>
              </a:ext>
            </a:extLst>
          </p:cNvPr>
          <p:cNvSpPr>
            <a:spLocks noGrp="1"/>
          </p:cNvSpPr>
          <p:nvPr>
            <p:ph type="ftr" sz="quarter" idx="17"/>
          </p:nvPr>
        </p:nvSpPr>
        <p:spPr/>
        <p:txBody>
          <a:bodyPr/>
          <a:lstStyle/>
          <a:p>
            <a:r>
              <a:rPr lang="de-CH" dirty="0"/>
              <a:t>NFP 73 – Nachhaltige Wirtschaft</a:t>
            </a:r>
          </a:p>
        </p:txBody>
      </p:sp>
      <p:pic>
        <p:nvPicPr>
          <p:cNvPr id="18" name="object 7">
            <a:extLst>
              <a:ext uri="{FF2B5EF4-FFF2-40B4-BE49-F238E27FC236}">
                <a16:creationId xmlns:a16="http://schemas.microsoft.com/office/drawing/2014/main" id="{9229C6A0-E69D-055E-FAEC-CE550E36BA47}"/>
              </a:ext>
            </a:extLst>
          </p:cNvPr>
          <p:cNvPicPr>
            <a:picLocks noGrp="1"/>
          </p:cNvPicPr>
          <p:nvPr>
            <p:ph type="pic" sz="quarter" idx="16"/>
          </p:nvPr>
        </p:nvPicPr>
        <p:blipFill>
          <a:blip r:embed="rId5" cstate="print"/>
          <a:srcRect l="26964" r="26964"/>
          <a:stretch>
            <a:fillRect/>
          </a:stretch>
        </p:blipFill>
        <p:spPr>
          <a:prstGeom prst="rect">
            <a:avLst/>
          </a:prstGeom>
        </p:spPr>
      </p:pic>
    </p:spTree>
    <p:extLst>
      <p:ext uri="{BB962C8B-B14F-4D97-AF65-F5344CB8AC3E}">
        <p14:creationId xmlns:p14="http://schemas.microsoft.com/office/powerpoint/2010/main" val="403467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9461-A7E2-A3DE-9EBA-6F0331A932F4}"/>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5F51D66-FEAE-3072-FFB4-BBAE52BF23C0}"/>
              </a:ext>
            </a:extLst>
          </p:cNvPr>
          <p:cNvGraphicFramePr>
            <a:graphicFrameLocks noChangeAspect="1"/>
          </p:cNvGraphicFramePr>
          <p:nvPr>
            <p:custDataLst>
              <p:tags r:id="rId1"/>
            </p:custDataLst>
            <p:extLst>
              <p:ext uri="{D42A27DB-BD31-4B8C-83A1-F6EECF244321}">
                <p14:modId xmlns:p14="http://schemas.microsoft.com/office/powerpoint/2010/main" val="6440722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C25F256F-C315-3A3A-1E2D-03D75709835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A5941-BF3A-B5F5-55E9-30E6243CB070}"/>
              </a:ext>
            </a:extLst>
          </p:cNvPr>
          <p:cNvSpPr>
            <a:spLocks noGrp="1"/>
          </p:cNvSpPr>
          <p:nvPr>
            <p:ph type="title"/>
          </p:nvPr>
        </p:nvSpPr>
        <p:spPr/>
        <p:txBody>
          <a:bodyPr vert="horz"/>
          <a:lstStyle/>
          <a:p>
            <a:r>
              <a:rPr lang="de-CH" dirty="0"/>
              <a:t>Labor für eine Kreislaufwirtschaft – Ziel</a:t>
            </a:r>
          </a:p>
        </p:txBody>
      </p:sp>
      <p:sp>
        <p:nvSpPr>
          <p:cNvPr id="3" name="Slide Number Placeholder 2">
            <a:extLst>
              <a:ext uri="{FF2B5EF4-FFF2-40B4-BE49-F238E27FC236}">
                <a16:creationId xmlns:a16="http://schemas.microsoft.com/office/drawing/2014/main" id="{13D83C94-6DA5-6911-7E88-BF807284D9A1}"/>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4" name="Text Placeholder 3">
            <a:extLst>
              <a:ext uri="{FF2B5EF4-FFF2-40B4-BE49-F238E27FC236}">
                <a16:creationId xmlns:a16="http://schemas.microsoft.com/office/drawing/2014/main" id="{6A0F0CE8-8F3A-80B6-377C-E16E58689AF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D9C6E10-4736-F09E-D593-C0AFE9A772C9}"/>
              </a:ext>
            </a:extLst>
          </p:cNvPr>
          <p:cNvSpPr>
            <a:spLocks noGrp="1"/>
          </p:cNvSpPr>
          <p:nvPr>
            <p:ph type="body" sz="quarter" idx="13"/>
          </p:nvPr>
        </p:nvSpPr>
        <p:spPr>
          <a:xfrm>
            <a:off x="479426" y="2565400"/>
            <a:ext cx="11233148" cy="3455988"/>
          </a:xfrm>
        </p:spPr>
        <p:txBody>
          <a:bodyPr/>
          <a:lstStyle/>
          <a:p>
            <a:r>
              <a:rPr lang="de-CH" dirty="0"/>
              <a:t>Ziel dieses inter- und transdisziplinären Projekts war es, </a:t>
            </a:r>
            <a:r>
              <a:rPr lang="de-CH" b="1" dirty="0"/>
              <a:t>Grundsätze</a:t>
            </a:r>
            <a:r>
              <a:rPr lang="de-CH" dirty="0"/>
              <a:t> zu erarbeiten, die </a:t>
            </a:r>
            <a:r>
              <a:rPr lang="de-CH" b="1" dirty="0"/>
              <a:t>Unternehmen</a:t>
            </a:r>
            <a:r>
              <a:rPr lang="de-CH" dirty="0"/>
              <a:t> </a:t>
            </a:r>
            <a:r>
              <a:rPr lang="de-CH" b="1" dirty="0"/>
              <a:t>der</a:t>
            </a:r>
            <a:r>
              <a:rPr lang="de-CH" dirty="0"/>
              <a:t> </a:t>
            </a:r>
            <a:r>
              <a:rPr lang="de-CH" b="1" dirty="0"/>
              <a:t>Schweizer Wirtschaft </a:t>
            </a:r>
            <a:r>
              <a:rPr lang="de-CH" dirty="0"/>
              <a:t>bei der </a:t>
            </a:r>
            <a:r>
              <a:rPr lang="de-CH" b="1" dirty="0"/>
              <a:t>erfolgreichen Einführung </a:t>
            </a:r>
            <a:r>
              <a:rPr lang="de-CH" dirty="0"/>
              <a:t>einer </a:t>
            </a:r>
            <a:r>
              <a:rPr lang="de-CH" b="1" dirty="0"/>
              <a:t>nachhaltigen Kreislaufwirtschaft unterstützen</a:t>
            </a:r>
            <a:r>
              <a:rPr lang="de-CH" dirty="0"/>
              <a:t>. Dazu haben wir mit sechs grösseren und kleineren Partnerunternehmen (Losinger Marazzi, Nespresso, V-Zug, Dr. Gabs, SV Group und </a:t>
            </a:r>
            <a:r>
              <a:rPr lang="de-CH" dirty="0" err="1"/>
              <a:t>Tisca</a:t>
            </a:r>
            <a:r>
              <a:rPr lang="de-CH" dirty="0"/>
              <a:t> Tiara) zusammengearbeitet und dabei Tools und Konzepte entwickelt, um die Einführung einer Kreislaufwirtschaft in diesen Unternehmen zu unterstützen. Dabei haben wir uns vor allem auf drei Aspekte konzentriert: </a:t>
            </a:r>
          </a:p>
          <a:p>
            <a:pPr marL="558900" lvl="1" indent="-342900">
              <a:buFont typeface="+mj-lt"/>
              <a:buAutoNum type="arabicPeriod"/>
            </a:pPr>
            <a:r>
              <a:rPr lang="de-CH" b="1" dirty="0"/>
              <a:t>Material- und Energiebedarf</a:t>
            </a:r>
            <a:r>
              <a:rPr lang="de-CH" dirty="0"/>
              <a:t>, </a:t>
            </a:r>
          </a:p>
          <a:p>
            <a:pPr marL="558900" lvl="1" indent="-342900">
              <a:buFont typeface="+mj-lt"/>
              <a:buAutoNum type="arabicPeriod"/>
            </a:pPr>
            <a:r>
              <a:rPr lang="de-CH" dirty="0"/>
              <a:t>die </a:t>
            </a:r>
            <a:r>
              <a:rPr lang="de-CH" b="1" dirty="0"/>
              <a:t>gesetzlichen</a:t>
            </a:r>
            <a:r>
              <a:rPr lang="de-CH" dirty="0"/>
              <a:t> und administrativen </a:t>
            </a:r>
            <a:r>
              <a:rPr lang="de-CH" b="1" dirty="0"/>
              <a:t>Rahmenbedingungen</a:t>
            </a:r>
            <a:r>
              <a:rPr lang="de-CH" dirty="0"/>
              <a:t> sowie </a:t>
            </a:r>
          </a:p>
          <a:p>
            <a:pPr marL="558900" lvl="1" indent="-342900">
              <a:buFont typeface="+mj-lt"/>
              <a:buAutoNum type="arabicPeriod"/>
            </a:pPr>
            <a:r>
              <a:rPr lang="de-CH" dirty="0"/>
              <a:t>das jeweilige </a:t>
            </a:r>
            <a:r>
              <a:rPr lang="de-CH" b="1" dirty="0"/>
              <a:t>Geschäftsmodell</a:t>
            </a:r>
            <a:r>
              <a:rPr lang="de-CH" dirty="0"/>
              <a:t>.</a:t>
            </a:r>
          </a:p>
          <a:p>
            <a:endParaRPr lang="de-CH" dirty="0"/>
          </a:p>
        </p:txBody>
      </p:sp>
      <p:sp>
        <p:nvSpPr>
          <p:cNvPr id="6" name="Text Placeholder 5">
            <a:extLst>
              <a:ext uri="{FF2B5EF4-FFF2-40B4-BE49-F238E27FC236}">
                <a16:creationId xmlns:a16="http://schemas.microsoft.com/office/drawing/2014/main" id="{10697FF9-2EA7-C45F-E1EE-4ADB4E02A86D}"/>
              </a:ext>
            </a:extLst>
          </p:cNvPr>
          <p:cNvSpPr>
            <a:spLocks noGrp="1"/>
          </p:cNvSpPr>
          <p:nvPr>
            <p:ph type="body" sz="quarter" idx="12"/>
          </p:nvPr>
        </p:nvSpPr>
        <p:spPr>
          <a:xfrm>
            <a:off x="479423" y="1808163"/>
            <a:ext cx="11233151" cy="587375"/>
          </a:xfrm>
        </p:spPr>
        <p:txBody>
          <a:bodyPr/>
          <a:lstStyle/>
          <a:p>
            <a:r>
              <a:rPr lang="de-CH" dirty="0"/>
              <a:t>Ziel</a:t>
            </a:r>
          </a:p>
        </p:txBody>
      </p:sp>
      <p:sp>
        <p:nvSpPr>
          <p:cNvPr id="8" name="Footer Placeholder 7">
            <a:extLst>
              <a:ext uri="{FF2B5EF4-FFF2-40B4-BE49-F238E27FC236}">
                <a16:creationId xmlns:a16="http://schemas.microsoft.com/office/drawing/2014/main" id="{5925E62C-A41F-EF7D-44A0-DA3A4AAB696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1181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7EDA37F-1FE3-D6DA-AACC-04AA115F12BA}"/>
              </a:ext>
            </a:extLst>
          </p:cNvPr>
          <p:cNvGraphicFramePr>
            <a:graphicFrameLocks noChangeAspect="1"/>
          </p:cNvGraphicFramePr>
          <p:nvPr>
            <p:custDataLst>
              <p:tags r:id="rId1"/>
            </p:custDataLst>
            <p:extLst>
              <p:ext uri="{D42A27DB-BD31-4B8C-83A1-F6EECF244321}">
                <p14:modId xmlns:p14="http://schemas.microsoft.com/office/powerpoint/2010/main" val="1823250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693E92-00F0-F7AE-C723-B79D710A181B}"/>
              </a:ext>
            </a:extLst>
          </p:cNvPr>
          <p:cNvSpPr>
            <a:spLocks noGrp="1"/>
          </p:cNvSpPr>
          <p:nvPr>
            <p:ph type="title"/>
          </p:nvPr>
        </p:nvSpPr>
        <p:spPr/>
        <p:txBody>
          <a:bodyPr vert="horz"/>
          <a:lstStyle/>
          <a:p>
            <a:r>
              <a:rPr lang="de-CH"/>
              <a:t>Labor für eine Kreislaufwirtschaft – Resultate </a:t>
            </a:r>
            <a:r>
              <a:rPr lang="de-CH" dirty="0"/>
              <a:t>I</a:t>
            </a:r>
          </a:p>
        </p:txBody>
      </p:sp>
      <p:sp>
        <p:nvSpPr>
          <p:cNvPr id="3" name="Text Placeholder 2">
            <a:extLst>
              <a:ext uri="{FF2B5EF4-FFF2-40B4-BE49-F238E27FC236}">
                <a16:creationId xmlns:a16="http://schemas.microsoft.com/office/drawing/2014/main" id="{42E97D31-EF60-4D1D-3683-5A02747CBA36}"/>
              </a:ext>
            </a:extLst>
          </p:cNvPr>
          <p:cNvSpPr>
            <a:spLocks noGrp="1"/>
          </p:cNvSpPr>
          <p:nvPr>
            <p:ph type="body" sz="quarter" idx="13"/>
          </p:nvPr>
        </p:nvSpPr>
        <p:spPr/>
        <p:txBody>
          <a:bodyPr/>
          <a:lstStyle/>
          <a:p>
            <a:pPr marL="0" indent="0">
              <a:buNone/>
            </a:pPr>
            <a:r>
              <a:rPr lang="de-CH" b="1" dirty="0"/>
              <a:t>Keine Verringerung der Umweltauswirkungen wäre eine Verachtung der Grundrechte  </a:t>
            </a:r>
          </a:p>
          <a:p>
            <a:pPr marL="0" indent="0">
              <a:buNone/>
            </a:pPr>
            <a:r>
              <a:rPr lang="de-CH" dirty="0"/>
              <a:t>Mit einer nachhaltigen Kreislaufwirtschaft könnte man in der Schweiz </a:t>
            </a:r>
            <a:r>
              <a:rPr lang="de-CH" dirty="0">
                <a:solidFill>
                  <a:srgbClr val="83D0F5"/>
                </a:solidFill>
              </a:rPr>
              <a:t>mittelfristig</a:t>
            </a:r>
            <a:r>
              <a:rPr lang="de-CH" dirty="0"/>
              <a:t> die </a:t>
            </a:r>
            <a:r>
              <a:rPr lang="de-CH" dirty="0">
                <a:solidFill>
                  <a:srgbClr val="83D0F5"/>
                </a:solidFill>
              </a:rPr>
              <a:t>Ausübung der Grundrechte gemäss Bundesverfassung gewährleisten</a:t>
            </a:r>
            <a:r>
              <a:rPr lang="de-CH" dirty="0"/>
              <a:t> (Menschenwürde – Art. 7 BV, Recht auf Leben – Art. 10 BV, Wirtschaftsfreiheit – Art. 27 BV, Eigentumsgarantie – Art. 26 BV usw.). Die Umweltauswirkungen unserer Systeme auf den Planeten </a:t>
            </a:r>
            <a:r>
              <a:rPr lang="de-CH" dirty="0">
                <a:solidFill>
                  <a:srgbClr val="83D0F5"/>
                </a:solidFill>
              </a:rPr>
              <a:t>nicht zu verringern</a:t>
            </a:r>
            <a:r>
              <a:rPr lang="de-CH" dirty="0"/>
              <a:t>, hätte angesichts der Klimaproblematik und der Überschreitung weiterer </a:t>
            </a:r>
            <a:r>
              <a:rPr lang="de-CH" dirty="0">
                <a:solidFill>
                  <a:srgbClr val="83D0F5"/>
                </a:solidFill>
              </a:rPr>
              <a:t>Belastungsgrenzen des Planeten </a:t>
            </a:r>
            <a:r>
              <a:rPr lang="de-CH" dirty="0"/>
              <a:t>vermutlich ähnliche Folgen wie eine </a:t>
            </a:r>
            <a:r>
              <a:rPr lang="de-CH" dirty="0">
                <a:solidFill>
                  <a:srgbClr val="83D0F5"/>
                </a:solidFill>
              </a:rPr>
              <a:t>Missachtung der Grundrechte </a:t>
            </a:r>
            <a:r>
              <a:rPr lang="de-CH" dirty="0"/>
              <a:t>(«eingriffsähnliche Vorwirkung»). </a:t>
            </a:r>
          </a:p>
        </p:txBody>
      </p:sp>
      <p:sp>
        <p:nvSpPr>
          <p:cNvPr id="4" name="Slide Number Placeholder 3">
            <a:extLst>
              <a:ext uri="{FF2B5EF4-FFF2-40B4-BE49-F238E27FC236}">
                <a16:creationId xmlns:a16="http://schemas.microsoft.com/office/drawing/2014/main" id="{2F62E1B7-9C21-C9C3-B0DF-5398ECEDF243}"/>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AF57A288-451C-5345-E7B9-3BB351872D2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5539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68F3-E543-DD60-D4AB-CF8C090C378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858DC6E-C449-B6FE-7290-0976A4BDEA11}"/>
              </a:ext>
            </a:extLst>
          </p:cNvPr>
          <p:cNvGraphicFramePr>
            <a:graphicFrameLocks noChangeAspect="1"/>
          </p:cNvGraphicFramePr>
          <p:nvPr>
            <p:custDataLst>
              <p:tags r:id="rId1"/>
            </p:custDataLst>
            <p:extLst>
              <p:ext uri="{D42A27DB-BD31-4B8C-83A1-F6EECF244321}">
                <p14:modId xmlns:p14="http://schemas.microsoft.com/office/powerpoint/2010/main" val="4192592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7EDA37F-1FE3-D6DA-AACC-04AA115F12B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9B456-B545-D903-3FA5-4D785A5D0282}"/>
              </a:ext>
            </a:extLst>
          </p:cNvPr>
          <p:cNvSpPr>
            <a:spLocks noGrp="1"/>
          </p:cNvSpPr>
          <p:nvPr>
            <p:ph type="title"/>
          </p:nvPr>
        </p:nvSpPr>
        <p:spPr/>
        <p:txBody>
          <a:bodyPr vert="horz"/>
          <a:lstStyle/>
          <a:p>
            <a:r>
              <a:rPr lang="de-CH"/>
              <a:t>Labor für eine Kreislaufwirtschaft – Resultate </a:t>
            </a:r>
            <a:r>
              <a:rPr lang="de-CH" dirty="0"/>
              <a:t>II</a:t>
            </a:r>
          </a:p>
        </p:txBody>
      </p:sp>
      <p:sp>
        <p:nvSpPr>
          <p:cNvPr id="3" name="Text Placeholder 2">
            <a:extLst>
              <a:ext uri="{FF2B5EF4-FFF2-40B4-BE49-F238E27FC236}">
                <a16:creationId xmlns:a16="http://schemas.microsoft.com/office/drawing/2014/main" id="{C34520BD-62AC-BE77-8656-0D60BDFFF335}"/>
              </a:ext>
            </a:extLst>
          </p:cNvPr>
          <p:cNvSpPr>
            <a:spLocks noGrp="1"/>
          </p:cNvSpPr>
          <p:nvPr>
            <p:ph type="body" sz="quarter" idx="13"/>
          </p:nvPr>
        </p:nvSpPr>
        <p:spPr/>
        <p:txBody>
          <a:bodyPr/>
          <a:lstStyle/>
          <a:p>
            <a:pPr marL="0" indent="0">
              <a:buNone/>
            </a:pPr>
            <a:r>
              <a:rPr lang="de-CH" b="1" dirty="0"/>
              <a:t>Bessere Umsetzung von Grundsätzen zum Thema Nachhaltigkeit  </a:t>
            </a:r>
          </a:p>
          <a:p>
            <a:pPr marL="0" indent="0">
              <a:buNone/>
            </a:pPr>
            <a:r>
              <a:rPr lang="de-CH" dirty="0"/>
              <a:t>Auch können im Rahmen einer nachhaltigen Kreislaufwirtschaft verschiedene in unserer </a:t>
            </a:r>
            <a:r>
              <a:rPr lang="de-CH" dirty="0">
                <a:solidFill>
                  <a:srgbClr val="83D0F5"/>
                </a:solidFill>
              </a:rPr>
              <a:t>Bundesverfassung</a:t>
            </a:r>
            <a:r>
              <a:rPr lang="de-CH" dirty="0"/>
              <a:t> </a:t>
            </a:r>
            <a:r>
              <a:rPr lang="de-CH" dirty="0">
                <a:solidFill>
                  <a:srgbClr val="83D0F5"/>
                </a:solidFill>
              </a:rPr>
              <a:t>festgeschriebene Grundsätze besser umgesetzt werden</a:t>
            </a:r>
            <a:r>
              <a:rPr lang="de-CH" dirty="0"/>
              <a:t>, insbesondere diejenigen, die sich auf </a:t>
            </a:r>
            <a:r>
              <a:rPr lang="de-CH" dirty="0">
                <a:solidFill>
                  <a:srgbClr val="83D0F5"/>
                </a:solidFill>
              </a:rPr>
              <a:t>Vermeidung</a:t>
            </a:r>
            <a:r>
              <a:rPr lang="de-CH" dirty="0"/>
              <a:t> und </a:t>
            </a:r>
            <a:r>
              <a:rPr lang="de-CH" dirty="0">
                <a:solidFill>
                  <a:srgbClr val="83D0F5"/>
                </a:solidFill>
              </a:rPr>
              <a:t>Vorbeugung</a:t>
            </a:r>
            <a:r>
              <a:rPr lang="de-CH" dirty="0"/>
              <a:t> beziehen (Art. 74 Abs. 2 BV), und sowie auf </a:t>
            </a:r>
            <a:r>
              <a:rPr lang="de-CH" dirty="0">
                <a:solidFill>
                  <a:srgbClr val="83D0F5"/>
                </a:solidFill>
              </a:rPr>
              <a:t>Nachhaltigkeit</a:t>
            </a:r>
            <a:r>
              <a:rPr lang="de-CH" dirty="0"/>
              <a:t> (Art. 2, Art. 73 BV) beziehen. Das würde die Umsetzung weiterer Bestimmungen erleichtern, die sich unter anderem auf eine nachhaltige Energieversorgung (Art. 89 BV) oder eine nachhaltige Landwirtschaft (Art. 104, 104a) beziehen. Das Verursacherprinzip (Art. 74 Abs. 2 BV) sollte so umgesetzt werden, dass die Preise die Begrenztheit der globalen Ressourcen reflektieren. Dazu müssten die externen, durch das Überschreiten der planetaren Grenzen entstehenden Kosten durch bestimmte </a:t>
            </a:r>
            <a:r>
              <a:rPr lang="de-CH" dirty="0">
                <a:solidFill>
                  <a:srgbClr val="83D0F5"/>
                </a:solidFill>
              </a:rPr>
              <a:t>Marktmechanismen internalisiert </a:t>
            </a:r>
            <a:r>
              <a:rPr lang="de-CH" dirty="0"/>
              <a:t>werden (z. B. durch Besteuerung des Umweltfussabdrucks oder bestimmter Quoten) und somit eine nachhaltige Kreislaufwirtschaft innerhalb unseres liberalen Wirtschaftssystems gewährleistet werden (Art. 94 BV). </a:t>
            </a:r>
          </a:p>
        </p:txBody>
      </p:sp>
      <p:sp>
        <p:nvSpPr>
          <p:cNvPr id="4" name="Slide Number Placeholder 3">
            <a:extLst>
              <a:ext uri="{FF2B5EF4-FFF2-40B4-BE49-F238E27FC236}">
                <a16:creationId xmlns:a16="http://schemas.microsoft.com/office/drawing/2014/main" id="{11700D7B-2AF5-1FAA-5221-A1FA53725DA1}"/>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C7B93004-788C-AA05-BFEE-8A4CC985D9C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59263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C8F40-40EB-5662-1C77-F0EA85AF07F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58AB7E8-F202-5CC1-2BCD-F97CE5452911}"/>
              </a:ext>
            </a:extLst>
          </p:cNvPr>
          <p:cNvGraphicFramePr>
            <a:graphicFrameLocks noChangeAspect="1"/>
          </p:cNvGraphicFramePr>
          <p:nvPr>
            <p:custDataLst>
              <p:tags r:id="rId1"/>
            </p:custDataLst>
            <p:extLst>
              <p:ext uri="{D42A27DB-BD31-4B8C-83A1-F6EECF244321}">
                <p14:modId xmlns:p14="http://schemas.microsoft.com/office/powerpoint/2010/main" val="42859051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858DC6E-C449-B6FE-7290-0976A4BDEA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D9AABE1-31A5-0DAA-31C6-D1EC8190935B}"/>
              </a:ext>
            </a:extLst>
          </p:cNvPr>
          <p:cNvSpPr>
            <a:spLocks noGrp="1"/>
          </p:cNvSpPr>
          <p:nvPr>
            <p:ph type="title"/>
          </p:nvPr>
        </p:nvSpPr>
        <p:spPr/>
        <p:txBody>
          <a:bodyPr vert="horz"/>
          <a:lstStyle/>
          <a:p>
            <a:r>
              <a:rPr lang="de-CH"/>
              <a:t>Labor für eine Kreislaufwirtschaft – Resultate </a:t>
            </a:r>
            <a:r>
              <a:rPr lang="de-CH" dirty="0"/>
              <a:t>III</a:t>
            </a:r>
          </a:p>
        </p:txBody>
      </p:sp>
      <p:sp>
        <p:nvSpPr>
          <p:cNvPr id="3" name="Text Placeholder 2">
            <a:extLst>
              <a:ext uri="{FF2B5EF4-FFF2-40B4-BE49-F238E27FC236}">
                <a16:creationId xmlns:a16="http://schemas.microsoft.com/office/drawing/2014/main" id="{ACC273E9-F2A4-A7AA-DB93-BBC94C820C2E}"/>
              </a:ext>
            </a:extLst>
          </p:cNvPr>
          <p:cNvSpPr>
            <a:spLocks noGrp="1"/>
          </p:cNvSpPr>
          <p:nvPr>
            <p:ph type="body" sz="quarter" idx="13"/>
          </p:nvPr>
        </p:nvSpPr>
        <p:spPr/>
        <p:txBody>
          <a:bodyPr/>
          <a:lstStyle/>
          <a:p>
            <a:pPr marL="0" indent="0">
              <a:buNone/>
            </a:pPr>
            <a:r>
              <a:rPr lang="de-CH" b="1" dirty="0"/>
              <a:t>Unternehmen müssen ihre Geschäftsmodelle auf Kreislaufwirtschaft abstimmen  </a:t>
            </a:r>
          </a:p>
          <a:p>
            <a:pPr marL="0" indent="0">
              <a:buNone/>
            </a:pPr>
            <a:r>
              <a:rPr lang="de-CH" dirty="0"/>
              <a:t>Dazu müssen Unternehmen ihre </a:t>
            </a:r>
            <a:r>
              <a:rPr lang="de-CH" dirty="0">
                <a:solidFill>
                  <a:schemeClr val="bg1"/>
                </a:solidFill>
              </a:rPr>
              <a:t>Geschäftsmodelle erneuern und diese </a:t>
            </a:r>
            <a:r>
              <a:rPr lang="de-CH" dirty="0"/>
              <a:t>auf die Prinzipien der Kreislaufwirtschaft abstimmen. Hierbei ist von zentraler Bedeutung, dass die </a:t>
            </a:r>
            <a:r>
              <a:rPr lang="de-CH" dirty="0">
                <a:solidFill>
                  <a:srgbClr val="83D0F5"/>
                </a:solidFill>
              </a:rPr>
              <a:t>Geschäftsmodelle</a:t>
            </a:r>
            <a:r>
              <a:rPr lang="de-CH" dirty="0"/>
              <a:t> sowohl auf die </a:t>
            </a:r>
            <a:r>
              <a:rPr lang="de-CH" dirty="0">
                <a:solidFill>
                  <a:srgbClr val="83D0F5"/>
                </a:solidFill>
              </a:rPr>
              <a:t>Wertbildung</a:t>
            </a:r>
            <a:r>
              <a:rPr lang="de-CH" dirty="0"/>
              <a:t> als auch auf die </a:t>
            </a:r>
            <a:r>
              <a:rPr lang="de-CH" dirty="0">
                <a:solidFill>
                  <a:srgbClr val="83D0F5"/>
                </a:solidFill>
              </a:rPr>
              <a:t>Wertschöpfung</a:t>
            </a:r>
            <a:r>
              <a:rPr lang="de-CH" dirty="0"/>
              <a:t> und die </a:t>
            </a:r>
            <a:r>
              <a:rPr lang="de-CH" dirty="0">
                <a:solidFill>
                  <a:srgbClr val="83D0F5"/>
                </a:solidFill>
              </a:rPr>
              <a:t>Werterfassung</a:t>
            </a:r>
            <a:r>
              <a:rPr lang="de-CH" dirty="0"/>
              <a:t> nach den Grundsätzen der Kreislaufwirtschaft eingehen. Einzelunternehmen können oft nicht sämtliche Aufgaben innerhalb der Wertschöpfungskette selbst ausführen; sie sind daher von anderen Beteiligten, vor allem von anderen Unternehmen, abhängig. Die einzelnen Geschäftsmodelle entlang dieser Wertschöpfungskette müssen koordiniert und auf ein </a:t>
            </a:r>
            <a:r>
              <a:rPr lang="de-CH" dirty="0">
                <a:solidFill>
                  <a:srgbClr val="83D0F5"/>
                </a:solidFill>
              </a:rPr>
              <a:t>gemeinsames Leistungsversprechen </a:t>
            </a:r>
            <a:r>
              <a:rPr lang="de-CH" dirty="0"/>
              <a:t>und ein </a:t>
            </a:r>
            <a:r>
              <a:rPr lang="de-CH" dirty="0">
                <a:solidFill>
                  <a:srgbClr val="83D0F5"/>
                </a:solidFill>
              </a:rPr>
              <a:t>zirkuläres Produktdesign </a:t>
            </a:r>
            <a:r>
              <a:rPr lang="de-CH" dirty="0"/>
              <a:t>ausgerichtet werden. So lassen sich zirkuläre Produkte und Lösungen über Unternehmensgrenzen hinweg einführen. In diesen so genannten zirkulären Ökosystemen braucht es </a:t>
            </a:r>
            <a:r>
              <a:rPr lang="de-CH" dirty="0">
                <a:solidFill>
                  <a:srgbClr val="83D0F5"/>
                </a:solidFill>
              </a:rPr>
              <a:t>qualifizierte «Dirigierende»</a:t>
            </a:r>
            <a:r>
              <a:rPr lang="de-CH" dirty="0"/>
              <a:t>, damit die Betriebe innerhalb der planetaren Grenzen handeln und dabei externe und interne Hürden überwinden können. </a:t>
            </a:r>
          </a:p>
        </p:txBody>
      </p:sp>
      <p:sp>
        <p:nvSpPr>
          <p:cNvPr id="4" name="Slide Number Placeholder 3">
            <a:extLst>
              <a:ext uri="{FF2B5EF4-FFF2-40B4-BE49-F238E27FC236}">
                <a16:creationId xmlns:a16="http://schemas.microsoft.com/office/drawing/2014/main" id="{8AA2E058-6B89-0BB6-C288-1D91182D1F25}"/>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B6C358F2-1367-DEF1-C43A-1C0B732BCE10}"/>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1376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C071-4BA2-CFD0-9106-EB6B2380A3D9}"/>
              </a:ext>
            </a:extLst>
          </p:cNvPr>
          <p:cNvSpPr>
            <a:spLocks noGrp="1"/>
          </p:cNvSpPr>
          <p:nvPr>
            <p:ph type="title"/>
          </p:nvPr>
        </p:nvSpPr>
        <p:spPr/>
        <p:txBody>
          <a:bodyPr/>
          <a:lstStyle/>
          <a:p>
            <a:r>
              <a:rPr lang="de-CH" dirty="0"/>
              <a:t>Ressourceneffizienz in Schweizer Spitälern</a:t>
            </a:r>
          </a:p>
        </p:txBody>
      </p:sp>
      <p:sp>
        <p:nvSpPr>
          <p:cNvPr id="3" name="Text Placeholder 2">
            <a:extLst>
              <a:ext uri="{FF2B5EF4-FFF2-40B4-BE49-F238E27FC236}">
                <a16:creationId xmlns:a16="http://schemas.microsoft.com/office/drawing/2014/main" id="{FF8F663A-99E4-FD5E-C149-3BD844DCB84E}"/>
              </a:ext>
            </a:extLst>
          </p:cNvPr>
          <p:cNvSpPr>
            <a:spLocks noGrp="1"/>
          </p:cNvSpPr>
          <p:nvPr>
            <p:ph type="body" sz="quarter" idx="13"/>
          </p:nvPr>
        </p:nvSpPr>
        <p:spPr>
          <a:xfrm>
            <a:off x="479425" y="1808163"/>
            <a:ext cx="4643418" cy="4213225"/>
          </a:xfrm>
        </p:spPr>
        <p:txBody>
          <a:bodyPr/>
          <a:lstStyle/>
          <a:p>
            <a:pPr marL="0" indent="0">
              <a:buNone/>
            </a:pPr>
            <a:r>
              <a:rPr lang="de-CH" dirty="0"/>
              <a:t>«Welche </a:t>
            </a:r>
            <a:r>
              <a:rPr lang="de-CH" b="1" dirty="0"/>
              <a:t>Prozesse</a:t>
            </a:r>
            <a:r>
              <a:rPr lang="de-CH" dirty="0"/>
              <a:t> in einem </a:t>
            </a:r>
            <a:r>
              <a:rPr lang="de-CH" b="1" dirty="0"/>
              <a:t>Spital</a:t>
            </a:r>
            <a:r>
              <a:rPr lang="de-CH" dirty="0"/>
              <a:t> sind, besonders </a:t>
            </a:r>
            <a:r>
              <a:rPr lang="de-CH" b="1" dirty="0"/>
              <a:t>umweltbelastend</a:t>
            </a:r>
            <a:r>
              <a:rPr lang="de-CH" dirty="0"/>
              <a:t> und wie können sie unter </a:t>
            </a:r>
            <a:r>
              <a:rPr lang="de-CH" b="1" dirty="0"/>
              <a:t>Berücksichtigung</a:t>
            </a:r>
            <a:r>
              <a:rPr lang="de-CH" dirty="0"/>
              <a:t> der </a:t>
            </a:r>
            <a:r>
              <a:rPr lang="de-CH" b="1" dirty="0"/>
              <a:t>Bedürfnisse von Patienten und Personal </a:t>
            </a:r>
            <a:r>
              <a:rPr lang="de-CH" dirty="0"/>
              <a:t>nachhaltiger gestaltet werden? Mit diesem Projekt wurden Primärdaten gesammelt und relevante Spital-prozesse gemeinsam mit Partner-spitälern aus Umwelt- und Logistiksicht analysiert.»</a:t>
            </a:r>
          </a:p>
          <a:p>
            <a:pPr algn="r"/>
            <a:r>
              <a:rPr lang="de-CH" dirty="0"/>
              <a:t>Matthias Stucki, Projektleitung, </a:t>
            </a:r>
            <a:r>
              <a:rPr lang="en-GB" dirty="0" err="1"/>
              <a:t>Ressourceneffizienz</a:t>
            </a:r>
            <a:r>
              <a:rPr lang="en-GB" dirty="0"/>
              <a:t> in Schweizer </a:t>
            </a:r>
            <a:r>
              <a:rPr lang="en-GB" dirty="0" err="1"/>
              <a:t>Spitälern</a:t>
            </a:r>
            <a:br>
              <a:rPr lang="en-GB" dirty="0"/>
            </a:br>
            <a:endParaRPr lang="en-GB" dirty="0"/>
          </a:p>
          <a:p>
            <a:pPr marL="0" indent="0">
              <a:buNone/>
            </a:pPr>
            <a:endParaRPr lang="de-CH" dirty="0"/>
          </a:p>
          <a:p>
            <a:pPr marL="0" indent="0">
              <a:buNone/>
            </a:pPr>
            <a:endParaRPr lang="de-CH" dirty="0"/>
          </a:p>
          <a:p>
            <a:pPr marL="0" indent="0">
              <a:buNone/>
            </a:pP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FF148725-FC23-F4E3-9A8F-D0FC153F40B9}"/>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5" name="Footer Placeholder 4">
            <a:extLst>
              <a:ext uri="{FF2B5EF4-FFF2-40B4-BE49-F238E27FC236}">
                <a16:creationId xmlns:a16="http://schemas.microsoft.com/office/drawing/2014/main" id="{4BCCA4C2-4AB8-2B9A-03D4-086D05681492}"/>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person in scrubs holding a folder&#10;&#10;AI-generated content may be incorrect.">
            <a:extLst>
              <a:ext uri="{FF2B5EF4-FFF2-40B4-BE49-F238E27FC236}">
                <a16:creationId xmlns:a16="http://schemas.microsoft.com/office/drawing/2014/main" id="{A233B1F1-6A33-14D8-A9D6-6DC41626E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07" y="1812103"/>
            <a:ext cx="6317168" cy="4209285"/>
          </a:xfrm>
          <a:prstGeom prst="rect">
            <a:avLst/>
          </a:prstGeom>
        </p:spPr>
      </p:pic>
    </p:spTree>
    <p:extLst>
      <p:ext uri="{BB962C8B-B14F-4D97-AF65-F5344CB8AC3E}">
        <p14:creationId xmlns:p14="http://schemas.microsoft.com/office/powerpoint/2010/main" val="271073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3DC0B4-38D5-B83B-BDD4-89C5B1BD432B}"/>
              </a:ext>
            </a:extLst>
          </p:cNvPr>
          <p:cNvGraphicFramePr>
            <a:graphicFrameLocks noChangeAspect="1"/>
          </p:cNvGraphicFramePr>
          <p:nvPr>
            <p:custDataLst>
              <p:tags r:id="rId1"/>
            </p:custDataLst>
            <p:extLst>
              <p:ext uri="{D42A27DB-BD31-4B8C-83A1-F6EECF244321}">
                <p14:modId xmlns:p14="http://schemas.microsoft.com/office/powerpoint/2010/main" val="31221486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416225-4566-5353-426C-78C791055960}"/>
              </a:ext>
            </a:extLst>
          </p:cNvPr>
          <p:cNvSpPr>
            <a:spLocks noGrp="1"/>
          </p:cNvSpPr>
          <p:nvPr>
            <p:ph type="title"/>
          </p:nvPr>
        </p:nvSpPr>
        <p:spPr/>
        <p:txBody>
          <a:bodyPr vert="horz"/>
          <a:lstStyle/>
          <a:p>
            <a:r>
              <a:rPr lang="de-CH" dirty="0"/>
              <a:t>Ressourceneffizienz in Schweizer Spitälern –</a:t>
            </a:r>
            <a:br>
              <a:rPr lang="de-CH" dirty="0"/>
            </a:br>
            <a:r>
              <a:rPr lang="de-CH" dirty="0"/>
              <a:t>Aufgaben</a:t>
            </a:r>
          </a:p>
        </p:txBody>
      </p:sp>
      <p:sp>
        <p:nvSpPr>
          <p:cNvPr id="3" name="Text Placeholder 2">
            <a:extLst>
              <a:ext uri="{FF2B5EF4-FFF2-40B4-BE49-F238E27FC236}">
                <a16:creationId xmlns:a16="http://schemas.microsoft.com/office/drawing/2014/main" id="{0F28B971-6BD7-81FE-6D43-C1C4921D30B0}"/>
              </a:ext>
            </a:extLst>
          </p:cNvPr>
          <p:cNvSpPr>
            <a:spLocks noGrp="1"/>
          </p:cNvSpPr>
          <p:nvPr>
            <p:ph type="body" sz="quarter" idx="13"/>
          </p:nvPr>
        </p:nvSpPr>
        <p:spPr>
          <a:xfrm>
            <a:off x="479425" y="1808163"/>
            <a:ext cx="11233150" cy="4030345"/>
          </a:xfrm>
        </p:spPr>
        <p:txBody>
          <a:bodyPr/>
          <a:lstStyle/>
          <a:p>
            <a:pPr marL="342900" indent="-342900">
              <a:lnSpc>
                <a:spcPct val="107000"/>
              </a:lnSpc>
              <a:spcAft>
                <a:spcPts val="400"/>
              </a:spcAft>
              <a:buFont typeface="+mj-lt"/>
              <a:buAutoNum type="arabicPeriod"/>
            </a:pPr>
            <a:r>
              <a:rPr lang="de-CH" sz="1800" dirty="0"/>
              <a:t>Welche </a:t>
            </a:r>
            <a:r>
              <a:rPr lang="de-CH" sz="1800" b="1" dirty="0"/>
              <a:t>Bereiche</a:t>
            </a:r>
            <a:r>
              <a:rPr lang="de-CH" sz="1800" dirty="0"/>
              <a:t> im </a:t>
            </a:r>
            <a:r>
              <a:rPr lang="de-CH" sz="1800" b="1" dirty="0"/>
              <a:t>Spital</a:t>
            </a:r>
            <a:r>
              <a:rPr lang="de-CH" sz="1800" dirty="0"/>
              <a:t> </a:t>
            </a:r>
            <a:r>
              <a:rPr lang="de-CH" sz="1800" b="1" dirty="0"/>
              <a:t>belasten</a:t>
            </a:r>
            <a:r>
              <a:rPr lang="de-CH" sz="1800" dirty="0"/>
              <a:t> die </a:t>
            </a:r>
            <a:r>
              <a:rPr lang="de-CH" sz="1800" b="1" dirty="0"/>
              <a:t>Umwelt</a:t>
            </a:r>
            <a:r>
              <a:rPr lang="de-CH" sz="1800" dirty="0"/>
              <a:t> am </a:t>
            </a:r>
            <a:r>
              <a:rPr lang="de-CH" sz="1800" b="1" dirty="0"/>
              <a:t>stärksten</a:t>
            </a:r>
            <a:r>
              <a:rPr lang="de-CH" sz="1800" dirty="0"/>
              <a:t>?</a:t>
            </a:r>
          </a:p>
          <a:p>
            <a:pPr marL="342900" indent="-342900">
              <a:lnSpc>
                <a:spcPct val="107000"/>
              </a:lnSpc>
              <a:spcAft>
                <a:spcPts val="400"/>
              </a:spcAft>
              <a:buFont typeface="+mj-lt"/>
              <a:buAutoNum type="arabicPeriod"/>
            </a:pPr>
            <a:r>
              <a:rPr lang="de-CH" sz="1800" dirty="0"/>
              <a:t>Wie gross ist das Potential, diese </a:t>
            </a:r>
            <a:r>
              <a:rPr lang="de-CH" sz="1800" b="1" dirty="0"/>
              <a:t>Belastung zu verringern </a:t>
            </a:r>
            <a:r>
              <a:rPr lang="de-CH" sz="1800" dirty="0"/>
              <a:t>– </a:t>
            </a:r>
            <a:r>
              <a:rPr lang="de-CH" sz="1800" b="1" dirty="0"/>
              <a:t>ohne</a:t>
            </a:r>
            <a:r>
              <a:rPr lang="de-CH" sz="1800" dirty="0"/>
              <a:t> </a:t>
            </a:r>
            <a:r>
              <a:rPr lang="de-CH" sz="1800" b="1" dirty="0"/>
              <a:t>Einbusse</a:t>
            </a:r>
            <a:r>
              <a:rPr lang="de-CH" sz="1800" dirty="0"/>
              <a:t> bei den </a:t>
            </a:r>
            <a:r>
              <a:rPr lang="de-CH" sz="1800" b="1" dirty="0"/>
              <a:t>Gesundheitsleistungen</a:t>
            </a:r>
            <a:r>
              <a:rPr lang="de-CH" sz="1800" dirty="0"/>
              <a:t>?</a:t>
            </a:r>
          </a:p>
          <a:p>
            <a:pPr marL="342900" indent="-342900">
              <a:lnSpc>
                <a:spcPct val="107000"/>
              </a:lnSpc>
              <a:spcAft>
                <a:spcPts val="400"/>
              </a:spcAft>
              <a:buFont typeface="+mj-lt"/>
              <a:buAutoNum type="arabicPeriod"/>
            </a:pPr>
            <a:r>
              <a:rPr lang="de-CH" sz="1800" dirty="0"/>
              <a:t>Bei welchen </a:t>
            </a:r>
            <a:r>
              <a:rPr lang="de-CH" sz="1800" b="1" dirty="0"/>
              <a:t>Spitalbereichen</a:t>
            </a:r>
            <a:r>
              <a:rPr lang="de-CH" sz="1800" dirty="0"/>
              <a:t> liegt das grösste Potential zu </a:t>
            </a:r>
            <a:r>
              <a:rPr lang="de-CH" sz="1800" b="1" dirty="0"/>
              <a:t>Verringerung der Umweltbelastung</a:t>
            </a:r>
            <a:r>
              <a:rPr lang="de-CH" sz="1800" dirty="0"/>
              <a:t>?</a:t>
            </a:r>
          </a:p>
          <a:p>
            <a:pPr marL="342900" indent="-342900">
              <a:lnSpc>
                <a:spcPct val="107000"/>
              </a:lnSpc>
              <a:spcAft>
                <a:spcPts val="400"/>
              </a:spcAft>
              <a:buFont typeface="+mj-lt"/>
              <a:buAutoNum type="arabicPeriod"/>
            </a:pPr>
            <a:r>
              <a:rPr lang="de-CH" sz="1800" dirty="0"/>
              <a:t>Was ist eine </a:t>
            </a:r>
            <a:r>
              <a:rPr lang="de-CH" sz="1800" b="1" dirty="0"/>
              <a:t>Ökobilanz/Life Cycle Assessment </a:t>
            </a:r>
            <a:r>
              <a:rPr lang="de-CH" sz="1800" dirty="0"/>
              <a:t>(LCA)?</a:t>
            </a:r>
          </a:p>
          <a:p>
            <a:pPr marL="342900" indent="-342900">
              <a:lnSpc>
                <a:spcPct val="107000"/>
              </a:lnSpc>
              <a:spcAft>
                <a:spcPts val="400"/>
              </a:spcAft>
              <a:buFont typeface="+mj-lt"/>
              <a:buAutoNum type="arabicPeriod"/>
            </a:pPr>
            <a:r>
              <a:rPr lang="de-CH" sz="1800" dirty="0"/>
              <a:t>Nenne einige </a:t>
            </a:r>
            <a:r>
              <a:rPr lang="de-CH" sz="1800" b="1" dirty="0"/>
              <a:t>Massnahmen</a:t>
            </a:r>
            <a:r>
              <a:rPr lang="de-CH" sz="1800" dirty="0"/>
              <a:t> mit grosser Wirkung.</a:t>
            </a:r>
            <a:endParaRPr lang="de-CH" dirty="0"/>
          </a:p>
          <a:p>
            <a:endParaRPr lang="de-CH" dirty="0"/>
          </a:p>
        </p:txBody>
      </p:sp>
      <p:sp>
        <p:nvSpPr>
          <p:cNvPr id="4" name="Slide Number Placeholder 3">
            <a:extLst>
              <a:ext uri="{FF2B5EF4-FFF2-40B4-BE49-F238E27FC236}">
                <a16:creationId xmlns:a16="http://schemas.microsoft.com/office/drawing/2014/main" id="{8FE75F4E-5623-ABCB-CAA4-7ACEC813D739}"/>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5" name="Footer Placeholder 4">
            <a:extLst>
              <a:ext uri="{FF2B5EF4-FFF2-40B4-BE49-F238E27FC236}">
                <a16:creationId xmlns:a16="http://schemas.microsoft.com/office/drawing/2014/main" id="{145B8D57-8B55-3501-5A38-576DFC7ED28A}"/>
              </a:ext>
            </a:extLst>
          </p:cNvPr>
          <p:cNvSpPr>
            <a:spLocks noGrp="1"/>
          </p:cNvSpPr>
          <p:nvPr>
            <p:ph type="ftr" sz="quarter" idx="15"/>
          </p:nvPr>
        </p:nvSpPr>
        <p:spPr/>
        <p:txBody>
          <a:bodyPr/>
          <a:lstStyle/>
          <a:p>
            <a:r>
              <a:rPr lang="de-CH"/>
              <a:t>NFP 73 – Nachhaltige Wirtschaft</a:t>
            </a:r>
            <a:endParaRPr lang="de-CH" dirty="0"/>
          </a:p>
        </p:txBody>
      </p:sp>
      <p:sp>
        <p:nvSpPr>
          <p:cNvPr id="10" name="TextBox 9">
            <a:extLst>
              <a:ext uri="{FF2B5EF4-FFF2-40B4-BE49-F238E27FC236}">
                <a16:creationId xmlns:a16="http://schemas.microsoft.com/office/drawing/2014/main" id="{C4614117-471E-A218-8922-00588D9C4212}"/>
              </a:ext>
            </a:extLst>
          </p:cNvPr>
          <p:cNvSpPr txBox="1"/>
          <p:nvPr/>
        </p:nvSpPr>
        <p:spPr>
          <a:xfrm>
            <a:off x="391603" y="3991473"/>
            <a:ext cx="11320972" cy="2029915"/>
          </a:xfrm>
          <a:prstGeom prst="rect">
            <a:avLst/>
          </a:prstGeom>
          <a:noFill/>
        </p:spPr>
        <p:txBody>
          <a:bodyPr wrap="square">
            <a:spAutoFit/>
          </a:bodyPr>
          <a:lstStyle/>
          <a:p>
            <a:pPr marL="0" indent="0">
              <a:lnSpc>
                <a:spcPct val="107000"/>
              </a:lnSpc>
              <a:spcAft>
                <a:spcPts val="400"/>
              </a:spcAft>
              <a:buNone/>
            </a:pPr>
            <a:r>
              <a:rPr lang="de-CH" sz="1600" b="1" dirty="0"/>
              <a:t>Wissensquellen</a:t>
            </a:r>
            <a:endParaRPr lang="de-CH" sz="1600" dirty="0"/>
          </a:p>
          <a:p>
            <a:pPr marL="0" indent="0">
              <a:lnSpc>
                <a:spcPct val="107000"/>
              </a:lnSpc>
              <a:spcAft>
                <a:spcPts val="400"/>
              </a:spcAft>
              <a:buNone/>
            </a:pPr>
            <a:r>
              <a:rPr lang="de-CH" sz="1400" dirty="0">
                <a:hlinkClick r:id="rId5"/>
              </a:rPr>
              <a:t>Ressourceneffizienz in Schweizer Spitälern </a:t>
            </a:r>
            <a:r>
              <a:rPr lang="de-CH" sz="1400" dirty="0"/>
              <a:t>(Website NFP 73)</a:t>
            </a:r>
          </a:p>
          <a:p>
            <a:pPr marL="0" indent="0">
              <a:lnSpc>
                <a:spcPct val="107000"/>
              </a:lnSpc>
              <a:spcAft>
                <a:spcPts val="400"/>
              </a:spcAft>
              <a:buNone/>
            </a:pPr>
            <a:r>
              <a:rPr lang="de-CH" sz="1400" dirty="0">
                <a:solidFill>
                  <a:srgbClr val="22211D"/>
                </a:solidFill>
                <a:highlight>
                  <a:srgbClr val="FEFEFD"/>
                </a:highlight>
                <a:hlinkClick r:id="rId6"/>
              </a:rPr>
              <a:t>«Alle Spitäler können ihre Betriebsabläufe hinsichtlich Nachhaltigkeit optimieren»</a:t>
            </a:r>
            <a:r>
              <a:rPr lang="de-CH" sz="1400" dirty="0">
                <a:solidFill>
                  <a:srgbClr val="22211D"/>
                </a:solidFill>
                <a:highlight>
                  <a:srgbClr val="FEFEFD"/>
                </a:highlight>
              </a:rPr>
              <a:t> (Podcast)</a:t>
            </a:r>
          </a:p>
          <a:p>
            <a:pPr marL="0" indent="0">
              <a:lnSpc>
                <a:spcPct val="107000"/>
              </a:lnSpc>
              <a:spcAft>
                <a:spcPts val="400"/>
              </a:spcAft>
              <a:buNone/>
            </a:pPr>
            <a:r>
              <a:rPr lang="de-CH" sz="1400" dirty="0">
                <a:hlinkClick r:id="rId7"/>
              </a:rPr>
              <a:t>Die Revolution der nachhaltigen Spitäler: Ansätze zur Reduktion des Umwelt-Fussabdrucks</a:t>
            </a:r>
            <a:r>
              <a:rPr lang="de-CH" sz="1400" dirty="0"/>
              <a:t> (Policy Brief)</a:t>
            </a:r>
          </a:p>
          <a:p>
            <a:pPr marL="0" indent="0">
              <a:lnSpc>
                <a:spcPct val="107000"/>
              </a:lnSpc>
              <a:spcAft>
                <a:spcPts val="400"/>
              </a:spcAft>
              <a:buNone/>
            </a:pPr>
            <a:r>
              <a:rPr lang="de-CH" sz="1400" dirty="0">
                <a:hlinkClick r:id="rId8"/>
              </a:rPr>
              <a:t>Massnahmen für ein umweltfreundliches und effzientes Spital – Best Practices</a:t>
            </a:r>
            <a:r>
              <a:rPr lang="de-CH" sz="1400" dirty="0"/>
              <a:t> (Leitfaden)</a:t>
            </a:r>
          </a:p>
          <a:p>
            <a:pPr marL="0" indent="0">
              <a:lnSpc>
                <a:spcPct val="107000"/>
              </a:lnSpc>
              <a:spcAft>
                <a:spcPts val="400"/>
              </a:spcAft>
              <a:buNone/>
            </a:pPr>
            <a:r>
              <a:rPr lang="en-US" sz="1400" dirty="0">
                <a:hlinkClick r:id="rId9"/>
              </a:rPr>
              <a:t>Resource efficiency in Swiss hospitals</a:t>
            </a:r>
            <a:r>
              <a:rPr lang="en-US" sz="1400" dirty="0"/>
              <a:t> (</a:t>
            </a:r>
            <a:r>
              <a:rPr lang="en-US" sz="1400" dirty="0" err="1"/>
              <a:t>wissenschaftlicher</a:t>
            </a:r>
            <a:r>
              <a:rPr lang="en-US" sz="1400" dirty="0"/>
              <a:t> </a:t>
            </a:r>
            <a:r>
              <a:rPr lang="en-US" sz="1400" dirty="0" err="1"/>
              <a:t>Vortrag</a:t>
            </a:r>
            <a:r>
              <a:rPr lang="en-US" sz="1400" dirty="0"/>
              <a:t>)</a:t>
            </a:r>
          </a:p>
          <a:p>
            <a:pPr marL="0" indent="0">
              <a:lnSpc>
                <a:spcPct val="107000"/>
              </a:lnSpc>
              <a:spcAft>
                <a:spcPts val="400"/>
              </a:spcAft>
              <a:buNone/>
            </a:pPr>
            <a:r>
              <a:rPr lang="en-US" sz="1400" dirty="0">
                <a:hlinkClick r:id="rId10"/>
              </a:rPr>
              <a:t>Green Hospital </a:t>
            </a:r>
            <a:r>
              <a:rPr lang="en-US" sz="1400" dirty="0"/>
              <a:t>(Website </a:t>
            </a:r>
            <a:r>
              <a:rPr lang="en-US" sz="1400" dirty="0" err="1"/>
              <a:t>Forschungsprojekt</a:t>
            </a:r>
            <a:r>
              <a:rPr lang="en-US" sz="1400" dirty="0"/>
              <a:t>)</a:t>
            </a:r>
            <a:endParaRPr lang="de-CH" sz="1400" dirty="0"/>
          </a:p>
        </p:txBody>
      </p:sp>
    </p:spTree>
    <p:extLst>
      <p:ext uri="{BB962C8B-B14F-4D97-AF65-F5344CB8AC3E}">
        <p14:creationId xmlns:p14="http://schemas.microsoft.com/office/powerpoint/2010/main" val="140850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CH" dirty="0"/>
              <a:t>Der/die Lernende …</a:t>
            </a:r>
          </a:p>
          <a:p>
            <a:r>
              <a:rPr lang="de-CH" dirty="0"/>
              <a:t>versteht die </a:t>
            </a:r>
            <a:r>
              <a:rPr lang="de-CH" b="1" dirty="0"/>
              <a:t>Ziele</a:t>
            </a:r>
            <a:r>
              <a:rPr lang="de-CH" dirty="0"/>
              <a:t> und </a:t>
            </a:r>
            <a:r>
              <a:rPr lang="de-CH" b="1" dirty="0"/>
              <a:t>Prinzipien</a:t>
            </a:r>
            <a:r>
              <a:rPr lang="de-CH" dirty="0"/>
              <a:t> einer Kreislaufwirtschaft</a:t>
            </a:r>
          </a:p>
          <a:p>
            <a:r>
              <a:rPr lang="de-CH" dirty="0"/>
              <a:t>erkennt, wie mit Kreislaufwirtschaft ein </a:t>
            </a:r>
            <a:r>
              <a:rPr lang="de-CH" b="1" dirty="0"/>
              <a:t>Business</a:t>
            </a:r>
            <a:r>
              <a:rPr lang="de-CH" dirty="0"/>
              <a:t> </a:t>
            </a:r>
            <a:r>
              <a:rPr lang="de-CH" b="1" dirty="0"/>
              <a:t>Model</a:t>
            </a:r>
            <a:r>
              <a:rPr lang="de-CH" dirty="0"/>
              <a:t> entwickelt werden kann </a:t>
            </a:r>
          </a:p>
          <a:p>
            <a:r>
              <a:rPr lang="de-CH" dirty="0"/>
              <a:t>kennt </a:t>
            </a:r>
            <a:r>
              <a:rPr lang="de-CH" b="1" dirty="0"/>
              <a:t>konkrete</a:t>
            </a:r>
            <a:r>
              <a:rPr lang="de-CH" dirty="0"/>
              <a:t> </a:t>
            </a:r>
            <a:r>
              <a:rPr lang="de-CH" b="1" dirty="0"/>
              <a:t>Beispiele</a:t>
            </a:r>
            <a:r>
              <a:rPr lang="de-CH" dirty="0"/>
              <a:t> von Kreislaufwirtschaft</a:t>
            </a:r>
          </a:p>
          <a:p>
            <a:r>
              <a:rPr lang="de-CH" dirty="0"/>
              <a:t>reflektiert die </a:t>
            </a:r>
            <a:r>
              <a:rPr lang="de-CH" b="1" dirty="0"/>
              <a:t>Chancen</a:t>
            </a:r>
            <a:r>
              <a:rPr lang="de-CH" dirty="0"/>
              <a:t> und </a:t>
            </a:r>
            <a:r>
              <a:rPr lang="de-CH" b="1" dirty="0"/>
              <a:t>Herausforderungen</a:t>
            </a:r>
            <a:r>
              <a:rPr lang="de-CH" dirty="0"/>
              <a:t> einer Kreislaufwirtschaft</a:t>
            </a:r>
          </a:p>
          <a:p>
            <a:r>
              <a:rPr lang="de-CH" dirty="0"/>
              <a:t>versteht die </a:t>
            </a:r>
            <a:r>
              <a:rPr lang="de-CH" b="1" dirty="0"/>
              <a:t>Umsetzung</a:t>
            </a:r>
            <a:r>
              <a:rPr lang="de-CH" dirty="0"/>
              <a:t> von </a:t>
            </a:r>
            <a:r>
              <a:rPr lang="de-CH" b="1" dirty="0"/>
              <a:t>Prinzipien</a:t>
            </a:r>
            <a:r>
              <a:rPr lang="de-CH" dirty="0"/>
              <a:t> der Kreislaufwirtschaft in den Bereichen </a:t>
            </a:r>
            <a:r>
              <a:rPr lang="de-CH" b="1" dirty="0"/>
              <a:t>Spitalbetrieb</a:t>
            </a:r>
            <a:r>
              <a:rPr lang="de-CH" dirty="0"/>
              <a:t> und </a:t>
            </a:r>
            <a:r>
              <a:rPr lang="de-CH" b="1" dirty="0"/>
              <a:t>modulare</a:t>
            </a:r>
            <a:r>
              <a:rPr lang="de-CH" dirty="0"/>
              <a:t> </a:t>
            </a:r>
            <a:r>
              <a:rPr lang="de-CH" b="1" dirty="0"/>
              <a:t>Wasserinfrastruktur</a:t>
            </a:r>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D490E7C-D6FD-7A6B-DA61-F47E44EAC328}"/>
              </a:ext>
            </a:extLst>
          </p:cNvPr>
          <p:cNvGraphicFramePr>
            <a:graphicFrameLocks noChangeAspect="1"/>
          </p:cNvGraphicFramePr>
          <p:nvPr>
            <p:custDataLst>
              <p:tags r:id="rId1"/>
            </p:custDataLst>
            <p:extLst>
              <p:ext uri="{D42A27DB-BD31-4B8C-83A1-F6EECF244321}">
                <p14:modId xmlns:p14="http://schemas.microsoft.com/office/powerpoint/2010/main" val="843101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C5A17E-E5C7-A025-EFCC-DD5C15CF6C7F}"/>
              </a:ext>
            </a:extLst>
          </p:cNvPr>
          <p:cNvSpPr>
            <a:spLocks noGrp="1"/>
          </p:cNvSpPr>
          <p:nvPr>
            <p:ph type="title"/>
          </p:nvPr>
        </p:nvSpPr>
        <p:spPr/>
        <p:txBody>
          <a:bodyPr vert="horz"/>
          <a:lstStyle/>
          <a:p>
            <a:r>
              <a:rPr lang="de-CH" dirty="0"/>
              <a:t>Ressourceneffizienz in Schweizer Spitälern –</a:t>
            </a:r>
            <a:br>
              <a:rPr lang="de-CH" dirty="0"/>
            </a:br>
            <a:r>
              <a:rPr lang="de-CH" dirty="0"/>
              <a:t>Hintergrund</a:t>
            </a:r>
          </a:p>
        </p:txBody>
      </p:sp>
      <p:sp>
        <p:nvSpPr>
          <p:cNvPr id="3" name="Slide Number Placeholder 2">
            <a:extLst>
              <a:ext uri="{FF2B5EF4-FFF2-40B4-BE49-F238E27FC236}">
                <a16:creationId xmlns:a16="http://schemas.microsoft.com/office/drawing/2014/main" id="{C0688E98-D81D-FB1F-E3DC-FD339F4975E0}"/>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4" name="Text Placeholder 3">
            <a:extLst>
              <a:ext uri="{FF2B5EF4-FFF2-40B4-BE49-F238E27FC236}">
                <a16:creationId xmlns:a16="http://schemas.microsoft.com/office/drawing/2014/main" id="{43CDEDA9-E821-580D-D81C-639F359760B3}"/>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3A6E1AB5-FD32-2C02-5371-78A14E374226}"/>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95904D56-5C30-AD34-E2CE-70094D66B324}"/>
              </a:ext>
            </a:extLst>
          </p:cNvPr>
          <p:cNvSpPr>
            <a:spLocks noGrp="1"/>
          </p:cNvSpPr>
          <p:nvPr>
            <p:ph type="ftr" sz="quarter" idx="17"/>
          </p:nvPr>
        </p:nvSpPr>
        <p:spPr/>
        <p:txBody>
          <a:bodyPr/>
          <a:lstStyle/>
          <a:p>
            <a:r>
              <a:rPr lang="de-CH"/>
              <a:t>NFP 73 – Nachhaltige Wirtschaft</a:t>
            </a:r>
            <a:endParaRPr lang="de-CH" dirty="0"/>
          </a:p>
        </p:txBody>
      </p:sp>
      <p:pic>
        <p:nvPicPr>
          <p:cNvPr id="9" name="object 5">
            <a:extLst>
              <a:ext uri="{FF2B5EF4-FFF2-40B4-BE49-F238E27FC236}">
                <a16:creationId xmlns:a16="http://schemas.microsoft.com/office/drawing/2014/main" id="{9CEA27DD-6A4F-2D99-8023-96DC42248921}"/>
              </a:ext>
            </a:extLst>
          </p:cNvPr>
          <p:cNvPicPr>
            <a:picLocks noGrp="1"/>
          </p:cNvPicPr>
          <p:nvPr>
            <p:ph type="pic" sz="quarter" idx="16"/>
          </p:nvPr>
        </p:nvPicPr>
        <p:blipFill>
          <a:blip r:embed="rId5" cstate="print"/>
          <a:srcRect t="9499" b="9499"/>
          <a:stretch>
            <a:fillRect/>
          </a:stretch>
        </p:blipFill>
        <p:spPr>
          <a:prstGeom prst="rect">
            <a:avLst/>
          </a:prstGeom>
        </p:spPr>
      </p:pic>
      <p:sp>
        <p:nvSpPr>
          <p:cNvPr id="10" name="Text Placeholder 4">
            <a:extLst>
              <a:ext uri="{FF2B5EF4-FFF2-40B4-BE49-F238E27FC236}">
                <a16:creationId xmlns:a16="http://schemas.microsoft.com/office/drawing/2014/main" id="{84B2E905-C0A9-25A2-73C6-2F2F223521D7}"/>
              </a:ext>
            </a:extLst>
          </p:cNvPr>
          <p:cNvSpPr>
            <a:spLocks noGrp="1"/>
          </p:cNvSpPr>
          <p:nvPr>
            <p:ph type="body" sz="quarter" idx="13"/>
          </p:nvPr>
        </p:nvSpPr>
        <p:spPr>
          <a:xfrm>
            <a:off x="479426" y="2565400"/>
            <a:ext cx="7345362" cy="3455988"/>
          </a:xfrm>
        </p:spPr>
        <p:txBody>
          <a:bodyPr/>
          <a:lstStyle/>
          <a:p>
            <a:r>
              <a:rPr lang="de-CH" dirty="0"/>
              <a:t>Obwohl der </a:t>
            </a:r>
            <a:r>
              <a:rPr lang="de-CH" b="1" dirty="0"/>
              <a:t>Gesundheits- und Sozialbereich </a:t>
            </a:r>
            <a:r>
              <a:rPr lang="de-CH" dirty="0"/>
              <a:t>in </a:t>
            </a:r>
            <a:r>
              <a:rPr lang="de-CH" b="1" dirty="0"/>
              <a:t>ökologischer</a:t>
            </a:r>
            <a:r>
              <a:rPr lang="de-CH" dirty="0"/>
              <a:t> </a:t>
            </a:r>
            <a:r>
              <a:rPr lang="de-CH" b="1" dirty="0"/>
              <a:t>Hinsicht</a:t>
            </a:r>
            <a:r>
              <a:rPr lang="de-CH" dirty="0"/>
              <a:t> nach </a:t>
            </a:r>
            <a:r>
              <a:rPr lang="de-CH" b="1" dirty="0"/>
              <a:t>Ernährung</a:t>
            </a:r>
            <a:r>
              <a:rPr lang="de-CH" dirty="0"/>
              <a:t>, </a:t>
            </a:r>
            <a:r>
              <a:rPr lang="de-CH" b="1" dirty="0"/>
              <a:t>Mobilität</a:t>
            </a:r>
            <a:r>
              <a:rPr lang="de-CH" dirty="0"/>
              <a:t> und </a:t>
            </a:r>
            <a:r>
              <a:rPr lang="de-CH" b="1" dirty="0"/>
              <a:t>Wohnen</a:t>
            </a:r>
            <a:r>
              <a:rPr lang="de-CH" dirty="0"/>
              <a:t> der </a:t>
            </a:r>
            <a:r>
              <a:rPr lang="de-CH" b="1" dirty="0"/>
              <a:t>viertwichtigste</a:t>
            </a:r>
            <a:r>
              <a:rPr lang="de-CH" dirty="0"/>
              <a:t> </a:t>
            </a:r>
            <a:r>
              <a:rPr lang="de-CH" b="1" dirty="0"/>
              <a:t>Konsumbereich</a:t>
            </a:r>
            <a:r>
              <a:rPr lang="de-CH" dirty="0"/>
              <a:t> ist, gibt es dazu kaum umfassende Nachhaltigkeitsbewertungen. Vor diesem Projekt war nicht klar, wo die grössten Hebel für Verbesserungen liegen und wie diese konkret genutzt werden können. Bisher gab es </a:t>
            </a:r>
            <a:r>
              <a:rPr lang="de-CH" b="1" dirty="0"/>
              <a:t>keine Analysen </a:t>
            </a:r>
            <a:r>
              <a:rPr lang="de-CH" dirty="0"/>
              <a:t>zur </a:t>
            </a:r>
            <a:r>
              <a:rPr lang="de-CH" b="1" dirty="0"/>
              <a:t>Umwelteffizienz von Spitälern</a:t>
            </a:r>
            <a:r>
              <a:rPr lang="de-CH" dirty="0"/>
              <a:t>, und es war nicht bekannt, in welchen Bereichen das </a:t>
            </a:r>
            <a:r>
              <a:rPr lang="de-CH" b="1" dirty="0"/>
              <a:t>grösste Optimierungspotenzial </a:t>
            </a:r>
            <a:r>
              <a:rPr lang="de-CH" dirty="0"/>
              <a:t>liegt. </a:t>
            </a:r>
          </a:p>
          <a:p>
            <a:endParaRPr lang="de-CH" dirty="0"/>
          </a:p>
        </p:txBody>
      </p:sp>
    </p:spTree>
    <p:extLst>
      <p:ext uri="{BB962C8B-B14F-4D97-AF65-F5344CB8AC3E}">
        <p14:creationId xmlns:p14="http://schemas.microsoft.com/office/powerpoint/2010/main" val="276827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36CA18D-C0AC-094D-3447-ACD2224A5EEE}"/>
              </a:ext>
            </a:extLst>
          </p:cNvPr>
          <p:cNvGraphicFramePr>
            <a:graphicFrameLocks noChangeAspect="1"/>
          </p:cNvGraphicFramePr>
          <p:nvPr>
            <p:custDataLst>
              <p:tags r:id="rId1"/>
            </p:custDataLst>
            <p:extLst>
              <p:ext uri="{D42A27DB-BD31-4B8C-83A1-F6EECF244321}">
                <p14:modId xmlns:p14="http://schemas.microsoft.com/office/powerpoint/2010/main" val="1885707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20B60B-B0F5-E846-47F5-99A935179CF9}"/>
              </a:ext>
            </a:extLst>
          </p:cNvPr>
          <p:cNvSpPr>
            <a:spLocks noGrp="1"/>
          </p:cNvSpPr>
          <p:nvPr>
            <p:ph type="title"/>
          </p:nvPr>
        </p:nvSpPr>
        <p:spPr/>
        <p:txBody>
          <a:bodyPr vert="horz"/>
          <a:lstStyle/>
          <a:p>
            <a:r>
              <a:rPr lang="de-CH" dirty="0"/>
              <a:t>Ressourceneffizienz in Schweizer Spitälern – Ziel</a:t>
            </a:r>
          </a:p>
        </p:txBody>
      </p:sp>
      <p:sp>
        <p:nvSpPr>
          <p:cNvPr id="3" name="Slide Number Placeholder 2">
            <a:extLst>
              <a:ext uri="{FF2B5EF4-FFF2-40B4-BE49-F238E27FC236}">
                <a16:creationId xmlns:a16="http://schemas.microsoft.com/office/drawing/2014/main" id="{7BA88D5C-8D47-C7D4-13A6-054FD4CBE329}"/>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Text Placeholder 4">
            <a:extLst>
              <a:ext uri="{FF2B5EF4-FFF2-40B4-BE49-F238E27FC236}">
                <a16:creationId xmlns:a16="http://schemas.microsoft.com/office/drawing/2014/main" id="{D6A604B6-BDDF-4FE3-1A83-142D1B92AD9B}"/>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285E06BA-D088-D8BB-3C13-FEF2B99FA321}"/>
              </a:ext>
            </a:extLst>
          </p:cNvPr>
          <p:cNvSpPr>
            <a:spLocks noGrp="1"/>
          </p:cNvSpPr>
          <p:nvPr>
            <p:ph type="body" sz="quarter" idx="13"/>
          </p:nvPr>
        </p:nvSpPr>
        <p:spPr>
          <a:xfrm>
            <a:off x="479425" y="2565400"/>
            <a:ext cx="11223036" cy="3455988"/>
          </a:xfrm>
        </p:spPr>
        <p:txBody>
          <a:bodyPr/>
          <a:lstStyle/>
          <a:p>
            <a:r>
              <a:rPr lang="de-CH" dirty="0"/>
              <a:t>Mit dem Projekt sollten konsistente und umfassende Erkenntnisse über den </a:t>
            </a:r>
            <a:r>
              <a:rPr lang="de-CH" b="1" dirty="0"/>
              <a:t>Ressourcenverbrauch</a:t>
            </a:r>
            <a:r>
              <a:rPr lang="de-CH" dirty="0"/>
              <a:t> und die </a:t>
            </a:r>
            <a:r>
              <a:rPr lang="de-CH" b="1" dirty="0"/>
              <a:t>Umweltbelastung</a:t>
            </a:r>
            <a:r>
              <a:rPr lang="de-CH" dirty="0"/>
              <a:t> durch </a:t>
            </a:r>
            <a:r>
              <a:rPr lang="de-CH" b="1" dirty="0"/>
              <a:t>Schweizer Spitäler </a:t>
            </a:r>
            <a:r>
              <a:rPr lang="de-CH" dirty="0"/>
              <a:t>gewonnen werden. Dazu wurde untersucht, welche </a:t>
            </a:r>
            <a:r>
              <a:rPr lang="de-CH" b="1" dirty="0"/>
              <a:t>Faktoren</a:t>
            </a:r>
            <a:r>
              <a:rPr lang="de-CH" dirty="0"/>
              <a:t> für die </a:t>
            </a:r>
            <a:r>
              <a:rPr lang="de-CH" b="1" dirty="0"/>
              <a:t>Umweltbelastung</a:t>
            </a:r>
            <a:r>
              <a:rPr lang="de-CH" dirty="0"/>
              <a:t> durch das </a:t>
            </a:r>
            <a:r>
              <a:rPr lang="de-CH" b="1" dirty="0"/>
              <a:t>Gesundheitswesen</a:t>
            </a:r>
            <a:r>
              <a:rPr lang="de-CH" dirty="0"/>
              <a:t> und für die </a:t>
            </a:r>
            <a:r>
              <a:rPr lang="de-CH" b="1" dirty="0"/>
              <a:t>Ressourceneffizienz</a:t>
            </a:r>
            <a:r>
              <a:rPr lang="de-CH" dirty="0"/>
              <a:t> von Spitälern im </a:t>
            </a:r>
            <a:r>
              <a:rPr lang="de-CH" b="1" dirty="0"/>
              <a:t>gesamten Lebenszyklus ausschlaggebend</a:t>
            </a:r>
            <a:r>
              <a:rPr lang="de-CH" dirty="0"/>
              <a:t> sind. Diese Ergebnisse waren Ausgangspunkt für die Erarbeitung von </a:t>
            </a:r>
            <a:r>
              <a:rPr lang="de-CH" b="1" dirty="0"/>
              <a:t>Best Practices </a:t>
            </a:r>
            <a:r>
              <a:rPr lang="de-CH" dirty="0"/>
              <a:t>für einen nachhaltigen und </a:t>
            </a:r>
            <a:r>
              <a:rPr lang="de-CH" b="1" dirty="0"/>
              <a:t>effizienten Betrieb </a:t>
            </a:r>
            <a:r>
              <a:rPr lang="de-CH" dirty="0"/>
              <a:t>von Spitälern in der Schweiz. </a:t>
            </a:r>
          </a:p>
          <a:p>
            <a:r>
              <a:rPr lang="de-CH" dirty="0"/>
              <a:t>Untersucht wurden die Spitalbereiche: Elektrizität, Heizung, Verpflegung, Gebäudeinfrastruktur, Wäscherei, Wasserverbrauch, Abfall und Abwasser, Textilien, medizinische Produkte, Reinigungsprodukte, Papier- und Druckerverbrauch, Arzneimittel, elektronische Geräte und medizinische Grossgeräte.  </a:t>
            </a:r>
          </a:p>
          <a:p>
            <a:endParaRPr lang="de-CH" b="1" dirty="0"/>
          </a:p>
          <a:p>
            <a:endParaRPr lang="de-CH" dirty="0"/>
          </a:p>
        </p:txBody>
      </p:sp>
      <p:sp>
        <p:nvSpPr>
          <p:cNvPr id="7" name="Text Placeholder 6">
            <a:extLst>
              <a:ext uri="{FF2B5EF4-FFF2-40B4-BE49-F238E27FC236}">
                <a16:creationId xmlns:a16="http://schemas.microsoft.com/office/drawing/2014/main" id="{65479582-2376-CCBD-7162-1C6500C0AFDE}"/>
              </a:ext>
            </a:extLst>
          </p:cNvPr>
          <p:cNvSpPr>
            <a:spLocks noGrp="1"/>
          </p:cNvSpPr>
          <p:nvPr>
            <p:ph type="body" sz="quarter" idx="12"/>
          </p:nvPr>
        </p:nvSpPr>
        <p:spPr>
          <a:xfrm>
            <a:off x="479424" y="1808163"/>
            <a:ext cx="11223037" cy="587375"/>
          </a:xfrm>
        </p:spPr>
        <p:txBody>
          <a:bodyPr/>
          <a:lstStyle/>
          <a:p>
            <a:r>
              <a:rPr lang="de-CH" dirty="0"/>
              <a:t>Ziel</a:t>
            </a:r>
          </a:p>
        </p:txBody>
      </p:sp>
      <p:sp>
        <p:nvSpPr>
          <p:cNvPr id="8" name="Footer Placeholder 7">
            <a:extLst>
              <a:ext uri="{FF2B5EF4-FFF2-40B4-BE49-F238E27FC236}">
                <a16:creationId xmlns:a16="http://schemas.microsoft.com/office/drawing/2014/main" id="{A73700D0-6BC6-DC35-A6AB-77501F75168C}"/>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3506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C31AC2-9DBC-271C-206C-9C06FB7CC8F5}"/>
              </a:ext>
            </a:extLst>
          </p:cNvPr>
          <p:cNvGraphicFramePr>
            <a:graphicFrameLocks noChangeAspect="1"/>
          </p:cNvGraphicFramePr>
          <p:nvPr>
            <p:custDataLst>
              <p:tags r:id="rId1"/>
            </p:custDataLst>
            <p:extLst>
              <p:ext uri="{D42A27DB-BD31-4B8C-83A1-F6EECF244321}">
                <p14:modId xmlns:p14="http://schemas.microsoft.com/office/powerpoint/2010/main" val="35117121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B269FCF-11CD-6E31-518C-168BA21A8160}"/>
              </a:ext>
            </a:extLst>
          </p:cNvPr>
          <p:cNvSpPr>
            <a:spLocks noGrp="1"/>
          </p:cNvSpPr>
          <p:nvPr>
            <p:ph type="title"/>
          </p:nvPr>
        </p:nvSpPr>
        <p:spPr/>
        <p:txBody>
          <a:bodyPr vert="horz"/>
          <a:lstStyle/>
          <a:p>
            <a:r>
              <a:rPr lang="de-CH" dirty="0"/>
              <a:t>Ressourceneffizienz in Schweizer Spitälern – Resultate I</a:t>
            </a:r>
          </a:p>
        </p:txBody>
      </p:sp>
      <p:sp>
        <p:nvSpPr>
          <p:cNvPr id="3" name="Text Placeholder 2">
            <a:extLst>
              <a:ext uri="{FF2B5EF4-FFF2-40B4-BE49-F238E27FC236}">
                <a16:creationId xmlns:a16="http://schemas.microsoft.com/office/drawing/2014/main" id="{526A7037-EC26-5C3D-758C-B19B03E8E159}"/>
              </a:ext>
            </a:extLst>
          </p:cNvPr>
          <p:cNvSpPr>
            <a:spLocks noGrp="1"/>
          </p:cNvSpPr>
          <p:nvPr>
            <p:ph type="body" sz="quarter" idx="13"/>
          </p:nvPr>
        </p:nvSpPr>
        <p:spPr/>
        <p:txBody>
          <a:bodyPr/>
          <a:lstStyle/>
          <a:p>
            <a:pPr marL="0" indent="0">
              <a:buNone/>
            </a:pPr>
            <a:r>
              <a:rPr lang="de-CH" b="1" dirty="0"/>
              <a:t>Schlüsselbereiche zur Erhöhung der Nachhaltigkeit in Spitälern </a:t>
            </a:r>
          </a:p>
          <a:p>
            <a:pPr marL="0" indent="0">
              <a:buNone/>
            </a:pPr>
            <a:r>
              <a:rPr lang="de-CH" dirty="0"/>
              <a:t>Unsere </a:t>
            </a:r>
            <a:r>
              <a:rPr lang="de-CH" dirty="0">
                <a:solidFill>
                  <a:srgbClr val="83D0F5"/>
                </a:solidFill>
              </a:rPr>
              <a:t>Lebenszyklusanalyse der Umweltauswirkungen </a:t>
            </a:r>
            <a:r>
              <a:rPr lang="de-CH" dirty="0"/>
              <a:t>dieser </a:t>
            </a:r>
            <a:r>
              <a:rPr lang="de-CH" dirty="0">
                <a:solidFill>
                  <a:srgbClr val="83D0F5"/>
                </a:solidFill>
              </a:rPr>
              <a:t>14 Spitalbereiche </a:t>
            </a:r>
            <a:r>
              <a:rPr lang="de-CH" dirty="0"/>
              <a:t>in 33 Schweizer Spitälern hat gezeigt, dass Verpflegung, Gebäudeinfrastruktur, Heizung, Elektrizität und Arzneimittel zusammen </a:t>
            </a:r>
            <a:r>
              <a:rPr lang="de-CH" dirty="0">
                <a:solidFill>
                  <a:srgbClr val="83D0F5"/>
                </a:solidFill>
              </a:rPr>
              <a:t>rund 70 % </a:t>
            </a:r>
            <a:r>
              <a:rPr lang="de-CH" dirty="0"/>
              <a:t>der </a:t>
            </a:r>
            <a:r>
              <a:rPr lang="de-CH" dirty="0">
                <a:solidFill>
                  <a:srgbClr val="83D0F5"/>
                </a:solidFill>
              </a:rPr>
              <a:t>Treibhausgasemissionen</a:t>
            </a:r>
            <a:r>
              <a:rPr lang="de-CH" dirty="0"/>
              <a:t> der Schweizer Spitäler verursachen. Auch gemäss der Schweizer Methode der ökologischen Knappheit entfallen auf diese Bereiche rund 70% der gesamten Umweltbelastung durch den Spitalsektor. Mit dieser Methode werden die Auswirkungen von Schadstoffemissionen und Ressourcengewinnung auf die Umwelt im Rahmen einer Lebenszyklusanalyse bewertet.  </a:t>
            </a:r>
          </a:p>
          <a:p>
            <a:endParaRPr lang="de-CH" dirty="0"/>
          </a:p>
        </p:txBody>
      </p:sp>
      <p:sp>
        <p:nvSpPr>
          <p:cNvPr id="4" name="Slide Number Placeholder 3">
            <a:extLst>
              <a:ext uri="{FF2B5EF4-FFF2-40B4-BE49-F238E27FC236}">
                <a16:creationId xmlns:a16="http://schemas.microsoft.com/office/drawing/2014/main" id="{6473DAE9-5F30-EAE1-82D9-BA17D8086664}"/>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BCA85D56-5D37-50E6-EA06-65A842F6A23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261205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37292A9-6F1C-D900-9EAC-5367A3AE0E22}"/>
              </a:ext>
            </a:extLst>
          </p:cNvPr>
          <p:cNvGraphicFramePr>
            <a:graphicFrameLocks noChangeAspect="1"/>
          </p:cNvGraphicFramePr>
          <p:nvPr>
            <p:custDataLst>
              <p:tags r:id="rId1"/>
            </p:custDataLst>
            <p:extLst>
              <p:ext uri="{D42A27DB-BD31-4B8C-83A1-F6EECF244321}">
                <p14:modId xmlns:p14="http://schemas.microsoft.com/office/powerpoint/2010/main" val="5036229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92F1C0-DFBD-0691-36E2-94D276CD8F9D}"/>
              </a:ext>
            </a:extLst>
          </p:cNvPr>
          <p:cNvSpPr>
            <a:spLocks noGrp="1"/>
          </p:cNvSpPr>
          <p:nvPr>
            <p:ph type="title"/>
          </p:nvPr>
        </p:nvSpPr>
        <p:spPr/>
        <p:txBody>
          <a:bodyPr vert="horz"/>
          <a:lstStyle/>
          <a:p>
            <a:r>
              <a:rPr lang="de-CH"/>
              <a:t>Ressourceneffizienz in Schweizer Spitälern – Resultate </a:t>
            </a:r>
            <a:r>
              <a:rPr lang="de-CH" dirty="0"/>
              <a:t>II</a:t>
            </a:r>
          </a:p>
        </p:txBody>
      </p:sp>
      <p:sp>
        <p:nvSpPr>
          <p:cNvPr id="3" name="Text Placeholder 2">
            <a:extLst>
              <a:ext uri="{FF2B5EF4-FFF2-40B4-BE49-F238E27FC236}">
                <a16:creationId xmlns:a16="http://schemas.microsoft.com/office/drawing/2014/main" id="{A5486CEB-3758-208C-4808-2D499CC37AD9}"/>
              </a:ext>
            </a:extLst>
          </p:cNvPr>
          <p:cNvSpPr>
            <a:spLocks noGrp="1"/>
          </p:cNvSpPr>
          <p:nvPr>
            <p:ph type="body" sz="quarter" idx="13"/>
          </p:nvPr>
        </p:nvSpPr>
        <p:spPr/>
        <p:txBody>
          <a:bodyPr/>
          <a:lstStyle/>
          <a:p>
            <a:pPr marL="0" indent="0">
              <a:buNone/>
            </a:pPr>
            <a:r>
              <a:rPr lang="de-CH" b="1" dirty="0"/>
              <a:t>Einbezogene Aspekte in die Nachhaltigkeitsanalyse </a:t>
            </a:r>
          </a:p>
          <a:p>
            <a:pPr marL="0" indent="0">
              <a:buNone/>
            </a:pPr>
            <a:r>
              <a:rPr lang="de-CH" dirty="0"/>
              <a:t>Diese Analyse berücksichtigt die aktuellen Emissionen im Verhältnis zu den von der Schweiz angestrebten </a:t>
            </a:r>
            <a:r>
              <a:rPr lang="de-CH" dirty="0">
                <a:solidFill>
                  <a:srgbClr val="83D0F5"/>
                </a:solidFill>
              </a:rPr>
              <a:t>nationalen und internationalen Emissionszielen</a:t>
            </a:r>
            <a:r>
              <a:rPr lang="de-CH" dirty="0"/>
              <a:t>. Beispiele für berücksichtigte Aspekte sind die </a:t>
            </a:r>
            <a:r>
              <a:rPr lang="de-CH" dirty="0">
                <a:solidFill>
                  <a:srgbClr val="83D0F5"/>
                </a:solidFill>
              </a:rPr>
              <a:t>Energie- und Mineraliennutzung</a:t>
            </a:r>
            <a:r>
              <a:rPr lang="de-CH" dirty="0"/>
              <a:t>, die </a:t>
            </a:r>
            <a:r>
              <a:rPr lang="de-CH" dirty="0">
                <a:solidFill>
                  <a:srgbClr val="83D0F5"/>
                </a:solidFill>
              </a:rPr>
              <a:t>Verschmutzung von Luft</a:t>
            </a:r>
            <a:r>
              <a:rPr lang="de-CH" dirty="0"/>
              <a:t>, </a:t>
            </a:r>
            <a:r>
              <a:rPr lang="de-CH" dirty="0">
                <a:solidFill>
                  <a:srgbClr val="83D0F5"/>
                </a:solidFill>
              </a:rPr>
              <a:t>Wasser</a:t>
            </a:r>
            <a:r>
              <a:rPr lang="de-CH" dirty="0"/>
              <a:t> und </a:t>
            </a:r>
            <a:r>
              <a:rPr lang="de-CH" dirty="0">
                <a:solidFill>
                  <a:srgbClr val="83D0F5"/>
                </a:solidFill>
              </a:rPr>
              <a:t>Boden</a:t>
            </a:r>
            <a:r>
              <a:rPr lang="de-CH" dirty="0"/>
              <a:t>, die </a:t>
            </a:r>
            <a:r>
              <a:rPr lang="de-CH" dirty="0">
                <a:solidFill>
                  <a:srgbClr val="83D0F5"/>
                </a:solidFill>
              </a:rPr>
              <a:t>Landnutzung</a:t>
            </a:r>
            <a:r>
              <a:rPr lang="de-CH" dirty="0"/>
              <a:t> und der </a:t>
            </a:r>
            <a:r>
              <a:rPr lang="de-CH" dirty="0">
                <a:solidFill>
                  <a:srgbClr val="83D0F5"/>
                </a:solidFill>
              </a:rPr>
              <a:t>Klimawandel</a:t>
            </a:r>
            <a:r>
              <a:rPr lang="de-CH" dirty="0"/>
              <a:t>. Die Produktion von medizinischen Grossgeräten, die Reinigungsprodukte und medizinischen Produkte sowie Wäscherei, Papier/Druck und Wasserverbrauch verursachen je </a:t>
            </a:r>
            <a:r>
              <a:rPr lang="de-CH" dirty="0">
                <a:solidFill>
                  <a:srgbClr val="83D0F5"/>
                </a:solidFill>
              </a:rPr>
              <a:t>weniger als 4% </a:t>
            </a:r>
            <a:r>
              <a:rPr lang="de-CH" dirty="0"/>
              <a:t>der Klima- und Umweltauswirkungen. Die Ökoeffizienzanalyse mittels Data </a:t>
            </a:r>
            <a:r>
              <a:rPr lang="de-CH" dirty="0" err="1"/>
              <a:t>Envelopment</a:t>
            </a:r>
            <a:r>
              <a:rPr lang="de-CH" dirty="0"/>
              <a:t> Analysis (DEA) und </a:t>
            </a:r>
            <a:r>
              <a:rPr lang="de-CH" dirty="0" err="1"/>
              <a:t>Stochastic</a:t>
            </a:r>
            <a:r>
              <a:rPr lang="de-CH" dirty="0"/>
              <a:t> Frontier Analysis (SFA) ergab, dass die </a:t>
            </a:r>
            <a:r>
              <a:rPr lang="de-CH" dirty="0">
                <a:solidFill>
                  <a:srgbClr val="83D0F5"/>
                </a:solidFill>
              </a:rPr>
              <a:t>Hälfte der Spitäler </a:t>
            </a:r>
            <a:r>
              <a:rPr lang="de-CH" dirty="0"/>
              <a:t>ihre </a:t>
            </a:r>
            <a:r>
              <a:rPr lang="de-CH" dirty="0">
                <a:solidFill>
                  <a:srgbClr val="83D0F5"/>
                </a:solidFill>
              </a:rPr>
              <a:t>Umweltauswirkungen</a:t>
            </a:r>
            <a:r>
              <a:rPr lang="de-CH" dirty="0"/>
              <a:t> um </a:t>
            </a:r>
            <a:r>
              <a:rPr lang="de-CH" dirty="0">
                <a:solidFill>
                  <a:srgbClr val="83D0F5"/>
                </a:solidFill>
              </a:rPr>
              <a:t>mindestens 50% verringern könnten</a:t>
            </a:r>
            <a:r>
              <a:rPr lang="de-CH" dirty="0"/>
              <a:t>, ohne dass dies ihre </a:t>
            </a:r>
            <a:r>
              <a:rPr lang="de-CH" dirty="0">
                <a:solidFill>
                  <a:srgbClr val="83D0F5"/>
                </a:solidFill>
              </a:rPr>
              <a:t>Gesundheitsleistungen beeinträchtigen würde</a:t>
            </a:r>
            <a:r>
              <a:rPr lang="de-CH" dirty="0"/>
              <a:t>. </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37D64CF1-F3CB-7770-002C-D2247ADA5BC1}"/>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CF710F56-EB25-0FDE-6AB8-5347C594221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620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3DBA7F0-A026-9C6A-5FB1-2991917AA81C}"/>
              </a:ext>
            </a:extLst>
          </p:cNvPr>
          <p:cNvGraphicFramePr>
            <a:graphicFrameLocks noChangeAspect="1"/>
          </p:cNvGraphicFramePr>
          <p:nvPr>
            <p:custDataLst>
              <p:tags r:id="rId1"/>
            </p:custDataLst>
            <p:extLst>
              <p:ext uri="{D42A27DB-BD31-4B8C-83A1-F6EECF244321}">
                <p14:modId xmlns:p14="http://schemas.microsoft.com/office/powerpoint/2010/main" val="15854556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1E2113-61A2-1815-6838-5D5A4FC2C72C}"/>
              </a:ext>
            </a:extLst>
          </p:cNvPr>
          <p:cNvSpPr>
            <a:spLocks noGrp="1"/>
          </p:cNvSpPr>
          <p:nvPr>
            <p:ph type="title"/>
          </p:nvPr>
        </p:nvSpPr>
        <p:spPr/>
        <p:txBody>
          <a:bodyPr vert="horz"/>
          <a:lstStyle/>
          <a:p>
            <a:r>
              <a:rPr lang="de-CH"/>
              <a:t>Ressourceneffizienz in Schweizer Spitälern – Resultate </a:t>
            </a:r>
            <a:r>
              <a:rPr lang="de-CH" dirty="0"/>
              <a:t>III</a:t>
            </a:r>
          </a:p>
        </p:txBody>
      </p:sp>
      <p:sp>
        <p:nvSpPr>
          <p:cNvPr id="3" name="Text Placeholder 2">
            <a:extLst>
              <a:ext uri="{FF2B5EF4-FFF2-40B4-BE49-F238E27FC236}">
                <a16:creationId xmlns:a16="http://schemas.microsoft.com/office/drawing/2014/main" id="{2C655D75-1C09-9FFC-5200-B27A0C1F3BC5}"/>
              </a:ext>
            </a:extLst>
          </p:cNvPr>
          <p:cNvSpPr>
            <a:spLocks noGrp="1"/>
          </p:cNvSpPr>
          <p:nvPr>
            <p:ph type="body" sz="quarter" idx="13"/>
          </p:nvPr>
        </p:nvSpPr>
        <p:spPr/>
        <p:txBody>
          <a:bodyPr/>
          <a:lstStyle/>
          <a:p>
            <a:pPr marL="0" indent="0">
              <a:buNone/>
            </a:pPr>
            <a:r>
              <a:rPr lang="de-CH" b="1" dirty="0"/>
              <a:t>Optimierungspotenzial für nachhaltige Spitäler </a:t>
            </a:r>
          </a:p>
          <a:p>
            <a:pPr marL="0" indent="0">
              <a:buNone/>
            </a:pPr>
            <a:r>
              <a:rPr lang="de-CH" dirty="0"/>
              <a:t>Berücksichtigt man sowohl die </a:t>
            </a:r>
            <a:r>
              <a:rPr lang="de-CH" dirty="0">
                <a:solidFill>
                  <a:srgbClr val="83D0F5"/>
                </a:solidFill>
              </a:rPr>
              <a:t>Effizienz</a:t>
            </a:r>
            <a:r>
              <a:rPr lang="de-CH" dirty="0"/>
              <a:t> als auch die </a:t>
            </a:r>
            <a:r>
              <a:rPr lang="de-CH" dirty="0">
                <a:solidFill>
                  <a:srgbClr val="83D0F5"/>
                </a:solidFill>
              </a:rPr>
              <a:t>Umweltrelevanz</a:t>
            </a:r>
            <a:r>
              <a:rPr lang="de-CH" dirty="0"/>
              <a:t> der Bereiche, so liegen die grössten </a:t>
            </a:r>
            <a:r>
              <a:rPr lang="de-CH" dirty="0">
                <a:solidFill>
                  <a:srgbClr val="83D0F5"/>
                </a:solidFill>
              </a:rPr>
              <a:t>Optimierungspotenziale</a:t>
            </a:r>
            <a:r>
              <a:rPr lang="de-CH" dirty="0"/>
              <a:t> ebenfalls in den Bereichen </a:t>
            </a:r>
            <a:r>
              <a:rPr lang="de-CH" dirty="0">
                <a:solidFill>
                  <a:srgbClr val="83D0F5"/>
                </a:solidFill>
              </a:rPr>
              <a:t>Gebäudeinfrastruktur</a:t>
            </a:r>
            <a:r>
              <a:rPr lang="de-CH" dirty="0"/>
              <a:t>, </a:t>
            </a:r>
            <a:r>
              <a:rPr lang="de-CH" dirty="0">
                <a:solidFill>
                  <a:srgbClr val="83D0F5"/>
                </a:solidFill>
              </a:rPr>
              <a:t>Verpflegung</a:t>
            </a:r>
            <a:r>
              <a:rPr lang="de-CH" dirty="0"/>
              <a:t>, </a:t>
            </a:r>
            <a:r>
              <a:rPr lang="de-CH" dirty="0">
                <a:solidFill>
                  <a:srgbClr val="83D0F5"/>
                </a:solidFill>
              </a:rPr>
              <a:t>Heizung</a:t>
            </a:r>
            <a:r>
              <a:rPr lang="de-CH" dirty="0"/>
              <a:t>, </a:t>
            </a:r>
            <a:r>
              <a:rPr lang="de-CH" dirty="0">
                <a:solidFill>
                  <a:srgbClr val="83D0F5"/>
                </a:solidFill>
              </a:rPr>
              <a:t>Elektrizität</a:t>
            </a:r>
            <a:r>
              <a:rPr lang="de-CH" dirty="0"/>
              <a:t> und </a:t>
            </a:r>
            <a:r>
              <a:rPr lang="de-CH" dirty="0">
                <a:solidFill>
                  <a:srgbClr val="83D0F5"/>
                </a:solidFill>
              </a:rPr>
              <a:t>Arzneimittel</a:t>
            </a:r>
            <a:r>
              <a:rPr lang="de-CH" dirty="0"/>
              <a:t>, gefolgt von </a:t>
            </a:r>
            <a:r>
              <a:rPr lang="de-CH" dirty="0">
                <a:solidFill>
                  <a:srgbClr val="83D0F5"/>
                </a:solidFill>
              </a:rPr>
              <a:t>Abfall</a:t>
            </a:r>
            <a:r>
              <a:rPr lang="de-CH" dirty="0"/>
              <a:t> und </a:t>
            </a:r>
            <a:r>
              <a:rPr lang="de-CH" dirty="0">
                <a:solidFill>
                  <a:srgbClr val="83D0F5"/>
                </a:solidFill>
              </a:rPr>
              <a:t>Abwasser</a:t>
            </a:r>
            <a:r>
              <a:rPr lang="de-CH" dirty="0"/>
              <a:t>. Das </a:t>
            </a:r>
            <a:r>
              <a:rPr lang="de-CH" dirty="0">
                <a:solidFill>
                  <a:srgbClr val="83D0F5"/>
                </a:solidFill>
              </a:rPr>
              <a:t>grösste Optimierungspotenzial </a:t>
            </a:r>
            <a:r>
              <a:rPr lang="de-CH" dirty="0"/>
              <a:t>in Spitälern besteht beim </a:t>
            </a:r>
            <a:r>
              <a:rPr lang="de-CH" dirty="0">
                <a:solidFill>
                  <a:srgbClr val="83D0F5"/>
                </a:solidFill>
              </a:rPr>
              <a:t>Heizen</a:t>
            </a:r>
            <a:r>
              <a:rPr lang="de-CH" dirty="0"/>
              <a:t>. Eine Verbesserung der durchschnittlichen Heizeffizienz in allen Spitälern um einen Prozentpunkt würde den Treibhauseffekt (GWP) insgesamt um 0,6% oder fast 1700 Tonnen CO</a:t>
            </a:r>
            <a:r>
              <a:rPr lang="de-CH" baseline="-25000" dirty="0"/>
              <a:t>2</a:t>
            </a:r>
            <a:r>
              <a:rPr lang="de-CH" dirty="0"/>
              <a:t>eq pro Jahr reduzieren. Für die Schweizer Akutspitäler werden die gesamten Treibhausgasemissionen über den Lebenszyklus auf 445'000 Tonnen CO</a:t>
            </a:r>
            <a:r>
              <a:rPr lang="de-CH" baseline="-25000" dirty="0"/>
              <a:t>2</a:t>
            </a:r>
            <a:r>
              <a:rPr lang="de-CH" dirty="0"/>
              <a:t>-Äquivalente (CO</a:t>
            </a:r>
            <a:r>
              <a:rPr lang="de-CH" baseline="-25000" dirty="0"/>
              <a:t>2</a:t>
            </a:r>
            <a:r>
              <a:rPr lang="de-CH" dirty="0"/>
              <a:t>eq) pro Jahr geschätzt. Dies entspricht 20,43 t CO</a:t>
            </a:r>
            <a:r>
              <a:rPr lang="de-CH" baseline="-25000" dirty="0"/>
              <a:t>2</a:t>
            </a:r>
            <a:r>
              <a:rPr lang="de-CH" dirty="0"/>
              <a:t>eq pro standardisiertem Ertrag in CHF oder 3,26 t CO</a:t>
            </a:r>
            <a:r>
              <a:rPr lang="de-CH" baseline="-25000" dirty="0"/>
              <a:t>2</a:t>
            </a:r>
            <a:r>
              <a:rPr lang="de-CH" dirty="0"/>
              <a:t>eq pro Gesundheitsdienstleistung, die ein Mitglied des Gesundheitspersonals pro Vollzeitäquivalent (VZÄ) in einem Jahr erbringt. </a:t>
            </a:r>
          </a:p>
        </p:txBody>
      </p:sp>
      <p:sp>
        <p:nvSpPr>
          <p:cNvPr id="4" name="Slide Number Placeholder 3">
            <a:extLst>
              <a:ext uri="{FF2B5EF4-FFF2-40B4-BE49-F238E27FC236}">
                <a16:creationId xmlns:a16="http://schemas.microsoft.com/office/drawing/2014/main" id="{FE60CD29-57E4-89F1-04B5-5ED6875A3DA1}"/>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E52CDC36-4BE8-D02B-3A0F-D4F65282A29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564265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2BA575A-F48C-CA58-773B-A95A615329FB}"/>
              </a:ext>
            </a:extLst>
          </p:cNvPr>
          <p:cNvGraphicFramePr>
            <a:graphicFrameLocks noChangeAspect="1"/>
          </p:cNvGraphicFramePr>
          <p:nvPr>
            <p:custDataLst>
              <p:tags r:id="rId1"/>
            </p:custDataLst>
            <p:extLst>
              <p:ext uri="{D42A27DB-BD31-4B8C-83A1-F6EECF244321}">
                <p14:modId xmlns:p14="http://schemas.microsoft.com/office/powerpoint/2010/main" val="33749493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F6C058-619A-8B97-506F-4E181EF8BF3F}"/>
              </a:ext>
            </a:extLst>
          </p:cNvPr>
          <p:cNvSpPr>
            <a:spLocks noGrp="1"/>
          </p:cNvSpPr>
          <p:nvPr>
            <p:ph type="title"/>
          </p:nvPr>
        </p:nvSpPr>
        <p:spPr/>
        <p:txBody>
          <a:bodyPr vert="horz"/>
          <a:lstStyle/>
          <a:p>
            <a:r>
              <a:rPr lang="de-CH"/>
              <a:t>Ressourceneffizienz in Schweizer Spitälern – Resultate </a:t>
            </a:r>
            <a:r>
              <a:rPr lang="de-CH" dirty="0"/>
              <a:t>IV</a:t>
            </a:r>
          </a:p>
        </p:txBody>
      </p:sp>
      <p:sp>
        <p:nvSpPr>
          <p:cNvPr id="3" name="Text Placeholder 2">
            <a:extLst>
              <a:ext uri="{FF2B5EF4-FFF2-40B4-BE49-F238E27FC236}">
                <a16:creationId xmlns:a16="http://schemas.microsoft.com/office/drawing/2014/main" id="{732ED237-0540-3B20-2F6B-2558B612E693}"/>
              </a:ext>
            </a:extLst>
          </p:cNvPr>
          <p:cNvSpPr>
            <a:spLocks noGrp="1"/>
          </p:cNvSpPr>
          <p:nvPr>
            <p:ph type="body" sz="quarter" idx="13"/>
          </p:nvPr>
        </p:nvSpPr>
        <p:spPr/>
        <p:txBody>
          <a:bodyPr/>
          <a:lstStyle/>
          <a:p>
            <a:pPr marL="0" indent="0">
              <a:buNone/>
            </a:pPr>
            <a:r>
              <a:rPr lang="de-CH" b="1" dirty="0"/>
              <a:t>Nachhaltigkeitspotenziale in der Logistik </a:t>
            </a:r>
          </a:p>
          <a:p>
            <a:pPr marL="0" indent="0">
              <a:buNone/>
            </a:pPr>
            <a:r>
              <a:rPr lang="de-CH" dirty="0"/>
              <a:t>Eine Prozessanalyse vor Ort ergab, dass eine </a:t>
            </a:r>
            <a:r>
              <a:rPr lang="de-CH" dirty="0">
                <a:solidFill>
                  <a:srgbClr val="83D0F5"/>
                </a:solidFill>
              </a:rPr>
              <a:t>Optimierung der Logistik </a:t>
            </a:r>
            <a:r>
              <a:rPr lang="de-CH" dirty="0"/>
              <a:t>in allen untersuchten Spitälern möglich ist, z. B. durch die </a:t>
            </a:r>
            <a:r>
              <a:rPr lang="de-CH" dirty="0">
                <a:solidFill>
                  <a:srgbClr val="83D0F5"/>
                </a:solidFill>
              </a:rPr>
              <a:t>Straffung des Bestellprozesses </a:t>
            </a:r>
            <a:r>
              <a:rPr lang="de-CH" dirty="0"/>
              <a:t>für die einzelnen Einheiten mittels Angabe einer Bestellmenge, die </a:t>
            </a:r>
            <a:r>
              <a:rPr lang="de-CH" dirty="0">
                <a:solidFill>
                  <a:srgbClr val="83D0F5"/>
                </a:solidFill>
              </a:rPr>
              <a:t>Schulung des Personals</a:t>
            </a:r>
            <a:r>
              <a:rPr lang="de-CH" dirty="0"/>
              <a:t>, um die </a:t>
            </a:r>
            <a:r>
              <a:rPr lang="de-CH" dirty="0">
                <a:solidFill>
                  <a:srgbClr val="83D0F5"/>
                </a:solidFill>
              </a:rPr>
              <a:t>Verschwendung</a:t>
            </a:r>
            <a:r>
              <a:rPr lang="de-CH" dirty="0"/>
              <a:t> von </a:t>
            </a:r>
            <a:r>
              <a:rPr lang="de-CH" dirty="0">
                <a:solidFill>
                  <a:srgbClr val="83D0F5"/>
                </a:solidFill>
              </a:rPr>
              <a:t>Putzlappen</a:t>
            </a:r>
            <a:r>
              <a:rPr lang="de-CH" dirty="0"/>
              <a:t> zu vermeiden, und mehr </a:t>
            </a:r>
            <a:r>
              <a:rPr lang="de-CH" dirty="0">
                <a:solidFill>
                  <a:srgbClr val="83D0F5"/>
                </a:solidFill>
              </a:rPr>
              <a:t>vegetarische Mahlzeiten</a:t>
            </a:r>
            <a:r>
              <a:rPr lang="de-CH" dirty="0"/>
              <a:t>, indem mehr fleischlose Optionen angeboten und als Standard ein vegetarisches Menu serviert wird.</a:t>
            </a:r>
          </a:p>
          <a:p>
            <a:endParaRPr lang="de-CH" dirty="0"/>
          </a:p>
          <a:p>
            <a:endParaRPr lang="de-CH" dirty="0"/>
          </a:p>
        </p:txBody>
      </p:sp>
      <p:sp>
        <p:nvSpPr>
          <p:cNvPr id="4" name="Slide Number Placeholder 3">
            <a:extLst>
              <a:ext uri="{FF2B5EF4-FFF2-40B4-BE49-F238E27FC236}">
                <a16:creationId xmlns:a16="http://schemas.microsoft.com/office/drawing/2014/main" id="{4D95CB0D-61BD-FD85-BAAB-94E6808A3550}"/>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AF60F24D-4CA9-D874-D07D-959D2DECE075}"/>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061694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8747-DCAA-A25A-EDB7-BB1FD0AEF441}"/>
              </a:ext>
            </a:extLst>
          </p:cNvPr>
          <p:cNvSpPr>
            <a:spLocks noGrp="1"/>
          </p:cNvSpPr>
          <p:nvPr>
            <p:ph type="title"/>
          </p:nvPr>
        </p:nvSpPr>
        <p:spPr/>
        <p:txBody>
          <a:bodyPr/>
          <a:lstStyle/>
          <a:p>
            <a:r>
              <a:rPr lang="de-CH" dirty="0"/>
              <a:t>Ressourceneffizienz in Schweizer Spitälern</a:t>
            </a:r>
          </a:p>
        </p:txBody>
      </p:sp>
      <p:sp>
        <p:nvSpPr>
          <p:cNvPr id="4" name="Slide Number Placeholder 3">
            <a:extLst>
              <a:ext uri="{FF2B5EF4-FFF2-40B4-BE49-F238E27FC236}">
                <a16:creationId xmlns:a16="http://schemas.microsoft.com/office/drawing/2014/main" id="{B4D8CEF3-6EA7-5B67-B26D-69384BE50A1C}"/>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41DB4515-C459-CFDE-B803-06F8502CB699}"/>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0FA3E965-7E84-4F1C-50E3-63237BDFD70E}"/>
              </a:ext>
            </a:extLst>
          </p:cNvPr>
          <p:cNvPicPr>
            <a:picLocks noChangeAspect="1"/>
          </p:cNvPicPr>
          <p:nvPr/>
        </p:nvPicPr>
        <p:blipFill>
          <a:blip r:embed="rId2"/>
          <a:stretch>
            <a:fillRect/>
          </a:stretch>
        </p:blipFill>
        <p:spPr>
          <a:xfrm>
            <a:off x="2525661" y="1382046"/>
            <a:ext cx="8664676" cy="4452681"/>
          </a:xfrm>
          <a:prstGeom prst="rect">
            <a:avLst/>
          </a:prstGeom>
        </p:spPr>
      </p:pic>
      <p:sp>
        <p:nvSpPr>
          <p:cNvPr id="7" name="Content Placeholder 2">
            <a:extLst>
              <a:ext uri="{FF2B5EF4-FFF2-40B4-BE49-F238E27FC236}">
                <a16:creationId xmlns:a16="http://schemas.microsoft.com/office/drawing/2014/main" id="{4FD54A2C-7967-16B4-6BCC-31AED0B5B0EE}"/>
              </a:ext>
            </a:extLst>
          </p:cNvPr>
          <p:cNvSpPr txBox="1">
            <a:spLocks/>
          </p:cNvSpPr>
          <p:nvPr/>
        </p:nvSpPr>
        <p:spPr>
          <a:xfrm>
            <a:off x="479424" y="5791371"/>
            <a:ext cx="6378575" cy="289676"/>
          </a:xfrm>
          <a:prstGeom prst="rect">
            <a:avLst/>
          </a:prstGeom>
        </p:spPr>
        <p:txBody>
          <a:bodyPr>
            <a:normAutofit fontScale="92500" lnSpcReduction="200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400" dirty="0"/>
              <a:t>Quelle: </a:t>
            </a:r>
            <a:r>
              <a:rPr lang="de-CH" sz="1400" dirty="0">
                <a:hlinkClick r:id="rId3"/>
              </a:rPr>
              <a:t>Massnahmen für ein umweltfreundliches und effzientes Spital</a:t>
            </a:r>
            <a:endParaRPr lang="de-CH" sz="1400" dirty="0"/>
          </a:p>
        </p:txBody>
      </p:sp>
      <p:sp>
        <p:nvSpPr>
          <p:cNvPr id="8" name="TextBox 7">
            <a:extLst>
              <a:ext uri="{FF2B5EF4-FFF2-40B4-BE49-F238E27FC236}">
                <a16:creationId xmlns:a16="http://schemas.microsoft.com/office/drawing/2014/main" id="{36B7896F-B1F3-F975-8D4A-146D11297916}"/>
              </a:ext>
            </a:extLst>
          </p:cNvPr>
          <p:cNvSpPr txBox="1"/>
          <p:nvPr/>
        </p:nvSpPr>
        <p:spPr>
          <a:xfrm>
            <a:off x="7044856" y="5619284"/>
            <a:ext cx="4832951" cy="430887"/>
          </a:xfrm>
          <a:prstGeom prst="rect">
            <a:avLst/>
          </a:prstGeom>
          <a:noFill/>
        </p:spPr>
        <p:txBody>
          <a:bodyPr wrap="square">
            <a:spAutoFit/>
          </a:bodyPr>
          <a:lstStyle/>
          <a:p>
            <a:r>
              <a:rPr lang="de-CH" sz="1100" dirty="0"/>
              <a:t>Anteile verschiedener Bereiche an den Treibhausgasemissionen eines durchschnittlichen Spitals, berechnet mit der Methode des Weltklimarates. </a:t>
            </a:r>
          </a:p>
        </p:txBody>
      </p:sp>
    </p:spTree>
    <p:extLst>
      <p:ext uri="{BB962C8B-B14F-4D97-AF65-F5344CB8AC3E}">
        <p14:creationId xmlns:p14="http://schemas.microsoft.com/office/powerpoint/2010/main" val="1458908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D3D5-E3F9-61D7-3B94-3F4EBB9355CF}"/>
              </a:ext>
            </a:extLst>
          </p:cNvPr>
          <p:cNvSpPr>
            <a:spLocks noGrp="1"/>
          </p:cNvSpPr>
          <p:nvPr>
            <p:ph type="title"/>
          </p:nvPr>
        </p:nvSpPr>
        <p:spPr/>
        <p:txBody>
          <a:bodyPr/>
          <a:lstStyle/>
          <a:p>
            <a:r>
              <a:rPr lang="de-CH" dirty="0"/>
              <a:t>Ressourceneffizienz in Schweizer Spitälern</a:t>
            </a:r>
          </a:p>
        </p:txBody>
      </p:sp>
      <p:sp>
        <p:nvSpPr>
          <p:cNvPr id="4" name="Slide Number Placeholder 3">
            <a:extLst>
              <a:ext uri="{FF2B5EF4-FFF2-40B4-BE49-F238E27FC236}">
                <a16:creationId xmlns:a16="http://schemas.microsoft.com/office/drawing/2014/main" id="{2C041A39-F2C1-B667-E737-793A42180ADC}"/>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9B4669E9-009D-5EA0-A65D-FD0465ACE952}"/>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3F6A80E7-A091-B332-DB35-F791393D909C}"/>
              </a:ext>
            </a:extLst>
          </p:cNvPr>
          <p:cNvPicPr>
            <a:picLocks noChangeAspect="1"/>
          </p:cNvPicPr>
          <p:nvPr/>
        </p:nvPicPr>
        <p:blipFill>
          <a:blip r:embed="rId2"/>
          <a:stretch>
            <a:fillRect/>
          </a:stretch>
        </p:blipFill>
        <p:spPr>
          <a:xfrm>
            <a:off x="1793963" y="973032"/>
            <a:ext cx="7203990" cy="4815571"/>
          </a:xfrm>
          <a:prstGeom prst="rect">
            <a:avLst/>
          </a:prstGeom>
        </p:spPr>
      </p:pic>
      <p:sp>
        <p:nvSpPr>
          <p:cNvPr id="7" name="Content Placeholder 2">
            <a:extLst>
              <a:ext uri="{FF2B5EF4-FFF2-40B4-BE49-F238E27FC236}">
                <a16:creationId xmlns:a16="http://schemas.microsoft.com/office/drawing/2014/main" id="{27B77728-FF97-4DCF-FDE1-6E201DA71D0D}"/>
              </a:ext>
            </a:extLst>
          </p:cNvPr>
          <p:cNvSpPr txBox="1">
            <a:spLocks/>
          </p:cNvSpPr>
          <p:nvPr/>
        </p:nvSpPr>
        <p:spPr>
          <a:xfrm>
            <a:off x="1300908" y="5750041"/>
            <a:ext cx="10515600" cy="566994"/>
          </a:xfrm>
          <a:prstGeom prst="rect">
            <a:avLst/>
          </a:prstGeom>
        </p:spPr>
        <p:txBody>
          <a:bodyPr>
            <a:normAutofit fontScale="925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400"/>
              <a:t>Die Klimaeffizienz und der Anteil am Treibhauspotential (GWP, vertikale Achse) der untersuchten Bereiche zeigen deren Potenzial zur Klima-Optimierung in Schweizer Spitälern. Quelle: </a:t>
            </a:r>
            <a:r>
              <a:rPr lang="de-CH" sz="1400">
                <a:hlinkClick r:id="rId3"/>
              </a:rPr>
              <a:t>Die Revolution der nachhaltigen Spitäler: Ansätze zur Reduktion des Umwelt-Fussabdrucks</a:t>
            </a:r>
            <a:endParaRPr lang="de-CH" sz="1400" dirty="0"/>
          </a:p>
        </p:txBody>
      </p:sp>
    </p:spTree>
    <p:extLst>
      <p:ext uri="{BB962C8B-B14F-4D97-AF65-F5344CB8AC3E}">
        <p14:creationId xmlns:p14="http://schemas.microsoft.com/office/powerpoint/2010/main" val="1520121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4ED-AD1D-C089-E20E-764157661265}"/>
              </a:ext>
            </a:extLst>
          </p:cNvPr>
          <p:cNvSpPr>
            <a:spLocks noGrp="1"/>
          </p:cNvSpPr>
          <p:nvPr>
            <p:ph type="title"/>
          </p:nvPr>
        </p:nvSpPr>
        <p:spPr>
          <a:xfrm>
            <a:off x="479425" y="476250"/>
            <a:ext cx="7012045" cy="1044575"/>
          </a:xfrm>
        </p:spPr>
        <p:txBody>
          <a:bodyPr/>
          <a:lstStyle/>
          <a:p>
            <a:r>
              <a:rPr lang="de-CH" dirty="0"/>
              <a:t>Herausforderungen modularer Wasserinfrastrukturen</a:t>
            </a:r>
          </a:p>
        </p:txBody>
      </p:sp>
      <p:sp>
        <p:nvSpPr>
          <p:cNvPr id="3" name="Text Placeholder 2">
            <a:extLst>
              <a:ext uri="{FF2B5EF4-FFF2-40B4-BE49-F238E27FC236}">
                <a16:creationId xmlns:a16="http://schemas.microsoft.com/office/drawing/2014/main" id="{8CEFCF4A-D30C-5775-A0B1-6D7F815A3922}"/>
              </a:ext>
            </a:extLst>
          </p:cNvPr>
          <p:cNvSpPr>
            <a:spLocks noGrp="1"/>
          </p:cNvSpPr>
          <p:nvPr>
            <p:ph type="body" sz="quarter" idx="13"/>
          </p:nvPr>
        </p:nvSpPr>
        <p:spPr>
          <a:xfrm>
            <a:off x="479425" y="1808163"/>
            <a:ext cx="6912893" cy="4213225"/>
          </a:xfrm>
        </p:spPr>
        <p:txBody>
          <a:bodyPr/>
          <a:lstStyle/>
          <a:p>
            <a:pPr marL="0" indent="0">
              <a:buNone/>
            </a:pPr>
            <a:r>
              <a:rPr lang="de-CH" dirty="0"/>
              <a:t>«In diesem Projekt haben wir untersucht, ob und wie sich </a:t>
            </a:r>
            <a:r>
              <a:rPr lang="de-CH" b="1" dirty="0"/>
              <a:t>modulare</a:t>
            </a:r>
            <a:r>
              <a:rPr lang="de-CH" dirty="0"/>
              <a:t>, </a:t>
            </a:r>
            <a:r>
              <a:rPr lang="de-CH" b="1" dirty="0"/>
              <a:t>stärker</a:t>
            </a:r>
            <a:r>
              <a:rPr lang="de-CH" dirty="0"/>
              <a:t> </a:t>
            </a:r>
            <a:r>
              <a:rPr lang="de-CH" b="1" dirty="0"/>
              <a:t>dezentralisierte</a:t>
            </a:r>
            <a:r>
              <a:rPr lang="de-CH" dirty="0"/>
              <a:t> </a:t>
            </a:r>
            <a:r>
              <a:rPr lang="de-CH" b="1" dirty="0"/>
              <a:t>Infrastrukturen</a:t>
            </a:r>
            <a:r>
              <a:rPr lang="de-CH" dirty="0"/>
              <a:t> in eine </a:t>
            </a:r>
            <a:r>
              <a:rPr lang="de-CH" b="1" dirty="0"/>
              <a:t>nachhaltige Siedlungswasserwirtschaft </a:t>
            </a:r>
            <a:r>
              <a:rPr lang="de-CH" dirty="0"/>
              <a:t>der </a:t>
            </a:r>
            <a:r>
              <a:rPr lang="de-CH" b="1" dirty="0"/>
              <a:t>Zukunft</a:t>
            </a:r>
            <a:r>
              <a:rPr lang="de-CH" dirty="0"/>
              <a:t> integrieren lassen. Unser besonderes Augenmerk galt den strategischen Konsequenzen für Schweizer Regulierungsbehörden, Betreiber und Tech-Firmen in diesem Sektor.»</a:t>
            </a:r>
          </a:p>
          <a:p>
            <a:pPr algn="r"/>
            <a:r>
              <a:rPr lang="en-GB" dirty="0"/>
              <a:t>Prof. Dr. Bernhard Truffer, </a:t>
            </a:r>
            <a:r>
              <a:rPr lang="en-GB" dirty="0" err="1"/>
              <a:t>Projektleitung</a:t>
            </a:r>
            <a:r>
              <a:rPr lang="en-GB" dirty="0"/>
              <a:t>, </a:t>
            </a:r>
          </a:p>
          <a:p>
            <a:pPr marL="0" indent="0" algn="r">
              <a:buNone/>
            </a:pPr>
            <a:r>
              <a:rPr lang="en-GB" dirty="0" err="1"/>
              <a:t>Herausforderungen</a:t>
            </a:r>
            <a:r>
              <a:rPr lang="en-GB" dirty="0"/>
              <a:t> </a:t>
            </a:r>
            <a:r>
              <a:rPr lang="en-GB" dirty="0" err="1"/>
              <a:t>modularer</a:t>
            </a:r>
            <a:r>
              <a:rPr lang="en-GB" dirty="0"/>
              <a:t> </a:t>
            </a:r>
            <a:r>
              <a:rPr lang="en-GB" dirty="0" err="1"/>
              <a:t>Wasserinfrastrukturen</a:t>
            </a:r>
            <a:endParaRPr lang="en-GB" dirty="0"/>
          </a:p>
          <a:p>
            <a:pPr marL="0" indent="0">
              <a:buNone/>
            </a:pPr>
            <a:br>
              <a:rPr lang="en-GB" dirty="0"/>
            </a:br>
            <a:endParaRPr lang="en-GB" dirty="0"/>
          </a:p>
          <a:p>
            <a:pPr marL="0" indent="0">
              <a:buNone/>
            </a:pPr>
            <a:endParaRPr lang="en-GB" b="1" dirty="0"/>
          </a:p>
          <a:p>
            <a:pPr marL="0" indent="0">
              <a:buNone/>
            </a:pPr>
            <a:br>
              <a:rPr lang="en-GB" dirty="0"/>
            </a:br>
            <a:endParaRPr lang="de-CH" dirty="0"/>
          </a:p>
          <a:p>
            <a:endParaRPr lang="de-CH" dirty="0"/>
          </a:p>
        </p:txBody>
      </p:sp>
      <p:sp>
        <p:nvSpPr>
          <p:cNvPr id="4" name="Slide Number Placeholder 3">
            <a:extLst>
              <a:ext uri="{FF2B5EF4-FFF2-40B4-BE49-F238E27FC236}">
                <a16:creationId xmlns:a16="http://schemas.microsoft.com/office/drawing/2014/main" id="{66309811-A9AC-816A-BD61-892A4F4AA7B9}"/>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5C19C1CD-B41D-8B3E-9790-A51D260A2FC0}"/>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hand reaching out to a faucet&#10;&#10;AI-generated content may be incorrect.">
            <a:extLst>
              <a:ext uri="{FF2B5EF4-FFF2-40B4-BE49-F238E27FC236}">
                <a16:creationId xmlns:a16="http://schemas.microsoft.com/office/drawing/2014/main" id="{B58831B9-1DAC-5CE3-1698-2E70A8A1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8436" y="0"/>
            <a:ext cx="4573564" cy="6858000"/>
          </a:xfrm>
          <a:prstGeom prst="rect">
            <a:avLst/>
          </a:prstGeom>
        </p:spPr>
      </p:pic>
    </p:spTree>
    <p:extLst>
      <p:ext uri="{BB962C8B-B14F-4D97-AF65-F5344CB8AC3E}">
        <p14:creationId xmlns:p14="http://schemas.microsoft.com/office/powerpoint/2010/main" val="2689950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30CE712-9572-78BC-83C3-5A52A794797D}"/>
              </a:ext>
            </a:extLst>
          </p:cNvPr>
          <p:cNvGraphicFramePr>
            <a:graphicFrameLocks noChangeAspect="1"/>
          </p:cNvGraphicFramePr>
          <p:nvPr>
            <p:custDataLst>
              <p:tags r:id="rId1"/>
            </p:custDataLst>
            <p:extLst>
              <p:ext uri="{D42A27DB-BD31-4B8C-83A1-F6EECF244321}">
                <p14:modId xmlns:p14="http://schemas.microsoft.com/office/powerpoint/2010/main" val="22736881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7BC1CE-91F2-183B-E15E-58DAA79D7C37}"/>
              </a:ext>
            </a:extLst>
          </p:cNvPr>
          <p:cNvSpPr>
            <a:spLocks noGrp="1"/>
          </p:cNvSpPr>
          <p:nvPr>
            <p:ph type="title"/>
          </p:nvPr>
        </p:nvSpPr>
        <p:spPr/>
        <p:txBody>
          <a:bodyPr vert="horz"/>
          <a:lstStyle/>
          <a:p>
            <a:r>
              <a:rPr lang="de-CH" dirty="0"/>
              <a:t>Herausforderungen modularer Wasserinfrastrukturen – Aufgaben</a:t>
            </a:r>
          </a:p>
        </p:txBody>
      </p:sp>
      <p:sp>
        <p:nvSpPr>
          <p:cNvPr id="3" name="Text Placeholder 2">
            <a:extLst>
              <a:ext uri="{FF2B5EF4-FFF2-40B4-BE49-F238E27FC236}">
                <a16:creationId xmlns:a16="http://schemas.microsoft.com/office/drawing/2014/main" id="{358FAAB0-A686-69DC-9F25-9D6FA260E505}"/>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de-CH" sz="1800" dirty="0"/>
              <a:t>Mit welchen </a:t>
            </a:r>
            <a:r>
              <a:rPr lang="de-CH" sz="1800" b="1" dirty="0"/>
              <a:t>Nachhaltigkeitsproblemen</a:t>
            </a:r>
            <a:r>
              <a:rPr lang="de-CH" sz="1800" dirty="0"/>
              <a:t> ist die </a:t>
            </a:r>
            <a:r>
              <a:rPr lang="de-CH" sz="1800" b="1" dirty="0"/>
              <a:t>Siedlungswasserwirtschaft</a:t>
            </a:r>
            <a:r>
              <a:rPr lang="de-CH" sz="1800" dirty="0"/>
              <a:t> konfrontiert?</a:t>
            </a:r>
          </a:p>
          <a:p>
            <a:pPr marL="342900" indent="-342900">
              <a:lnSpc>
                <a:spcPct val="107000"/>
              </a:lnSpc>
              <a:spcAft>
                <a:spcPts val="400"/>
              </a:spcAft>
              <a:buFont typeface="+mj-lt"/>
              <a:buAutoNum type="arabicPeriod"/>
            </a:pPr>
            <a:r>
              <a:rPr lang="de-CH" sz="1800" dirty="0"/>
              <a:t>Erkläre, was mit </a:t>
            </a:r>
            <a:r>
              <a:rPr lang="de-CH" sz="1800" b="1" dirty="0"/>
              <a:t>dezentralen</a:t>
            </a:r>
            <a:r>
              <a:rPr lang="de-CH" sz="1800" dirty="0"/>
              <a:t> und </a:t>
            </a:r>
            <a:r>
              <a:rPr lang="de-CH" sz="1800" b="1" dirty="0"/>
              <a:t>modularen</a:t>
            </a:r>
            <a:r>
              <a:rPr lang="de-CH" sz="1800" dirty="0"/>
              <a:t> </a:t>
            </a:r>
            <a:r>
              <a:rPr lang="de-CH" sz="1800" b="1" dirty="0"/>
              <a:t>Lösungen</a:t>
            </a:r>
            <a:r>
              <a:rPr lang="de-CH" sz="1800" dirty="0"/>
              <a:t> bei Wasserinfrastrukturen gemeint ist.</a:t>
            </a:r>
          </a:p>
          <a:p>
            <a:pPr marL="342900" indent="-342900">
              <a:lnSpc>
                <a:spcPct val="107000"/>
              </a:lnSpc>
              <a:spcAft>
                <a:spcPts val="400"/>
              </a:spcAft>
              <a:buFont typeface="+mj-lt"/>
              <a:buAutoNum type="arabicPeriod"/>
            </a:pPr>
            <a:r>
              <a:rPr lang="de-CH" sz="1800" dirty="0"/>
              <a:t>Welche </a:t>
            </a:r>
            <a:r>
              <a:rPr lang="de-CH" sz="1800" b="1" dirty="0"/>
              <a:t>Vorteile</a:t>
            </a:r>
            <a:r>
              <a:rPr lang="de-CH" sz="1800" dirty="0"/>
              <a:t> haben dezentrale und modulare Lösungen?</a:t>
            </a:r>
          </a:p>
          <a:p>
            <a:pPr marL="342900" indent="-342900">
              <a:lnSpc>
                <a:spcPct val="107000"/>
              </a:lnSpc>
              <a:spcAft>
                <a:spcPts val="400"/>
              </a:spcAft>
              <a:buFont typeface="+mj-lt"/>
              <a:buAutoNum type="arabicPeriod"/>
            </a:pPr>
            <a:r>
              <a:rPr lang="de-CH" sz="1800" dirty="0"/>
              <a:t>Was braucht es, damit </a:t>
            </a:r>
            <a:r>
              <a:rPr lang="de-CH" sz="1800" b="1" dirty="0"/>
              <a:t>dezentrale </a:t>
            </a:r>
            <a:r>
              <a:rPr lang="de-CH" sz="1800" dirty="0"/>
              <a:t>und</a:t>
            </a:r>
            <a:r>
              <a:rPr lang="de-CH" sz="1800" b="1" dirty="0"/>
              <a:t> modulare Lösungen eingeführt</a:t>
            </a:r>
            <a:r>
              <a:rPr lang="de-CH" sz="1800" dirty="0"/>
              <a:t> werden können?</a:t>
            </a:r>
          </a:p>
          <a:p>
            <a:pPr marL="0" indent="0">
              <a:lnSpc>
                <a:spcPct val="107000"/>
              </a:lnSpc>
              <a:spcAft>
                <a:spcPts val="400"/>
              </a:spcAft>
              <a:buNone/>
            </a:pPr>
            <a:endParaRPr lang="de-CH" sz="1800"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 </a:t>
            </a:r>
          </a:p>
          <a:p>
            <a:pPr marL="0" indent="0">
              <a:lnSpc>
                <a:spcPct val="107000"/>
              </a:lnSpc>
              <a:spcAft>
                <a:spcPts val="400"/>
              </a:spcAft>
              <a:buNone/>
            </a:pPr>
            <a:r>
              <a:rPr lang="de-CH" dirty="0">
                <a:hlinkClick r:id="rId5"/>
              </a:rPr>
              <a:t>Herausforderungen modularer Wasserinfrastrukturen </a:t>
            </a:r>
            <a:r>
              <a:rPr lang="de-CH" dirty="0"/>
              <a:t>(Website NFP 73)</a:t>
            </a:r>
          </a:p>
          <a:p>
            <a:pPr marL="0" indent="0">
              <a:lnSpc>
                <a:spcPct val="107000"/>
              </a:lnSpc>
              <a:spcAft>
                <a:spcPts val="400"/>
              </a:spcAft>
              <a:buNone/>
            </a:pPr>
            <a:r>
              <a:rPr lang="de-CH" dirty="0">
                <a:solidFill>
                  <a:srgbClr val="22211D"/>
                </a:solidFill>
                <a:highlight>
                  <a:srgbClr val="FEFEFD"/>
                </a:highlight>
                <a:hlinkClick r:id="rId6"/>
              </a:rPr>
              <a:t>«Eine Nachhaltige Wasserversorgung braucht dezentrale und modulare Lösungen»</a:t>
            </a:r>
            <a:r>
              <a:rPr lang="de-CH" dirty="0">
                <a:solidFill>
                  <a:srgbClr val="22211D"/>
                </a:solidFill>
                <a:highlight>
                  <a:srgbClr val="FEFEFD"/>
                </a:highlight>
              </a:rPr>
              <a:t> (Podcast)</a:t>
            </a:r>
          </a:p>
          <a:p>
            <a:pPr marL="0" indent="0">
              <a:lnSpc>
                <a:spcPct val="107000"/>
              </a:lnSpc>
              <a:spcAft>
                <a:spcPts val="400"/>
              </a:spcAft>
              <a:buNone/>
            </a:pPr>
            <a:r>
              <a:rPr lang="de-CH" dirty="0">
                <a:solidFill>
                  <a:srgbClr val="22211D"/>
                </a:solidFill>
                <a:highlight>
                  <a:srgbClr val="FEFEFD"/>
                </a:highlight>
                <a:hlinkClick r:id="rId7"/>
              </a:rPr>
              <a:t>Chancen und Herausforderungen modularer Wasserinfrastrukturen für die Schweiz</a:t>
            </a:r>
            <a:r>
              <a:rPr lang="de-CH" dirty="0">
                <a:solidFill>
                  <a:srgbClr val="22211D"/>
                </a:solidFill>
                <a:highlight>
                  <a:srgbClr val="FEFEFD"/>
                </a:highlight>
              </a:rPr>
              <a:t> (Website </a:t>
            </a:r>
            <a:r>
              <a:rPr lang="de-CH" dirty="0" err="1">
                <a:solidFill>
                  <a:srgbClr val="22211D"/>
                </a:solidFill>
                <a:highlight>
                  <a:srgbClr val="FEFEFD"/>
                </a:highlight>
              </a:rPr>
              <a:t>eawag</a:t>
            </a:r>
            <a:r>
              <a:rPr lang="de-CH" dirty="0">
                <a:solidFill>
                  <a:srgbClr val="22211D"/>
                </a:solidFill>
                <a:highlight>
                  <a:srgbClr val="FEFEFD"/>
                </a:highlight>
              </a:rPr>
              <a:t>)</a:t>
            </a:r>
          </a:p>
          <a:p>
            <a:endParaRPr lang="de-CH" dirty="0"/>
          </a:p>
        </p:txBody>
      </p:sp>
      <p:sp>
        <p:nvSpPr>
          <p:cNvPr id="4" name="Slide Number Placeholder 3">
            <a:extLst>
              <a:ext uri="{FF2B5EF4-FFF2-40B4-BE49-F238E27FC236}">
                <a16:creationId xmlns:a16="http://schemas.microsoft.com/office/drawing/2014/main" id="{F85424DF-29DA-9E23-5911-735C569FC8FD}"/>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5" name="Footer Placeholder 4">
            <a:extLst>
              <a:ext uri="{FF2B5EF4-FFF2-40B4-BE49-F238E27FC236}">
                <a16:creationId xmlns:a16="http://schemas.microsoft.com/office/drawing/2014/main" id="{B0D3BD62-09DF-4B4A-4BD8-992BD4BA32A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63862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r>
              <a:rPr lang="de-CH" dirty="0"/>
              <a:t>Was weiss </a:t>
            </a:r>
            <a:r>
              <a:rPr lang="de-CH" b="1" dirty="0"/>
              <a:t>ich</a:t>
            </a:r>
            <a:r>
              <a:rPr lang="de-CH" dirty="0"/>
              <a:t> bereits über Kreislaufwirtschaft?</a:t>
            </a:r>
          </a:p>
          <a:p>
            <a:r>
              <a:rPr lang="de-CH" dirty="0"/>
              <a:t>Worin liegt die </a:t>
            </a:r>
            <a:r>
              <a:rPr lang="de-CH" b="1" dirty="0"/>
              <a:t>Bedeutung</a:t>
            </a:r>
            <a:r>
              <a:rPr lang="de-CH" dirty="0"/>
              <a:t> der Kreislaufwirtschaft?</a:t>
            </a:r>
          </a:p>
          <a:p>
            <a:r>
              <a:rPr lang="de-CH" dirty="0"/>
              <a:t>Welche </a:t>
            </a:r>
            <a:r>
              <a:rPr lang="de-CH" b="1" dirty="0"/>
              <a:t>Ziele</a:t>
            </a:r>
            <a:r>
              <a:rPr lang="de-CH" dirty="0"/>
              <a:t> und </a:t>
            </a:r>
            <a:r>
              <a:rPr lang="de-CH" b="1" dirty="0"/>
              <a:t>Prinzipien</a:t>
            </a:r>
            <a:r>
              <a:rPr lang="de-CH" dirty="0"/>
              <a:t> sind bei der Kreislaufwirtschaft wichtig?</a:t>
            </a:r>
          </a:p>
          <a:p>
            <a:r>
              <a:rPr lang="de-CH" dirty="0"/>
              <a:t>Welche konkreten </a:t>
            </a:r>
            <a:r>
              <a:rPr lang="de-CH" b="1" dirty="0"/>
              <a:t>Beispiele</a:t>
            </a:r>
            <a:r>
              <a:rPr lang="de-CH" dirty="0"/>
              <a:t> von Kreislaufwirtschaft kenne ich (Ansätze, Projekte, Firmen usw.)?</a:t>
            </a:r>
          </a:p>
          <a:p>
            <a:r>
              <a:rPr lang="de-CH" dirty="0"/>
              <a:t>Wie ist meine </a:t>
            </a:r>
            <a:r>
              <a:rPr lang="de-CH" b="1" dirty="0"/>
              <a:t>persönliche</a:t>
            </a:r>
            <a:r>
              <a:rPr lang="de-CH" dirty="0"/>
              <a:t> </a:t>
            </a:r>
            <a:r>
              <a:rPr lang="de-CH" b="1" dirty="0"/>
              <a:t>Haltung</a:t>
            </a:r>
            <a:r>
              <a:rPr lang="de-CH" dirty="0"/>
              <a:t> zur Kreislaufwirtschaft?</a:t>
            </a:r>
          </a:p>
          <a:p>
            <a:pPr marL="342900" indent="-342900">
              <a:lnSpc>
                <a:spcPct val="100000"/>
              </a:lnSpc>
              <a:spcAft>
                <a:spcPts val="1200"/>
              </a:spcAft>
              <a:buFont typeface="+mj-lt"/>
              <a:buAutoNum type="arabicPeriod"/>
            </a:pPr>
            <a:endParaRPr lang="de-CH" dirty="0"/>
          </a:p>
          <a:p>
            <a:pPr>
              <a:buFont typeface="Wingdings" panose="05000000000000000000" pitchFamily="2" charset="2"/>
              <a:buChar char="Ø"/>
            </a:pPr>
            <a:r>
              <a:rPr lang="de-CH" dirty="0"/>
              <a:t>Zu welchen Nachhaltigkeitszielen gibt es wichtige Bezüge und welche sind das?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D4EB4A5-60F2-6DE2-FA3E-C5AFB09CACD9}"/>
              </a:ext>
            </a:extLst>
          </p:cNvPr>
          <p:cNvGraphicFramePr>
            <a:graphicFrameLocks noChangeAspect="1"/>
          </p:cNvGraphicFramePr>
          <p:nvPr>
            <p:custDataLst>
              <p:tags r:id="rId1"/>
            </p:custDataLst>
            <p:extLst>
              <p:ext uri="{D42A27DB-BD31-4B8C-83A1-F6EECF244321}">
                <p14:modId xmlns:p14="http://schemas.microsoft.com/office/powerpoint/2010/main" val="3047688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81A18C-A3E6-4964-505A-865B44F9FD0B}"/>
              </a:ext>
            </a:extLst>
          </p:cNvPr>
          <p:cNvSpPr>
            <a:spLocks noGrp="1"/>
          </p:cNvSpPr>
          <p:nvPr>
            <p:ph type="title"/>
          </p:nvPr>
        </p:nvSpPr>
        <p:spPr/>
        <p:txBody>
          <a:bodyPr vert="horz"/>
          <a:lstStyle/>
          <a:p>
            <a:r>
              <a:rPr lang="de-CH" dirty="0"/>
              <a:t>Herausforderungen modularer Wasserinfrastrukturen – Hintergrund</a:t>
            </a:r>
          </a:p>
        </p:txBody>
      </p:sp>
      <p:sp>
        <p:nvSpPr>
          <p:cNvPr id="3" name="Slide Number Placeholder 2">
            <a:extLst>
              <a:ext uri="{FF2B5EF4-FFF2-40B4-BE49-F238E27FC236}">
                <a16:creationId xmlns:a16="http://schemas.microsoft.com/office/drawing/2014/main" id="{F49460CD-5F3B-CE18-149E-56EE4DAC84EC}"/>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4" name="Text Placeholder 3">
            <a:extLst>
              <a:ext uri="{FF2B5EF4-FFF2-40B4-BE49-F238E27FC236}">
                <a16:creationId xmlns:a16="http://schemas.microsoft.com/office/drawing/2014/main" id="{17A42B58-C3C2-E50A-6388-9535FF8B59DA}"/>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024FBB8A-9630-E3D7-C1BB-DCDAD5D4E847}"/>
              </a:ext>
            </a:extLst>
          </p:cNvPr>
          <p:cNvSpPr>
            <a:spLocks noGrp="1"/>
          </p:cNvSpPr>
          <p:nvPr>
            <p:ph type="body" sz="quarter" idx="13"/>
          </p:nvPr>
        </p:nvSpPr>
        <p:spPr/>
        <p:txBody>
          <a:bodyPr/>
          <a:lstStyle/>
          <a:p>
            <a:r>
              <a:rPr lang="de-CH" dirty="0"/>
              <a:t>Die Siedlungswasserwirtschaft ist mit erheblichen </a:t>
            </a:r>
            <a:r>
              <a:rPr lang="de-CH" b="1" dirty="0"/>
              <a:t>Nachhaltigkeitsproblemen</a:t>
            </a:r>
            <a:r>
              <a:rPr lang="de-CH" dirty="0"/>
              <a:t> (</a:t>
            </a:r>
            <a:r>
              <a:rPr lang="de-CH" b="1" dirty="0"/>
              <a:t>Klimawandel</a:t>
            </a:r>
            <a:r>
              <a:rPr lang="de-CH" dirty="0"/>
              <a:t>, </a:t>
            </a:r>
            <a:r>
              <a:rPr lang="de-CH" b="1" dirty="0"/>
              <a:t>neue Schadstoffe</a:t>
            </a:r>
            <a:r>
              <a:rPr lang="de-CH" dirty="0"/>
              <a:t>, alternde Infrastruktur) konfrontiert. Dank neuester Technologien könnten zu ihrer Behebung weitaus mehr dezentrale und modulare Lösungen eingesetzt werden. Deren umfassender Einführung stehen jedoch noch </a:t>
            </a:r>
            <a:r>
              <a:rPr lang="de-CH" b="1" dirty="0"/>
              <a:t>beträchtliche regulatorische </a:t>
            </a:r>
            <a:r>
              <a:rPr lang="de-CH" dirty="0"/>
              <a:t>und betriebliche </a:t>
            </a:r>
            <a:r>
              <a:rPr lang="de-CH" b="1" dirty="0"/>
              <a:t>Herausforderungen</a:t>
            </a:r>
            <a:r>
              <a:rPr lang="de-CH" dirty="0"/>
              <a:t> entgegen. Um die </a:t>
            </a:r>
            <a:r>
              <a:rPr lang="de-CH" b="1" dirty="0"/>
              <a:t>Innovationsstrategien</a:t>
            </a:r>
            <a:r>
              <a:rPr lang="de-CH" dirty="0"/>
              <a:t> der diversen Akteurinnen und Akteure zu prägen, ist daher eine frühzeitige Einschätzung der möglichen </a:t>
            </a:r>
            <a:r>
              <a:rPr lang="de-CH" b="1" dirty="0"/>
              <a:t>Transformationsdynamiken</a:t>
            </a:r>
            <a:r>
              <a:rPr lang="de-CH" dirty="0"/>
              <a:t> unverzichtbar. </a:t>
            </a:r>
          </a:p>
          <a:p>
            <a:endParaRPr lang="de-CH" dirty="0"/>
          </a:p>
        </p:txBody>
      </p:sp>
      <p:sp>
        <p:nvSpPr>
          <p:cNvPr id="6" name="Text Placeholder 5">
            <a:extLst>
              <a:ext uri="{FF2B5EF4-FFF2-40B4-BE49-F238E27FC236}">
                <a16:creationId xmlns:a16="http://schemas.microsoft.com/office/drawing/2014/main" id="{2E25F95E-FD99-8BD2-51AD-D821BDF3368A}"/>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68778E52-18BD-4EA2-7B4A-D85F02479F6F}"/>
              </a:ext>
            </a:extLst>
          </p:cNvPr>
          <p:cNvSpPr>
            <a:spLocks noGrp="1"/>
          </p:cNvSpPr>
          <p:nvPr>
            <p:ph type="ftr" sz="quarter" idx="17"/>
          </p:nvPr>
        </p:nvSpPr>
        <p:spPr/>
        <p:txBody>
          <a:bodyPr/>
          <a:lstStyle/>
          <a:p>
            <a:r>
              <a:rPr lang="de-CH"/>
              <a:t>NFP 73 – Nachhaltige Wirtschaft</a:t>
            </a:r>
            <a:endParaRPr lang="de-CH" dirty="0"/>
          </a:p>
        </p:txBody>
      </p:sp>
      <p:pic>
        <p:nvPicPr>
          <p:cNvPr id="13" name="object 6">
            <a:extLst>
              <a:ext uri="{FF2B5EF4-FFF2-40B4-BE49-F238E27FC236}">
                <a16:creationId xmlns:a16="http://schemas.microsoft.com/office/drawing/2014/main" id="{E14C16DD-3D87-C6BC-E1F7-871A862726F7}"/>
              </a:ext>
            </a:extLst>
          </p:cNvPr>
          <p:cNvPicPr>
            <a:picLocks noGrp="1"/>
          </p:cNvPicPr>
          <p:nvPr>
            <p:ph type="pic" sz="quarter" idx="16"/>
          </p:nvPr>
        </p:nvPicPr>
        <p:blipFill>
          <a:blip r:embed="rId5" cstate="print"/>
          <a:srcRect t="4212" b="4212"/>
          <a:stretch>
            <a:fillRect/>
          </a:stretch>
        </p:blipFill>
        <p:spPr>
          <a:prstGeom prst="rect">
            <a:avLst/>
          </a:prstGeom>
        </p:spPr>
      </p:pic>
    </p:spTree>
    <p:extLst>
      <p:ext uri="{BB962C8B-B14F-4D97-AF65-F5344CB8AC3E}">
        <p14:creationId xmlns:p14="http://schemas.microsoft.com/office/powerpoint/2010/main" val="2280214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5170-3EB2-D350-0F4E-5DEBFBFFCD5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E0D833D-4451-C8B1-497A-72F2C0CDEDEE}"/>
              </a:ext>
            </a:extLst>
          </p:cNvPr>
          <p:cNvGraphicFramePr>
            <a:graphicFrameLocks noChangeAspect="1"/>
          </p:cNvGraphicFramePr>
          <p:nvPr>
            <p:custDataLst>
              <p:tags r:id="rId1"/>
            </p:custDataLst>
            <p:extLst>
              <p:ext uri="{D42A27DB-BD31-4B8C-83A1-F6EECF244321}">
                <p14:modId xmlns:p14="http://schemas.microsoft.com/office/powerpoint/2010/main" val="27070747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D4EB4A5-60F2-6DE2-FA3E-C5AFB09CAC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3BC3C5-989A-8AFC-989F-F492A5C6559E}"/>
              </a:ext>
            </a:extLst>
          </p:cNvPr>
          <p:cNvSpPr>
            <a:spLocks noGrp="1"/>
          </p:cNvSpPr>
          <p:nvPr>
            <p:ph type="title"/>
          </p:nvPr>
        </p:nvSpPr>
        <p:spPr/>
        <p:txBody>
          <a:bodyPr vert="horz"/>
          <a:lstStyle/>
          <a:p>
            <a:r>
              <a:rPr lang="de-CH" dirty="0"/>
              <a:t>Herausforderungen modularer Wasserinfrastrukturen – Ziel</a:t>
            </a:r>
          </a:p>
        </p:txBody>
      </p:sp>
      <p:sp>
        <p:nvSpPr>
          <p:cNvPr id="3" name="Slide Number Placeholder 2">
            <a:extLst>
              <a:ext uri="{FF2B5EF4-FFF2-40B4-BE49-F238E27FC236}">
                <a16:creationId xmlns:a16="http://schemas.microsoft.com/office/drawing/2014/main" id="{3AC91B6C-820D-FA0C-5934-8748EC8E2B44}"/>
              </a:ext>
            </a:extLst>
          </p:cNvPr>
          <p:cNvSpPr>
            <a:spLocks noGrp="1"/>
          </p:cNvSpPr>
          <p:nvPr>
            <p:ph type="sldNum" sz="quarter" idx="14"/>
          </p:nvPr>
        </p:nvSpPr>
        <p:spPr/>
        <p:txBody>
          <a:bodyPr/>
          <a:lstStyle/>
          <a:p>
            <a:fld id="{476BE59D-4918-439E-9CBF-5840B2847889}" type="slidenum">
              <a:rPr lang="de-CH" smtClean="0"/>
              <a:pPr/>
              <a:t>41</a:t>
            </a:fld>
            <a:endParaRPr lang="de-CH" dirty="0"/>
          </a:p>
        </p:txBody>
      </p:sp>
      <p:sp>
        <p:nvSpPr>
          <p:cNvPr id="4" name="Text Placeholder 3">
            <a:extLst>
              <a:ext uri="{FF2B5EF4-FFF2-40B4-BE49-F238E27FC236}">
                <a16:creationId xmlns:a16="http://schemas.microsoft.com/office/drawing/2014/main" id="{D08E183A-35E5-989D-3508-85A91DE077B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05462851-D37D-87C7-F992-205AE5D91E27}"/>
              </a:ext>
            </a:extLst>
          </p:cNvPr>
          <p:cNvSpPr>
            <a:spLocks noGrp="1"/>
          </p:cNvSpPr>
          <p:nvPr>
            <p:ph type="body" sz="quarter" idx="13"/>
          </p:nvPr>
        </p:nvSpPr>
        <p:spPr>
          <a:xfrm>
            <a:off x="479426" y="2565400"/>
            <a:ext cx="10612644" cy="3455988"/>
          </a:xfrm>
        </p:spPr>
        <p:txBody>
          <a:bodyPr/>
          <a:lstStyle/>
          <a:p>
            <a:r>
              <a:rPr lang="de-CH" dirty="0"/>
              <a:t>Ziel des Projekts war eine </a:t>
            </a:r>
            <a:r>
              <a:rPr lang="de-CH" b="1" dirty="0"/>
              <a:t>Beurteilung</a:t>
            </a:r>
            <a:r>
              <a:rPr lang="de-CH" dirty="0"/>
              <a:t> der </a:t>
            </a:r>
            <a:r>
              <a:rPr lang="de-CH" b="1" dirty="0"/>
              <a:t>jüngsten technologischen Entwicklungen </a:t>
            </a:r>
            <a:r>
              <a:rPr lang="de-CH" dirty="0"/>
              <a:t>und der </a:t>
            </a:r>
            <a:r>
              <a:rPr lang="de-CH" b="1" dirty="0"/>
              <a:t>allgemeinen Dynamik </a:t>
            </a:r>
            <a:r>
              <a:rPr lang="de-CH" dirty="0"/>
              <a:t>in diesem </a:t>
            </a:r>
            <a:r>
              <a:rPr lang="de-CH" b="1" dirty="0"/>
              <a:t>Industriesektor</a:t>
            </a:r>
            <a:r>
              <a:rPr lang="de-CH" dirty="0"/>
              <a:t>, um herauszufinden, welche </a:t>
            </a:r>
            <a:r>
              <a:rPr lang="de-CH" b="1" dirty="0"/>
              <a:t>Rolle Schweizer Firmen</a:t>
            </a:r>
            <a:r>
              <a:rPr lang="de-CH" dirty="0"/>
              <a:t> in diesem </a:t>
            </a:r>
            <a:r>
              <a:rPr lang="de-CH" b="1" dirty="0"/>
              <a:t>aufstrebenden Wirtschaftsbereich </a:t>
            </a:r>
            <a:r>
              <a:rPr lang="de-CH" dirty="0"/>
              <a:t>spielen könnten. Wir wollten alternative Verwaltungsstrukturen für die Entwicklung, den Betrieb und die Regulierung dieser neuen Infrastrukturen untersuchen und Instrumente entwickeln, die es uns ermöglichen, den </a:t>
            </a:r>
            <a:r>
              <a:rPr lang="de-CH" b="1" dirty="0"/>
              <a:t>optimalen</a:t>
            </a:r>
            <a:r>
              <a:rPr lang="de-CH" dirty="0"/>
              <a:t> </a:t>
            </a:r>
            <a:r>
              <a:rPr lang="de-CH" b="1" dirty="0"/>
              <a:t>Übergang</a:t>
            </a:r>
            <a:r>
              <a:rPr lang="de-CH" dirty="0"/>
              <a:t> von einem aktuell </a:t>
            </a:r>
            <a:r>
              <a:rPr lang="de-CH" b="1" dirty="0"/>
              <a:t>zentralisierten</a:t>
            </a:r>
            <a:r>
              <a:rPr lang="de-CH" dirty="0"/>
              <a:t> zu einem </a:t>
            </a:r>
            <a:r>
              <a:rPr lang="de-CH" b="1" dirty="0"/>
              <a:t>künftig</a:t>
            </a:r>
            <a:r>
              <a:rPr lang="de-CH" dirty="0"/>
              <a:t> eher </a:t>
            </a:r>
            <a:r>
              <a:rPr lang="de-CH" b="1" dirty="0"/>
              <a:t>hybriden</a:t>
            </a:r>
            <a:r>
              <a:rPr lang="de-CH" dirty="0"/>
              <a:t> </a:t>
            </a:r>
            <a:r>
              <a:rPr lang="de-CH" b="1" dirty="0"/>
              <a:t>System</a:t>
            </a:r>
            <a:r>
              <a:rPr lang="de-CH" dirty="0"/>
              <a:t> zu bestimmen. Die Herausforderungen und Chancen auf diesem Weg sollten gemeinsam mit Vertreterinnen und Vertretern aus dem Bereich Wasserwirtschaft beurteilt werden. </a:t>
            </a:r>
          </a:p>
          <a:p>
            <a:endParaRPr lang="de-CH" dirty="0"/>
          </a:p>
        </p:txBody>
      </p:sp>
      <p:sp>
        <p:nvSpPr>
          <p:cNvPr id="6" name="Text Placeholder 5">
            <a:extLst>
              <a:ext uri="{FF2B5EF4-FFF2-40B4-BE49-F238E27FC236}">
                <a16:creationId xmlns:a16="http://schemas.microsoft.com/office/drawing/2014/main" id="{B695D9EB-6FF4-E41E-AC28-136E8FC8B1B3}"/>
              </a:ext>
            </a:extLst>
          </p:cNvPr>
          <p:cNvSpPr>
            <a:spLocks noGrp="1"/>
          </p:cNvSpPr>
          <p:nvPr>
            <p:ph type="body" sz="quarter" idx="12"/>
          </p:nvPr>
        </p:nvSpPr>
        <p:spPr>
          <a:xfrm>
            <a:off x="479423" y="1808163"/>
            <a:ext cx="11236515" cy="587375"/>
          </a:xfrm>
        </p:spPr>
        <p:txBody>
          <a:bodyPr/>
          <a:lstStyle/>
          <a:p>
            <a:r>
              <a:rPr lang="de-CH" dirty="0"/>
              <a:t>Ziel</a:t>
            </a:r>
          </a:p>
        </p:txBody>
      </p:sp>
      <p:sp>
        <p:nvSpPr>
          <p:cNvPr id="8" name="Footer Placeholder 7">
            <a:extLst>
              <a:ext uri="{FF2B5EF4-FFF2-40B4-BE49-F238E27FC236}">
                <a16:creationId xmlns:a16="http://schemas.microsoft.com/office/drawing/2014/main" id="{5381544E-876C-A0FB-CB99-7798D3A9C70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4515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961ADE-2850-3CD6-12CA-E571952CFAAA}"/>
              </a:ext>
            </a:extLst>
          </p:cNvPr>
          <p:cNvGraphicFramePr>
            <a:graphicFrameLocks noChangeAspect="1"/>
          </p:cNvGraphicFramePr>
          <p:nvPr>
            <p:custDataLst>
              <p:tags r:id="rId1"/>
            </p:custDataLst>
            <p:extLst>
              <p:ext uri="{D42A27DB-BD31-4B8C-83A1-F6EECF244321}">
                <p14:modId xmlns:p14="http://schemas.microsoft.com/office/powerpoint/2010/main" val="1726589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7ADA3D-D7E6-2D07-D4A1-98654FF1CF13}"/>
              </a:ext>
            </a:extLst>
          </p:cNvPr>
          <p:cNvSpPr>
            <a:spLocks noGrp="1"/>
          </p:cNvSpPr>
          <p:nvPr>
            <p:ph type="title"/>
          </p:nvPr>
        </p:nvSpPr>
        <p:spPr/>
        <p:txBody>
          <a:bodyPr vert="horz"/>
          <a:lstStyle/>
          <a:p>
            <a:r>
              <a:rPr lang="de-CH" dirty="0"/>
              <a:t>Herausforderungen modularer Wasserinfrastrukturen – Resultate I</a:t>
            </a:r>
          </a:p>
        </p:txBody>
      </p:sp>
      <p:sp>
        <p:nvSpPr>
          <p:cNvPr id="3" name="Text Placeholder 2">
            <a:extLst>
              <a:ext uri="{FF2B5EF4-FFF2-40B4-BE49-F238E27FC236}">
                <a16:creationId xmlns:a16="http://schemas.microsoft.com/office/drawing/2014/main" id="{7FC24A1B-30A2-4CD9-1CD0-FA695595B40F}"/>
              </a:ext>
            </a:extLst>
          </p:cNvPr>
          <p:cNvSpPr>
            <a:spLocks noGrp="1"/>
          </p:cNvSpPr>
          <p:nvPr>
            <p:ph type="body" sz="quarter" idx="13"/>
          </p:nvPr>
        </p:nvSpPr>
        <p:spPr/>
        <p:txBody>
          <a:bodyPr/>
          <a:lstStyle/>
          <a:p>
            <a:pPr marL="0" indent="0">
              <a:buNone/>
            </a:pPr>
            <a:r>
              <a:rPr lang="de-CH" b="1" dirty="0"/>
              <a:t>Modulare Wasseraufbereitungssystem in der Praxis </a:t>
            </a:r>
          </a:p>
          <a:p>
            <a:pPr marL="0" indent="0">
              <a:buNone/>
            </a:pPr>
            <a:r>
              <a:rPr lang="de-CH" dirty="0">
                <a:solidFill>
                  <a:srgbClr val="83D0F5"/>
                </a:solidFill>
              </a:rPr>
              <a:t>Modulare Wasseraufbereitungssysteme </a:t>
            </a:r>
            <a:r>
              <a:rPr lang="de-CH" dirty="0"/>
              <a:t>haben in den vergangenen Jahren einen </a:t>
            </a:r>
            <a:r>
              <a:rPr lang="de-CH" dirty="0">
                <a:solidFill>
                  <a:srgbClr val="83D0F5"/>
                </a:solidFill>
              </a:rPr>
              <a:t>starken Innovationsschub </a:t>
            </a:r>
            <a:r>
              <a:rPr lang="de-CH" dirty="0"/>
              <a:t>erlebt: Weltweit wurden </a:t>
            </a:r>
            <a:r>
              <a:rPr lang="de-CH" dirty="0">
                <a:solidFill>
                  <a:srgbClr val="83D0F5"/>
                </a:solidFill>
              </a:rPr>
              <a:t>neue Technologien </a:t>
            </a:r>
            <a:r>
              <a:rPr lang="de-CH" dirty="0"/>
              <a:t>zur </a:t>
            </a:r>
            <a:r>
              <a:rPr lang="de-CH" dirty="0">
                <a:solidFill>
                  <a:srgbClr val="83D0F5"/>
                </a:solidFill>
              </a:rPr>
              <a:t>Abwasserbehandlung</a:t>
            </a:r>
            <a:r>
              <a:rPr lang="de-CH" dirty="0"/>
              <a:t> und </a:t>
            </a:r>
            <a:r>
              <a:rPr lang="de-CH" dirty="0">
                <a:solidFill>
                  <a:srgbClr val="83D0F5"/>
                </a:solidFill>
              </a:rPr>
              <a:t>neue Konzepte </a:t>
            </a:r>
            <a:r>
              <a:rPr lang="de-CH" dirty="0"/>
              <a:t>zur </a:t>
            </a:r>
            <a:r>
              <a:rPr lang="de-CH" dirty="0">
                <a:solidFill>
                  <a:srgbClr val="83D0F5"/>
                </a:solidFill>
              </a:rPr>
              <a:t>Überwachung</a:t>
            </a:r>
            <a:r>
              <a:rPr lang="de-CH" dirty="0"/>
              <a:t> und </a:t>
            </a:r>
            <a:r>
              <a:rPr lang="de-CH" dirty="0">
                <a:solidFill>
                  <a:srgbClr val="83D0F5"/>
                </a:solidFill>
              </a:rPr>
              <a:t>Fernsteuerung</a:t>
            </a:r>
            <a:r>
              <a:rPr lang="de-CH" dirty="0"/>
              <a:t>, aber auch </a:t>
            </a:r>
            <a:r>
              <a:rPr lang="de-CH" dirty="0">
                <a:solidFill>
                  <a:srgbClr val="83D0F5"/>
                </a:solidFill>
              </a:rPr>
              <a:t>neue Geschäftsmodelle </a:t>
            </a:r>
            <a:r>
              <a:rPr lang="de-CH" dirty="0"/>
              <a:t>und </a:t>
            </a:r>
            <a:r>
              <a:rPr lang="de-CH" dirty="0">
                <a:solidFill>
                  <a:srgbClr val="83D0F5"/>
                </a:solidFill>
              </a:rPr>
              <a:t>Verwaltungskonzepte</a:t>
            </a:r>
            <a:r>
              <a:rPr lang="de-CH" dirty="0"/>
              <a:t> entwickelt. Darüber hinaus wird sowohl auf globaler Ebene als auch in der Schweiz immer öfter mit modularen Wasserinfrastrukturen experimentiert. Die ersten voll funktionsfähigen Systeme sind auf dem Markt verfügbar und werden bereits in der </a:t>
            </a:r>
            <a:r>
              <a:rPr lang="de-CH" dirty="0">
                <a:solidFill>
                  <a:srgbClr val="83D0F5"/>
                </a:solidFill>
              </a:rPr>
              <a:t>zivilen Gesellschaft </a:t>
            </a:r>
            <a:r>
              <a:rPr lang="de-CH" dirty="0"/>
              <a:t>sowie in </a:t>
            </a:r>
            <a:r>
              <a:rPr lang="de-CH" dirty="0">
                <a:solidFill>
                  <a:srgbClr val="83D0F5"/>
                </a:solidFill>
              </a:rPr>
              <a:t>Unternehmen</a:t>
            </a:r>
            <a:r>
              <a:rPr lang="de-CH" dirty="0"/>
              <a:t> und </a:t>
            </a:r>
            <a:r>
              <a:rPr lang="de-CH" dirty="0">
                <a:solidFill>
                  <a:srgbClr val="83D0F5"/>
                </a:solidFill>
              </a:rPr>
              <a:t>Städten</a:t>
            </a:r>
            <a:r>
              <a:rPr lang="de-CH" dirty="0"/>
              <a:t> </a:t>
            </a:r>
            <a:r>
              <a:rPr lang="de-CH" dirty="0">
                <a:solidFill>
                  <a:srgbClr val="83D0F5"/>
                </a:solidFill>
              </a:rPr>
              <a:t>erprobt</a:t>
            </a:r>
            <a:r>
              <a:rPr lang="de-CH" dirty="0"/>
              <a:t>.  </a:t>
            </a:r>
          </a:p>
          <a:p>
            <a:endParaRPr lang="de-CH" dirty="0"/>
          </a:p>
        </p:txBody>
      </p:sp>
      <p:sp>
        <p:nvSpPr>
          <p:cNvPr id="4" name="Slide Number Placeholder 3">
            <a:extLst>
              <a:ext uri="{FF2B5EF4-FFF2-40B4-BE49-F238E27FC236}">
                <a16:creationId xmlns:a16="http://schemas.microsoft.com/office/drawing/2014/main" id="{5EC7405A-124F-362E-7618-C7C2A1B58279}"/>
              </a:ext>
            </a:extLst>
          </p:cNvPr>
          <p:cNvSpPr>
            <a:spLocks noGrp="1"/>
          </p:cNvSpPr>
          <p:nvPr>
            <p:ph type="sldNum" sz="quarter" idx="14"/>
          </p:nvPr>
        </p:nvSpPr>
        <p:spPr/>
        <p:txBody>
          <a:bodyPr/>
          <a:lstStyle/>
          <a:p>
            <a:fld id="{476BE59D-4918-439E-9CBF-5840B2847889}" type="slidenum">
              <a:rPr lang="de-CH" smtClean="0"/>
              <a:pPr/>
              <a:t>42</a:t>
            </a:fld>
            <a:endParaRPr lang="de-CH" dirty="0"/>
          </a:p>
        </p:txBody>
      </p:sp>
      <p:sp>
        <p:nvSpPr>
          <p:cNvPr id="5" name="Footer Placeholder 4">
            <a:extLst>
              <a:ext uri="{FF2B5EF4-FFF2-40B4-BE49-F238E27FC236}">
                <a16:creationId xmlns:a16="http://schemas.microsoft.com/office/drawing/2014/main" id="{E98B2522-918D-F306-9C4C-3F317E770F7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149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86ED-CF41-E17C-0C68-2A411D03F5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E2BAFA-2CAE-5D8D-AD9A-0D58847E7E53}"/>
              </a:ext>
            </a:extLst>
          </p:cNvPr>
          <p:cNvGraphicFramePr>
            <a:graphicFrameLocks noChangeAspect="1"/>
          </p:cNvGraphicFramePr>
          <p:nvPr>
            <p:custDataLst>
              <p:tags r:id="rId1"/>
            </p:custDataLst>
            <p:extLst>
              <p:ext uri="{D42A27DB-BD31-4B8C-83A1-F6EECF244321}">
                <p14:modId xmlns:p14="http://schemas.microsoft.com/office/powerpoint/2010/main" val="40025852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1961ADE-2850-3CD6-12CA-E571952CFA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35D7E5-E40E-BAEB-2AB6-5B949B92368B}"/>
              </a:ext>
            </a:extLst>
          </p:cNvPr>
          <p:cNvSpPr>
            <a:spLocks noGrp="1"/>
          </p:cNvSpPr>
          <p:nvPr>
            <p:ph type="title"/>
          </p:nvPr>
        </p:nvSpPr>
        <p:spPr/>
        <p:txBody>
          <a:bodyPr vert="horz"/>
          <a:lstStyle/>
          <a:p>
            <a:r>
              <a:rPr lang="de-CH" dirty="0"/>
              <a:t>Herausforderungen modularer Wasserinfrastrukturen – Resultate II</a:t>
            </a:r>
          </a:p>
        </p:txBody>
      </p:sp>
      <p:sp>
        <p:nvSpPr>
          <p:cNvPr id="3" name="Text Placeholder 2">
            <a:extLst>
              <a:ext uri="{FF2B5EF4-FFF2-40B4-BE49-F238E27FC236}">
                <a16:creationId xmlns:a16="http://schemas.microsoft.com/office/drawing/2014/main" id="{514C5847-1CFA-294C-91CB-E089372D0C04}"/>
              </a:ext>
            </a:extLst>
          </p:cNvPr>
          <p:cNvSpPr>
            <a:spLocks noGrp="1"/>
          </p:cNvSpPr>
          <p:nvPr>
            <p:ph type="body" sz="quarter" idx="13"/>
          </p:nvPr>
        </p:nvSpPr>
        <p:spPr/>
        <p:txBody>
          <a:bodyPr/>
          <a:lstStyle/>
          <a:p>
            <a:pPr marL="0" indent="0">
              <a:buNone/>
            </a:pPr>
            <a:r>
              <a:rPr lang="de-CH" b="1" dirty="0"/>
              <a:t>Hohe Wasserqualität bei modularen Lösungen </a:t>
            </a:r>
          </a:p>
          <a:p>
            <a:pPr marL="0" indent="0">
              <a:buNone/>
            </a:pPr>
            <a:r>
              <a:rPr lang="de-CH" dirty="0"/>
              <a:t>Bei der </a:t>
            </a:r>
            <a:r>
              <a:rPr lang="de-CH" dirty="0">
                <a:solidFill>
                  <a:srgbClr val="83D0F5"/>
                </a:solidFill>
              </a:rPr>
              <a:t>dezentralen Abwasserbehandlung </a:t>
            </a:r>
            <a:r>
              <a:rPr lang="de-CH" dirty="0"/>
              <a:t>kann eine ebenso </a:t>
            </a:r>
            <a:r>
              <a:rPr lang="de-CH" dirty="0">
                <a:solidFill>
                  <a:srgbClr val="83D0F5"/>
                </a:solidFill>
              </a:rPr>
              <a:t>hohe Wasserqualität </a:t>
            </a:r>
            <a:r>
              <a:rPr lang="de-CH" dirty="0"/>
              <a:t>wie mit den </a:t>
            </a:r>
            <a:r>
              <a:rPr lang="de-CH" dirty="0">
                <a:solidFill>
                  <a:srgbClr val="83D0F5"/>
                </a:solidFill>
              </a:rPr>
              <a:t>zentralisierten</a:t>
            </a:r>
            <a:r>
              <a:rPr lang="de-CH" dirty="0"/>
              <a:t> </a:t>
            </a:r>
            <a:r>
              <a:rPr lang="de-CH" dirty="0">
                <a:solidFill>
                  <a:srgbClr val="83D0F5"/>
                </a:solidFill>
              </a:rPr>
              <a:t>Anlagen</a:t>
            </a:r>
            <a:r>
              <a:rPr lang="de-CH" dirty="0"/>
              <a:t> </a:t>
            </a:r>
            <a:r>
              <a:rPr lang="de-CH" dirty="0">
                <a:solidFill>
                  <a:srgbClr val="83D0F5"/>
                </a:solidFill>
              </a:rPr>
              <a:t>erreicht</a:t>
            </a:r>
            <a:r>
              <a:rPr lang="de-CH" dirty="0"/>
              <a:t> </a:t>
            </a:r>
            <a:r>
              <a:rPr lang="de-CH" dirty="0">
                <a:solidFill>
                  <a:srgbClr val="83D0F5"/>
                </a:solidFill>
              </a:rPr>
              <a:t>werden</a:t>
            </a:r>
            <a:r>
              <a:rPr lang="de-CH" dirty="0"/>
              <a:t>, während </a:t>
            </a:r>
            <a:r>
              <a:rPr lang="de-CH" dirty="0">
                <a:solidFill>
                  <a:srgbClr val="83D0F5"/>
                </a:solidFill>
              </a:rPr>
              <a:t>Sensortechnik</a:t>
            </a:r>
            <a:r>
              <a:rPr lang="de-CH" dirty="0"/>
              <a:t> und ferngesteuerte Systeme zuverlässige und profitable Geschäftsmodelle sowie </a:t>
            </a:r>
            <a:r>
              <a:rPr lang="de-CH" dirty="0">
                <a:solidFill>
                  <a:srgbClr val="83D0F5"/>
                </a:solidFill>
              </a:rPr>
              <a:t>leistungsstarke Verwaltungskonzepte </a:t>
            </a:r>
            <a:r>
              <a:rPr lang="de-CH" dirty="0"/>
              <a:t>ermöglichen. Zurzeit werden geeignete Verwaltungsstrukturen</a:t>
            </a:r>
            <a:r>
              <a:rPr lang="de-CH" sz="1200" dirty="0"/>
              <a:t> </a:t>
            </a:r>
            <a:r>
              <a:rPr lang="de-CH" dirty="0"/>
              <a:t>entwickelt,</a:t>
            </a:r>
            <a:r>
              <a:rPr lang="de-CH" sz="1200" dirty="0"/>
              <a:t> </a:t>
            </a:r>
            <a:r>
              <a:rPr lang="de-CH" dirty="0"/>
              <a:t>doch</a:t>
            </a:r>
            <a:r>
              <a:rPr lang="de-CH" sz="1200" dirty="0"/>
              <a:t> </a:t>
            </a:r>
            <a:r>
              <a:rPr lang="de-CH" dirty="0"/>
              <a:t>die aktuellen Möglichkeiten und Ressourcen</a:t>
            </a:r>
            <a:r>
              <a:rPr lang="de-CH" sz="1200" dirty="0"/>
              <a:t> </a:t>
            </a:r>
            <a:r>
              <a:rPr lang="de-CH" dirty="0"/>
              <a:t>der Versorgungsunternehmen, Eigentümerinnen und Eigentümer und Regulierungsbehörden sind noch nicht ausreichend.  </a:t>
            </a:r>
          </a:p>
          <a:p>
            <a:pPr marL="0" indent="0">
              <a:buNone/>
            </a:pPr>
            <a:r>
              <a:rPr lang="de-CH" dirty="0"/>
              <a:t> </a:t>
            </a:r>
          </a:p>
          <a:p>
            <a:endParaRPr lang="de-CH" dirty="0"/>
          </a:p>
        </p:txBody>
      </p:sp>
      <p:sp>
        <p:nvSpPr>
          <p:cNvPr id="4" name="Slide Number Placeholder 3">
            <a:extLst>
              <a:ext uri="{FF2B5EF4-FFF2-40B4-BE49-F238E27FC236}">
                <a16:creationId xmlns:a16="http://schemas.microsoft.com/office/drawing/2014/main" id="{F6803CDF-FB0F-33B3-B6B2-A5E163E26688}"/>
              </a:ext>
            </a:extLst>
          </p:cNvPr>
          <p:cNvSpPr>
            <a:spLocks noGrp="1"/>
          </p:cNvSpPr>
          <p:nvPr>
            <p:ph type="sldNum" sz="quarter" idx="14"/>
          </p:nvPr>
        </p:nvSpPr>
        <p:spPr/>
        <p:txBody>
          <a:bodyPr/>
          <a:lstStyle/>
          <a:p>
            <a:fld id="{476BE59D-4918-439E-9CBF-5840B2847889}" type="slidenum">
              <a:rPr lang="de-CH" smtClean="0"/>
              <a:pPr/>
              <a:t>43</a:t>
            </a:fld>
            <a:endParaRPr lang="de-CH" dirty="0"/>
          </a:p>
        </p:txBody>
      </p:sp>
      <p:sp>
        <p:nvSpPr>
          <p:cNvPr id="5" name="Footer Placeholder 4">
            <a:extLst>
              <a:ext uri="{FF2B5EF4-FFF2-40B4-BE49-F238E27FC236}">
                <a16:creationId xmlns:a16="http://schemas.microsoft.com/office/drawing/2014/main" id="{7E7428F0-F145-5FCD-8F35-60C37F1E52A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38543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6A3E6B-B338-412A-F772-8616DC8BC926}"/>
              </a:ext>
            </a:extLst>
          </p:cNvPr>
          <p:cNvGraphicFramePr>
            <a:graphicFrameLocks noChangeAspect="1"/>
          </p:cNvGraphicFramePr>
          <p:nvPr>
            <p:custDataLst>
              <p:tags r:id="rId1"/>
            </p:custDataLst>
            <p:extLst>
              <p:ext uri="{D42A27DB-BD31-4B8C-83A1-F6EECF244321}">
                <p14:modId xmlns:p14="http://schemas.microsoft.com/office/powerpoint/2010/main" val="35506549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0DE0F5-1347-9C8A-475F-0C240719009E}"/>
              </a:ext>
            </a:extLst>
          </p:cNvPr>
          <p:cNvSpPr>
            <a:spLocks noGrp="1"/>
          </p:cNvSpPr>
          <p:nvPr>
            <p:ph type="title"/>
          </p:nvPr>
        </p:nvSpPr>
        <p:spPr/>
        <p:txBody>
          <a:bodyPr vert="horz"/>
          <a:lstStyle/>
          <a:p>
            <a:r>
              <a:rPr lang="de-CH" dirty="0"/>
              <a:t>Herausforderungen modularer Wasserinfrastrukturen – Resultate III</a:t>
            </a:r>
          </a:p>
        </p:txBody>
      </p:sp>
      <p:sp>
        <p:nvSpPr>
          <p:cNvPr id="3" name="Text Placeholder 2">
            <a:extLst>
              <a:ext uri="{FF2B5EF4-FFF2-40B4-BE49-F238E27FC236}">
                <a16:creationId xmlns:a16="http://schemas.microsoft.com/office/drawing/2014/main" id="{E22CFCFA-803A-6AD6-8F59-6D724AC31836}"/>
              </a:ext>
            </a:extLst>
          </p:cNvPr>
          <p:cNvSpPr>
            <a:spLocks noGrp="1"/>
          </p:cNvSpPr>
          <p:nvPr>
            <p:ph type="body" sz="quarter" idx="13"/>
          </p:nvPr>
        </p:nvSpPr>
        <p:spPr/>
        <p:txBody>
          <a:bodyPr/>
          <a:lstStyle/>
          <a:p>
            <a:pPr marL="0" indent="0">
              <a:buNone/>
            </a:pPr>
            <a:r>
              <a:rPr lang="de-CH" b="1" dirty="0"/>
              <a:t>Kosteneinschätzungen zu modularen Wasserinfrastrukturen </a:t>
            </a:r>
          </a:p>
          <a:p>
            <a:pPr marL="0" indent="0">
              <a:buNone/>
            </a:pPr>
            <a:r>
              <a:rPr lang="de-CH" dirty="0">
                <a:solidFill>
                  <a:srgbClr val="83D0F5"/>
                </a:solidFill>
              </a:rPr>
              <a:t>Kostenschätzungen</a:t>
            </a:r>
            <a:r>
              <a:rPr lang="de-CH" dirty="0"/>
              <a:t> für den </a:t>
            </a:r>
            <a:r>
              <a:rPr lang="de-CH" dirty="0">
                <a:solidFill>
                  <a:srgbClr val="83D0F5"/>
                </a:solidFill>
              </a:rPr>
              <a:t>Übergang</a:t>
            </a:r>
            <a:r>
              <a:rPr lang="de-CH" dirty="0"/>
              <a:t> </a:t>
            </a:r>
            <a:r>
              <a:rPr lang="de-CH" dirty="0">
                <a:solidFill>
                  <a:srgbClr val="83D0F5"/>
                </a:solidFill>
              </a:rPr>
              <a:t>zu</a:t>
            </a:r>
            <a:r>
              <a:rPr lang="de-CH" dirty="0"/>
              <a:t> </a:t>
            </a:r>
            <a:r>
              <a:rPr lang="de-CH" dirty="0">
                <a:solidFill>
                  <a:srgbClr val="83D0F5"/>
                </a:solidFill>
              </a:rPr>
              <a:t>hybriden Infrastrukturen </a:t>
            </a:r>
            <a:r>
              <a:rPr lang="de-CH" dirty="0"/>
              <a:t>in ausgewählten Schweizer Gemeinden zeigen, dass die Einführung von verfügbaren modularen Systemen schon </a:t>
            </a:r>
            <a:r>
              <a:rPr lang="de-CH" dirty="0">
                <a:solidFill>
                  <a:srgbClr val="83D0F5"/>
                </a:solidFill>
              </a:rPr>
              <a:t>heute wirtschaftlich </a:t>
            </a:r>
            <a:r>
              <a:rPr lang="de-CH" dirty="0"/>
              <a:t>wäre. Dies gilt nicht nur für </a:t>
            </a:r>
            <a:r>
              <a:rPr lang="de-CH" dirty="0">
                <a:solidFill>
                  <a:srgbClr val="83D0F5"/>
                </a:solidFill>
              </a:rPr>
              <a:t>weit</a:t>
            </a:r>
            <a:r>
              <a:rPr lang="de-CH" dirty="0"/>
              <a:t> </a:t>
            </a:r>
            <a:r>
              <a:rPr lang="de-CH" dirty="0">
                <a:solidFill>
                  <a:srgbClr val="83D0F5"/>
                </a:solidFill>
              </a:rPr>
              <a:t>abgelegene Siedlungen</a:t>
            </a:r>
            <a:r>
              <a:rPr lang="de-CH" dirty="0"/>
              <a:t>, sondern auch für </a:t>
            </a:r>
            <a:r>
              <a:rPr lang="de-CH" dirty="0">
                <a:solidFill>
                  <a:srgbClr val="83D0F5"/>
                </a:solidFill>
              </a:rPr>
              <a:t>städtische Randgebiete </a:t>
            </a:r>
            <a:r>
              <a:rPr lang="de-CH" dirty="0"/>
              <a:t>und </a:t>
            </a:r>
            <a:r>
              <a:rPr lang="de-CH" dirty="0">
                <a:solidFill>
                  <a:srgbClr val="83D0F5"/>
                </a:solidFill>
              </a:rPr>
              <a:t>innerstädtische</a:t>
            </a:r>
            <a:r>
              <a:rPr lang="de-CH" dirty="0"/>
              <a:t> </a:t>
            </a:r>
            <a:r>
              <a:rPr lang="de-CH" dirty="0">
                <a:solidFill>
                  <a:srgbClr val="83D0F5"/>
                </a:solidFill>
              </a:rPr>
              <a:t>Quartiere</a:t>
            </a:r>
            <a:r>
              <a:rPr lang="de-CH" dirty="0"/>
              <a:t>, wenn beispielsweise ehemalige Industriegelände saniert werden. Bei künftig sinkenden Kosten wird sich das Marktpotenzial </a:t>
            </a:r>
            <a:r>
              <a:rPr lang="de-CH" dirty="0">
                <a:solidFill>
                  <a:srgbClr val="83D0F5"/>
                </a:solidFill>
              </a:rPr>
              <a:t>modularer Wasseraufbereitungssysteme </a:t>
            </a:r>
            <a:r>
              <a:rPr lang="de-CH" dirty="0"/>
              <a:t>insgesamt verbessern.  </a:t>
            </a:r>
          </a:p>
        </p:txBody>
      </p:sp>
      <p:sp>
        <p:nvSpPr>
          <p:cNvPr id="4" name="Slide Number Placeholder 3">
            <a:extLst>
              <a:ext uri="{FF2B5EF4-FFF2-40B4-BE49-F238E27FC236}">
                <a16:creationId xmlns:a16="http://schemas.microsoft.com/office/drawing/2014/main" id="{3FE9AB03-AE18-0ECF-5D69-A36846A4D2B9}"/>
              </a:ext>
            </a:extLst>
          </p:cNvPr>
          <p:cNvSpPr>
            <a:spLocks noGrp="1"/>
          </p:cNvSpPr>
          <p:nvPr>
            <p:ph type="sldNum" sz="quarter" idx="14"/>
          </p:nvPr>
        </p:nvSpPr>
        <p:spPr/>
        <p:txBody>
          <a:bodyPr/>
          <a:lstStyle/>
          <a:p>
            <a:fld id="{476BE59D-4918-439E-9CBF-5840B2847889}" type="slidenum">
              <a:rPr lang="de-CH" smtClean="0"/>
              <a:pPr/>
              <a:t>44</a:t>
            </a:fld>
            <a:endParaRPr lang="de-CH" dirty="0"/>
          </a:p>
        </p:txBody>
      </p:sp>
      <p:sp>
        <p:nvSpPr>
          <p:cNvPr id="5" name="Footer Placeholder 4">
            <a:extLst>
              <a:ext uri="{FF2B5EF4-FFF2-40B4-BE49-F238E27FC236}">
                <a16:creationId xmlns:a16="http://schemas.microsoft.com/office/drawing/2014/main" id="{7434E5B7-689D-7078-FCD6-C36A34C7E29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1142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531093-1CAF-E511-EE83-5ED74F3623AA}"/>
              </a:ext>
            </a:extLst>
          </p:cNvPr>
          <p:cNvGraphicFramePr>
            <a:graphicFrameLocks noChangeAspect="1"/>
          </p:cNvGraphicFramePr>
          <p:nvPr>
            <p:custDataLst>
              <p:tags r:id="rId1"/>
            </p:custDataLst>
            <p:extLst>
              <p:ext uri="{D42A27DB-BD31-4B8C-83A1-F6EECF244321}">
                <p14:modId xmlns:p14="http://schemas.microsoft.com/office/powerpoint/2010/main" val="1098405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C3B0FD-3E38-DD99-0097-153E18C430B1}"/>
              </a:ext>
            </a:extLst>
          </p:cNvPr>
          <p:cNvSpPr>
            <a:spLocks noGrp="1"/>
          </p:cNvSpPr>
          <p:nvPr>
            <p:ph type="title"/>
          </p:nvPr>
        </p:nvSpPr>
        <p:spPr/>
        <p:txBody>
          <a:bodyPr vert="horz"/>
          <a:lstStyle/>
          <a:p>
            <a:r>
              <a:rPr lang="de-CH" dirty="0"/>
              <a:t>Herausforderungen modularer Wasserinfrastrukturen – Resultate IV</a:t>
            </a:r>
          </a:p>
        </p:txBody>
      </p:sp>
      <p:sp>
        <p:nvSpPr>
          <p:cNvPr id="3" name="Text Placeholder 2">
            <a:extLst>
              <a:ext uri="{FF2B5EF4-FFF2-40B4-BE49-F238E27FC236}">
                <a16:creationId xmlns:a16="http://schemas.microsoft.com/office/drawing/2014/main" id="{4AAD6E79-8A6A-E6A4-9D3C-D70739CFC74B}"/>
              </a:ext>
            </a:extLst>
          </p:cNvPr>
          <p:cNvSpPr>
            <a:spLocks noGrp="1"/>
          </p:cNvSpPr>
          <p:nvPr>
            <p:ph type="body" sz="quarter" idx="13"/>
          </p:nvPr>
        </p:nvSpPr>
        <p:spPr/>
        <p:txBody>
          <a:bodyPr/>
          <a:lstStyle/>
          <a:p>
            <a:pPr marL="0" indent="0">
              <a:buNone/>
            </a:pPr>
            <a:r>
              <a:rPr lang="de-CH" b="1" dirty="0"/>
              <a:t>Grosses Potential im Regenwassermanagement  </a:t>
            </a:r>
          </a:p>
          <a:p>
            <a:pPr marL="0" indent="0">
              <a:buNone/>
            </a:pPr>
            <a:r>
              <a:rPr lang="de-CH" dirty="0"/>
              <a:t>Betreiber, Planer und Regulierungsbehörden im Sektor Siedlungswasserwirtschaft in der Schweiz halten diese Entwicklungen in Bezug auf ihre aktuellen und zukünftigen Investitionsentscheidungen für relevant. Sie weisen darauf hin, dass ein </a:t>
            </a:r>
            <a:r>
              <a:rPr lang="de-CH" dirty="0">
                <a:solidFill>
                  <a:srgbClr val="83D0F5"/>
                </a:solidFill>
              </a:rPr>
              <a:t>aktiveres Engagement </a:t>
            </a:r>
            <a:r>
              <a:rPr lang="de-CH" dirty="0"/>
              <a:t>für die </a:t>
            </a:r>
            <a:r>
              <a:rPr lang="de-CH" dirty="0">
                <a:solidFill>
                  <a:srgbClr val="83D0F5"/>
                </a:solidFill>
              </a:rPr>
              <a:t>modularen Alternativen </a:t>
            </a:r>
            <a:r>
              <a:rPr lang="de-CH" dirty="0"/>
              <a:t>bisher durch </a:t>
            </a:r>
            <a:r>
              <a:rPr lang="de-CH" dirty="0">
                <a:solidFill>
                  <a:srgbClr val="83D0F5"/>
                </a:solidFill>
              </a:rPr>
              <a:t>grosse Unwägbarkeiten </a:t>
            </a:r>
            <a:r>
              <a:rPr lang="de-CH" dirty="0"/>
              <a:t>und </a:t>
            </a:r>
            <a:r>
              <a:rPr lang="de-CH" dirty="0">
                <a:solidFill>
                  <a:srgbClr val="83D0F5"/>
                </a:solidFill>
              </a:rPr>
              <a:t>unklare Anreize verhindert</a:t>
            </a:r>
            <a:r>
              <a:rPr lang="de-CH" dirty="0"/>
              <a:t> </a:t>
            </a:r>
            <a:r>
              <a:rPr lang="de-CH" dirty="0">
                <a:solidFill>
                  <a:srgbClr val="83D0F5"/>
                </a:solidFill>
              </a:rPr>
              <a:t>wird</a:t>
            </a:r>
            <a:r>
              <a:rPr lang="de-CH" dirty="0"/>
              <a:t>. Sie sehen aber für die Zukunft ein beträchtliches Potenzial, vor allem im Zusammenhang mit neuen Konzepten für das </a:t>
            </a:r>
            <a:r>
              <a:rPr lang="de-CH" dirty="0">
                <a:solidFill>
                  <a:srgbClr val="83D0F5"/>
                </a:solidFill>
              </a:rPr>
              <a:t>Regenwassermanagement</a:t>
            </a:r>
            <a:r>
              <a:rPr lang="de-CH" dirty="0"/>
              <a:t>. Um die Früchte dieser Transition zu ernten, ist eine </a:t>
            </a:r>
            <a:r>
              <a:rPr lang="de-CH" dirty="0">
                <a:solidFill>
                  <a:srgbClr val="83D0F5"/>
                </a:solidFill>
              </a:rPr>
              <a:t>enge Koordination </a:t>
            </a:r>
            <a:r>
              <a:rPr lang="de-CH" dirty="0"/>
              <a:t>zwischen den </a:t>
            </a:r>
            <a:r>
              <a:rPr lang="de-CH" dirty="0">
                <a:solidFill>
                  <a:srgbClr val="83D0F5"/>
                </a:solidFill>
              </a:rPr>
              <a:t>einzelnen</a:t>
            </a:r>
            <a:r>
              <a:rPr lang="de-CH" dirty="0"/>
              <a:t> </a:t>
            </a:r>
            <a:r>
              <a:rPr lang="de-CH" dirty="0">
                <a:solidFill>
                  <a:srgbClr val="83D0F5"/>
                </a:solidFill>
              </a:rPr>
              <a:t>Parteien</a:t>
            </a:r>
            <a:r>
              <a:rPr lang="de-CH" dirty="0"/>
              <a:t> erforderlich. Gleichzeitig müssen </a:t>
            </a:r>
            <a:r>
              <a:rPr lang="de-CH" dirty="0">
                <a:solidFill>
                  <a:srgbClr val="83D0F5"/>
                </a:solidFill>
              </a:rPr>
              <a:t>uneinholbare Kosten </a:t>
            </a:r>
            <a:r>
              <a:rPr lang="de-CH" dirty="0"/>
              <a:t>und mögliche </a:t>
            </a:r>
            <a:r>
              <a:rPr lang="de-CH" dirty="0">
                <a:solidFill>
                  <a:srgbClr val="83D0F5"/>
                </a:solidFill>
              </a:rPr>
              <a:t>Problemverlagerungen</a:t>
            </a:r>
            <a:r>
              <a:rPr lang="de-CH" dirty="0"/>
              <a:t> in Zukunft </a:t>
            </a:r>
            <a:r>
              <a:rPr lang="de-CH" dirty="0">
                <a:solidFill>
                  <a:srgbClr val="83D0F5"/>
                </a:solidFill>
              </a:rPr>
              <a:t>vermieden</a:t>
            </a:r>
            <a:r>
              <a:rPr lang="de-CH" dirty="0"/>
              <a:t> werden.</a:t>
            </a:r>
          </a:p>
          <a:p>
            <a:endParaRPr lang="de-CH" dirty="0"/>
          </a:p>
        </p:txBody>
      </p:sp>
      <p:sp>
        <p:nvSpPr>
          <p:cNvPr id="4" name="Slide Number Placeholder 3">
            <a:extLst>
              <a:ext uri="{FF2B5EF4-FFF2-40B4-BE49-F238E27FC236}">
                <a16:creationId xmlns:a16="http://schemas.microsoft.com/office/drawing/2014/main" id="{1BB60B07-5000-C58B-1F58-D2486FF5729C}"/>
              </a:ext>
            </a:extLst>
          </p:cNvPr>
          <p:cNvSpPr>
            <a:spLocks noGrp="1"/>
          </p:cNvSpPr>
          <p:nvPr>
            <p:ph type="sldNum" sz="quarter" idx="14"/>
          </p:nvPr>
        </p:nvSpPr>
        <p:spPr/>
        <p:txBody>
          <a:bodyPr/>
          <a:lstStyle/>
          <a:p>
            <a:fld id="{476BE59D-4918-439E-9CBF-5840B2847889}" type="slidenum">
              <a:rPr lang="de-CH" smtClean="0"/>
              <a:pPr/>
              <a:t>45</a:t>
            </a:fld>
            <a:endParaRPr lang="de-CH" dirty="0"/>
          </a:p>
        </p:txBody>
      </p:sp>
      <p:sp>
        <p:nvSpPr>
          <p:cNvPr id="5" name="Footer Placeholder 4">
            <a:extLst>
              <a:ext uri="{FF2B5EF4-FFF2-40B4-BE49-F238E27FC236}">
                <a16:creationId xmlns:a16="http://schemas.microsoft.com/office/drawing/2014/main" id="{47A47D7C-B38D-F9C9-8984-FF689EB87EB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504357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342900" indent="-342900">
              <a:buFont typeface="+mj-lt"/>
              <a:buAutoNum type="arabicPeriod"/>
            </a:pPr>
            <a:r>
              <a:rPr lang="de-CH" dirty="0"/>
              <a:t>Ist eine </a:t>
            </a:r>
            <a:r>
              <a:rPr lang="de-CH" b="1" dirty="0"/>
              <a:t>ökologisch</a:t>
            </a:r>
            <a:r>
              <a:rPr lang="de-CH" dirty="0"/>
              <a:t> und </a:t>
            </a:r>
            <a:r>
              <a:rPr lang="de-CH" b="1" dirty="0"/>
              <a:t>wirtschaftlich</a:t>
            </a:r>
            <a:r>
              <a:rPr lang="de-CH" dirty="0"/>
              <a:t> nachhaltige Kreislaufwirtschaft möglich?</a:t>
            </a:r>
          </a:p>
          <a:p>
            <a:pPr marL="342900" indent="-342900">
              <a:buFont typeface="+mj-lt"/>
              <a:buAutoNum type="arabicPeriod"/>
            </a:pPr>
            <a:r>
              <a:rPr lang="de-CH" dirty="0"/>
              <a:t>Welchen Beitrag können </a:t>
            </a:r>
            <a:r>
              <a:rPr lang="de-CH" b="1" dirty="0"/>
              <a:t>Politik</a:t>
            </a:r>
            <a:r>
              <a:rPr lang="de-CH" dirty="0"/>
              <a:t>, </a:t>
            </a:r>
            <a:r>
              <a:rPr lang="de-CH" b="1" dirty="0"/>
              <a:t>Firmen</a:t>
            </a:r>
            <a:r>
              <a:rPr lang="de-CH" dirty="0"/>
              <a:t> und </a:t>
            </a:r>
            <a:r>
              <a:rPr lang="de-CH" b="1" dirty="0" err="1"/>
              <a:t>Konsument</a:t>
            </a:r>
            <a:r>
              <a:rPr lang="de-CH" dirty="0" err="1"/>
              <a:t>:</a:t>
            </a:r>
            <a:r>
              <a:rPr lang="de-CH" b="1" dirty="0" err="1"/>
              <a:t>innen</a:t>
            </a:r>
            <a:r>
              <a:rPr lang="de-CH" dirty="0"/>
              <a:t> dabei leisten?</a:t>
            </a:r>
          </a:p>
          <a:p>
            <a:pPr marL="342900" indent="-342900">
              <a:buFont typeface="+mj-lt"/>
              <a:buAutoNum type="arabicPeriod"/>
            </a:pPr>
            <a:r>
              <a:rPr lang="de-CH" dirty="0"/>
              <a:t>Was kann ich </a:t>
            </a:r>
            <a:r>
              <a:rPr lang="de-CH" b="1" dirty="0"/>
              <a:t>selbst</a:t>
            </a:r>
            <a:r>
              <a:rPr lang="de-CH" dirty="0"/>
              <a:t> zu einer nachhaltigen Kreislaufwirtschaft beitragen?</a:t>
            </a:r>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46</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47</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p:txBody>
          <a:bodyPr/>
          <a:lstStyle/>
          <a:p>
            <a:endParaRPr lang="de-CH"/>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p:txBody>
          <a:bodyPr/>
          <a:lstStyle/>
          <a:p>
            <a:fld id="{476BE59D-4918-439E-9CBF-5840B2847889}" type="slidenum">
              <a:rPr lang="de-CH" smtClean="0"/>
              <a:pPr/>
              <a:t>48</a:t>
            </a:fld>
            <a:endParaRPr lang="de-CH" dirty="0"/>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39EEA7BD-6F41-073D-0B20-E49E481B2415}"/>
              </a:ext>
            </a:extLst>
          </p:cNvPr>
          <p:cNvPicPr>
            <a:picLocks noChangeAspect="1"/>
          </p:cNvPicPr>
          <p:nvPr/>
        </p:nvPicPr>
        <p:blipFill>
          <a:blip r:embed="rId2"/>
          <a:stretch>
            <a:fillRect/>
          </a:stretch>
        </p:blipFill>
        <p:spPr>
          <a:xfrm>
            <a:off x="1214696" y="15852"/>
            <a:ext cx="9762607" cy="6262675"/>
          </a:xfrm>
          <a:prstGeom prst="rect">
            <a:avLst/>
          </a:prstGeom>
        </p:spPr>
      </p:pic>
      <p:sp>
        <p:nvSpPr>
          <p:cNvPr id="7" name="TextBox 6">
            <a:extLst>
              <a:ext uri="{FF2B5EF4-FFF2-40B4-BE49-F238E27FC236}">
                <a16:creationId xmlns:a16="http://schemas.microsoft.com/office/drawing/2014/main" id="{27BC5B95-4AE5-D97A-FEF5-981C8F81CD1C}"/>
              </a:ext>
            </a:extLst>
          </p:cNvPr>
          <p:cNvSpPr txBox="1"/>
          <p:nvPr/>
        </p:nvSpPr>
        <p:spPr>
          <a:xfrm rot="5400000">
            <a:off x="9733444" y="4079616"/>
            <a:ext cx="3894461" cy="246221"/>
          </a:xfrm>
          <a:prstGeom prst="rect">
            <a:avLst/>
          </a:prstGeom>
          <a:noFill/>
        </p:spPr>
        <p:txBody>
          <a:bodyPr wrap="square" rtlCol="0">
            <a:spAutoFit/>
          </a:bodyPr>
          <a:lstStyle/>
          <a:p>
            <a:r>
              <a:rPr lang="de-CH" sz="1000" dirty="0"/>
              <a:t>Esther </a:t>
            </a:r>
            <a:r>
              <a:rPr lang="de-CH" sz="1000" dirty="0" err="1"/>
              <a:t>Gonstalla</a:t>
            </a:r>
            <a:r>
              <a:rPr lang="de-CH" sz="1000" dirty="0"/>
              <a:t> (2023): Atlas eines bedrohten Planeten. </a:t>
            </a:r>
            <a:r>
              <a:rPr lang="de-CH" sz="1000" dirty="0" err="1"/>
              <a:t>oekom</a:t>
            </a:r>
            <a:endParaRPr lang="de-CH" sz="1000" dirty="0"/>
          </a:p>
        </p:txBody>
      </p:sp>
    </p:spTree>
    <p:extLst>
      <p:ext uri="{BB962C8B-B14F-4D97-AF65-F5344CB8AC3E}">
        <p14:creationId xmlns:p14="http://schemas.microsoft.com/office/powerpoint/2010/main" val="3708738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62E2-2BCD-456F-654B-71B6F13BC207}"/>
              </a:ext>
            </a:extLst>
          </p:cNvPr>
          <p:cNvSpPr>
            <a:spLocks noGrp="1"/>
          </p:cNvSpPr>
          <p:nvPr>
            <p:ph type="title"/>
          </p:nvPr>
        </p:nvSpPr>
        <p:spPr/>
        <p:txBody>
          <a:bodyPr/>
          <a:lstStyle/>
          <a:p>
            <a:r>
              <a:rPr lang="de-CH" dirty="0"/>
              <a:t>Geschäftsmodelle in der Kreislaufwirtschaft entwickeln</a:t>
            </a:r>
          </a:p>
        </p:txBody>
      </p:sp>
      <p:sp>
        <p:nvSpPr>
          <p:cNvPr id="4" name="Slide Number Placeholder 3">
            <a:extLst>
              <a:ext uri="{FF2B5EF4-FFF2-40B4-BE49-F238E27FC236}">
                <a16:creationId xmlns:a16="http://schemas.microsoft.com/office/drawing/2014/main" id="{BB9E600E-960C-4DC7-5754-335D740A6470}"/>
              </a:ext>
            </a:extLst>
          </p:cNvPr>
          <p:cNvSpPr>
            <a:spLocks noGrp="1"/>
          </p:cNvSpPr>
          <p:nvPr>
            <p:ph type="sldNum" sz="quarter" idx="14"/>
          </p:nvPr>
        </p:nvSpPr>
        <p:spPr/>
        <p:txBody>
          <a:bodyPr/>
          <a:lstStyle/>
          <a:p>
            <a:fld id="{476BE59D-4918-439E-9CBF-5840B2847889}" type="slidenum">
              <a:rPr lang="de-CH" smtClean="0"/>
              <a:pPr/>
              <a:t>49</a:t>
            </a:fld>
            <a:endParaRPr lang="de-CH" dirty="0"/>
          </a:p>
        </p:txBody>
      </p:sp>
      <p:sp>
        <p:nvSpPr>
          <p:cNvPr id="5" name="Footer Placeholder 4">
            <a:extLst>
              <a:ext uri="{FF2B5EF4-FFF2-40B4-BE49-F238E27FC236}">
                <a16:creationId xmlns:a16="http://schemas.microsoft.com/office/drawing/2014/main" id="{0CA045E8-2CA3-C7B7-A262-920CD13B84B1}"/>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1ADB2C2A-CF19-CB71-91B9-C157788C84A8}"/>
              </a:ext>
            </a:extLst>
          </p:cNvPr>
          <p:cNvPicPr>
            <a:picLocks noChangeAspect="1"/>
          </p:cNvPicPr>
          <p:nvPr/>
        </p:nvPicPr>
        <p:blipFill>
          <a:blip r:embed="rId2"/>
          <a:stretch>
            <a:fillRect/>
          </a:stretch>
        </p:blipFill>
        <p:spPr>
          <a:xfrm>
            <a:off x="2568491" y="1557914"/>
            <a:ext cx="7055017" cy="4497859"/>
          </a:xfrm>
          <a:prstGeom prst="rect">
            <a:avLst/>
          </a:prstGeom>
        </p:spPr>
      </p:pic>
      <p:sp>
        <p:nvSpPr>
          <p:cNvPr id="7" name="Content Placeholder 2">
            <a:extLst>
              <a:ext uri="{FF2B5EF4-FFF2-40B4-BE49-F238E27FC236}">
                <a16:creationId xmlns:a16="http://schemas.microsoft.com/office/drawing/2014/main" id="{4E2DEAA8-D549-2338-4BFB-C26624D2140E}"/>
              </a:ext>
            </a:extLst>
          </p:cNvPr>
          <p:cNvSpPr txBox="1">
            <a:spLocks/>
          </p:cNvSpPr>
          <p:nvPr/>
        </p:nvSpPr>
        <p:spPr>
          <a:xfrm>
            <a:off x="4571572" y="6092863"/>
            <a:ext cx="6917675" cy="431071"/>
          </a:xfrm>
          <a:prstGeom prst="rect">
            <a:avLst/>
          </a:prstGeom>
        </p:spPr>
        <p:txBody>
          <a:bodyPr>
            <a:norm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400" dirty="0"/>
              <a:t>Die sieben Schritte des </a:t>
            </a:r>
            <a:r>
              <a:rPr lang="de-CH" sz="1400" dirty="0" err="1"/>
              <a:t>Circular</a:t>
            </a:r>
            <a:r>
              <a:rPr lang="de-CH" sz="1400" dirty="0"/>
              <a:t> Navigator (Takacs, Stechow &amp; Frankenberger, 2020)</a:t>
            </a:r>
          </a:p>
        </p:txBody>
      </p:sp>
    </p:spTree>
    <p:extLst>
      <p:ext uri="{BB962C8B-B14F-4D97-AF65-F5344CB8AC3E}">
        <p14:creationId xmlns:p14="http://schemas.microsoft.com/office/powerpoint/2010/main" val="136392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50A465A3-87E9-445C-84E1-E316256F0AE2}"/>
              </a:ext>
            </a:extLst>
          </p:cNvPr>
          <p:cNvPicPr>
            <a:picLocks noChangeAspect="1"/>
          </p:cNvPicPr>
          <p:nvPr/>
        </p:nvPicPr>
        <p:blipFill>
          <a:blip r:embed="rId2"/>
          <a:stretch>
            <a:fillRect/>
          </a:stretch>
        </p:blipFill>
        <p:spPr>
          <a:xfrm>
            <a:off x="3492289" y="4643355"/>
            <a:ext cx="1080000" cy="1080000"/>
          </a:xfrm>
          <a:prstGeom prst="rect">
            <a:avLst/>
          </a:prstGeom>
        </p:spPr>
      </p:pic>
      <p:pic>
        <p:nvPicPr>
          <p:cNvPr id="7" name="Picture 6">
            <a:extLst>
              <a:ext uri="{FF2B5EF4-FFF2-40B4-BE49-F238E27FC236}">
                <a16:creationId xmlns:a16="http://schemas.microsoft.com/office/drawing/2014/main" id="{C48AD179-7541-CB83-7ADB-D5E988E8AEF6}"/>
              </a:ext>
            </a:extLst>
          </p:cNvPr>
          <p:cNvPicPr>
            <a:picLocks noChangeAspect="1"/>
          </p:cNvPicPr>
          <p:nvPr/>
        </p:nvPicPr>
        <p:blipFill>
          <a:blip r:embed="rId3"/>
          <a:stretch>
            <a:fillRect/>
          </a:stretch>
        </p:blipFill>
        <p:spPr>
          <a:xfrm>
            <a:off x="7633676" y="4784635"/>
            <a:ext cx="1094145" cy="1080000"/>
          </a:xfrm>
          <a:prstGeom prst="rect">
            <a:avLst/>
          </a:prstGeom>
        </p:spPr>
      </p:pic>
      <p:pic>
        <p:nvPicPr>
          <p:cNvPr id="8" name="Picture 7">
            <a:extLst>
              <a:ext uri="{FF2B5EF4-FFF2-40B4-BE49-F238E27FC236}">
                <a16:creationId xmlns:a16="http://schemas.microsoft.com/office/drawing/2014/main" id="{5DBFA6C6-57B9-E2B7-3094-2AE1E8E89406}"/>
              </a:ext>
            </a:extLst>
          </p:cNvPr>
          <p:cNvPicPr>
            <a:picLocks noChangeAspect="1"/>
          </p:cNvPicPr>
          <p:nvPr/>
        </p:nvPicPr>
        <p:blipFill>
          <a:blip r:embed="rId4"/>
          <a:stretch>
            <a:fillRect/>
          </a:stretch>
        </p:blipFill>
        <p:spPr>
          <a:xfrm>
            <a:off x="5580995" y="5324635"/>
            <a:ext cx="1052069" cy="1080000"/>
          </a:xfrm>
          <a:prstGeom prst="rect">
            <a:avLst/>
          </a:prstGeom>
        </p:spPr>
      </p:pic>
      <p:pic>
        <p:nvPicPr>
          <p:cNvPr id="9" name="Picture 8">
            <a:extLst>
              <a:ext uri="{FF2B5EF4-FFF2-40B4-BE49-F238E27FC236}">
                <a16:creationId xmlns:a16="http://schemas.microsoft.com/office/drawing/2014/main" id="{288AD1E2-8FA7-07E0-4203-D676D9C34F4A}"/>
              </a:ext>
            </a:extLst>
          </p:cNvPr>
          <p:cNvPicPr>
            <a:picLocks noChangeAspect="1"/>
          </p:cNvPicPr>
          <p:nvPr/>
        </p:nvPicPr>
        <p:blipFill>
          <a:blip r:embed="rId5"/>
          <a:stretch>
            <a:fillRect/>
          </a:stretch>
        </p:blipFill>
        <p:spPr>
          <a:xfrm>
            <a:off x="5562982" y="1266380"/>
            <a:ext cx="1066035" cy="1080000"/>
          </a:xfrm>
          <a:prstGeom prst="rect">
            <a:avLst/>
          </a:prstGeom>
        </p:spPr>
      </p:pic>
      <p:pic>
        <p:nvPicPr>
          <p:cNvPr id="10" name="Picture 9">
            <a:extLst>
              <a:ext uri="{FF2B5EF4-FFF2-40B4-BE49-F238E27FC236}">
                <a16:creationId xmlns:a16="http://schemas.microsoft.com/office/drawing/2014/main" id="{7FF99846-7A36-2773-1E5E-129EBD007873}"/>
              </a:ext>
            </a:extLst>
          </p:cNvPr>
          <p:cNvPicPr>
            <a:picLocks noChangeAspect="1"/>
          </p:cNvPicPr>
          <p:nvPr/>
        </p:nvPicPr>
        <p:blipFill>
          <a:blip r:embed="rId6"/>
          <a:stretch>
            <a:fillRect/>
          </a:stretch>
        </p:blipFill>
        <p:spPr>
          <a:xfrm>
            <a:off x="8723431" y="3055275"/>
            <a:ext cx="1069240" cy="1080000"/>
          </a:xfrm>
          <a:prstGeom prst="rect">
            <a:avLst/>
          </a:prstGeom>
        </p:spPr>
      </p:pic>
      <p:pic>
        <p:nvPicPr>
          <p:cNvPr id="11" name="Picture 10">
            <a:extLst>
              <a:ext uri="{FF2B5EF4-FFF2-40B4-BE49-F238E27FC236}">
                <a16:creationId xmlns:a16="http://schemas.microsoft.com/office/drawing/2014/main" id="{BED53224-D7DA-BE0C-9C35-CDC109EF4D73}"/>
              </a:ext>
            </a:extLst>
          </p:cNvPr>
          <p:cNvPicPr>
            <a:picLocks noChangeAspect="1"/>
          </p:cNvPicPr>
          <p:nvPr/>
        </p:nvPicPr>
        <p:blipFill>
          <a:blip r:embed="rId7"/>
          <a:stretch>
            <a:fillRect/>
          </a:stretch>
        </p:blipFill>
        <p:spPr>
          <a:xfrm>
            <a:off x="2399329" y="3026519"/>
            <a:ext cx="1092960" cy="1080000"/>
          </a:xfrm>
          <a:prstGeom prst="rect">
            <a:avLst/>
          </a:prstGeom>
        </p:spPr>
      </p:pic>
      <p:cxnSp>
        <p:nvCxnSpPr>
          <p:cNvPr id="12" name="Straight Connector 11">
            <a:extLst>
              <a:ext uri="{FF2B5EF4-FFF2-40B4-BE49-F238E27FC236}">
                <a16:creationId xmlns:a16="http://schemas.microsoft.com/office/drawing/2014/main" id="{9B44876A-B8F4-7A8E-E797-7C7B6C2B90B9}"/>
              </a:ext>
            </a:extLst>
          </p:cNvPr>
          <p:cNvCxnSpPr>
            <a:cxnSpLocks/>
          </p:cNvCxnSpPr>
          <p:nvPr/>
        </p:nvCxnSpPr>
        <p:spPr>
          <a:xfrm>
            <a:off x="6961831" y="3599051"/>
            <a:ext cx="1617527"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2BA2E01-20FD-D44F-6A96-85C1F6A3C132}"/>
              </a:ext>
            </a:extLst>
          </p:cNvPr>
          <p:cNvCxnSpPr>
            <a:cxnSpLocks/>
          </p:cNvCxnSpPr>
          <p:nvPr/>
        </p:nvCxnSpPr>
        <p:spPr>
          <a:xfrm>
            <a:off x="6629017" y="4071825"/>
            <a:ext cx="884487" cy="59711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2B13BC4-0FDF-7903-2983-5521D4C182E0}"/>
              </a:ext>
            </a:extLst>
          </p:cNvPr>
          <p:cNvCxnSpPr>
            <a:cxnSpLocks/>
          </p:cNvCxnSpPr>
          <p:nvPr/>
        </p:nvCxnSpPr>
        <p:spPr>
          <a:xfrm>
            <a:off x="3694704" y="3595491"/>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B6E6680-C6C9-6AEB-96B6-7A22AFBFEE8E}"/>
              </a:ext>
            </a:extLst>
          </p:cNvPr>
          <p:cNvCxnSpPr>
            <a:cxnSpLocks/>
          </p:cNvCxnSpPr>
          <p:nvPr/>
        </p:nvCxnSpPr>
        <p:spPr>
          <a:xfrm>
            <a:off x="6107030" y="4362680"/>
            <a:ext cx="0" cy="82067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0FED2D4-9BD0-FBF0-D566-4773A1797E22}"/>
              </a:ext>
            </a:extLst>
          </p:cNvPr>
          <p:cNvCxnSpPr>
            <a:cxnSpLocks/>
          </p:cNvCxnSpPr>
          <p:nvPr/>
        </p:nvCxnSpPr>
        <p:spPr>
          <a:xfrm flipV="1">
            <a:off x="4754260" y="4071825"/>
            <a:ext cx="757823" cy="392388"/>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7A38CF19-8085-7096-931F-32487B473E25}"/>
              </a:ext>
            </a:extLst>
          </p:cNvPr>
          <p:cNvPicPr>
            <a:picLocks noChangeAspect="1"/>
          </p:cNvPicPr>
          <p:nvPr/>
        </p:nvPicPr>
        <p:blipFill>
          <a:blip r:embed="rId8"/>
          <a:stretch>
            <a:fillRect/>
          </a:stretch>
        </p:blipFill>
        <p:spPr>
          <a:xfrm>
            <a:off x="3550506" y="1704987"/>
            <a:ext cx="1021783" cy="1021783"/>
          </a:xfrm>
          <a:prstGeom prst="rect">
            <a:avLst/>
          </a:prstGeom>
        </p:spPr>
      </p:pic>
      <p:pic>
        <p:nvPicPr>
          <p:cNvPr id="18" name="Picture 17">
            <a:extLst>
              <a:ext uri="{FF2B5EF4-FFF2-40B4-BE49-F238E27FC236}">
                <a16:creationId xmlns:a16="http://schemas.microsoft.com/office/drawing/2014/main" id="{0A1FE6DE-835D-DFF9-5D48-06345E134144}"/>
              </a:ext>
            </a:extLst>
          </p:cNvPr>
          <p:cNvPicPr>
            <a:picLocks noChangeAspect="1"/>
          </p:cNvPicPr>
          <p:nvPr/>
        </p:nvPicPr>
        <p:blipFill>
          <a:blip r:embed="rId9"/>
          <a:stretch>
            <a:fillRect/>
          </a:stretch>
        </p:blipFill>
        <p:spPr>
          <a:xfrm>
            <a:off x="7633676" y="1690688"/>
            <a:ext cx="1050004" cy="1064520"/>
          </a:xfrm>
          <a:prstGeom prst="rect">
            <a:avLst/>
          </a:prstGeom>
        </p:spPr>
      </p:pic>
      <p:cxnSp>
        <p:nvCxnSpPr>
          <p:cNvPr id="19" name="Straight Connector 18">
            <a:extLst>
              <a:ext uri="{FF2B5EF4-FFF2-40B4-BE49-F238E27FC236}">
                <a16:creationId xmlns:a16="http://schemas.microsoft.com/office/drawing/2014/main" id="{39515C6E-774F-7F1F-51D9-B80AF6252AFC}"/>
              </a:ext>
            </a:extLst>
          </p:cNvPr>
          <p:cNvCxnSpPr>
            <a:cxnSpLocks/>
          </p:cNvCxnSpPr>
          <p:nvPr/>
        </p:nvCxnSpPr>
        <p:spPr>
          <a:xfrm>
            <a:off x="6094554" y="2380524"/>
            <a:ext cx="0" cy="767675"/>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5EDDEEE-32D2-ADF7-57F6-D76ECD187F3E}"/>
              </a:ext>
            </a:extLst>
          </p:cNvPr>
          <p:cNvCxnSpPr>
            <a:cxnSpLocks/>
          </p:cNvCxnSpPr>
          <p:nvPr/>
        </p:nvCxnSpPr>
        <p:spPr>
          <a:xfrm>
            <a:off x="4669634" y="2911547"/>
            <a:ext cx="731041" cy="437581"/>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8845487-2677-D9B1-FF10-A8A83413F2B7}"/>
              </a:ext>
            </a:extLst>
          </p:cNvPr>
          <p:cNvCxnSpPr>
            <a:cxnSpLocks/>
          </p:cNvCxnSpPr>
          <p:nvPr/>
        </p:nvCxnSpPr>
        <p:spPr>
          <a:xfrm flipV="1">
            <a:off x="6774055" y="2866561"/>
            <a:ext cx="634937" cy="392388"/>
          </a:xfrm>
          <a:prstGeom prst="line">
            <a:avLst/>
          </a:prstGeom>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0545E489-E4B5-2673-0EDC-68C7EC791BE2}"/>
              </a:ext>
            </a:extLst>
          </p:cNvPr>
          <p:cNvSpPr/>
          <p:nvPr/>
        </p:nvSpPr>
        <p:spPr>
          <a:xfrm>
            <a:off x="5269111" y="3135521"/>
            <a:ext cx="1650886"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TextBox 22">
            <a:extLst>
              <a:ext uri="{FF2B5EF4-FFF2-40B4-BE49-F238E27FC236}">
                <a16:creationId xmlns:a16="http://schemas.microsoft.com/office/drawing/2014/main" id="{1CB75865-2092-0EF2-63B5-769490E35D50}"/>
              </a:ext>
            </a:extLst>
          </p:cNvPr>
          <p:cNvSpPr txBox="1"/>
          <p:nvPr/>
        </p:nvSpPr>
        <p:spPr>
          <a:xfrm>
            <a:off x="5597580" y="3325562"/>
            <a:ext cx="1351278" cy="634276"/>
          </a:xfrm>
          <a:prstGeom prst="rect">
            <a:avLst/>
          </a:prstGeom>
          <a:noFill/>
        </p:spPr>
        <p:txBody>
          <a:bodyPr wrap="square" lIns="0" tIns="0" rIns="0" bIns="0" rtlCol="0">
            <a:spAutoFit/>
          </a:bodyPr>
          <a:lstStyle/>
          <a:p>
            <a:pPr algn="l">
              <a:lnSpc>
                <a:spcPct val="120000"/>
              </a:lnSpc>
            </a:pPr>
            <a:r>
              <a:rPr lang="de-CH" dirty="0"/>
              <a:t>Kreislauf-wirtschaft</a:t>
            </a:r>
          </a:p>
        </p:txBody>
      </p:sp>
    </p:spTree>
    <p:extLst>
      <p:ext uri="{BB962C8B-B14F-4D97-AF65-F5344CB8AC3E}">
        <p14:creationId xmlns:p14="http://schemas.microsoft.com/office/powerpoint/2010/main" val="1155642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de-CH" dirty="0"/>
              <a:t>Vertiefende Quelle zum Thema</a:t>
            </a:r>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r>
              <a:rPr lang="en-US" sz="1800" i="0" dirty="0">
                <a:solidFill>
                  <a:srgbClr val="444444"/>
                </a:solidFill>
                <a:effectLst/>
                <a:hlinkClick r:id="rId2"/>
              </a:rPr>
              <a:t>Sanu </a:t>
            </a:r>
            <a:r>
              <a:rPr lang="en-US" sz="1800" i="0" dirty="0" err="1">
                <a:solidFill>
                  <a:srgbClr val="444444"/>
                </a:solidFill>
                <a:effectLst/>
                <a:hlinkClick r:id="rId2"/>
              </a:rPr>
              <a:t>durabilitas</a:t>
            </a:r>
            <a:r>
              <a:rPr lang="en-US" sz="1800" i="0" dirty="0">
                <a:solidFill>
                  <a:srgbClr val="444444"/>
                </a:solidFill>
                <a:effectLst/>
                <a:hlinkClick r:id="rId2"/>
              </a:rPr>
              <a:t>: Laboratory for Applied Circular Economy (LACE)</a:t>
            </a:r>
            <a:r>
              <a:rPr lang="de-CH" sz="1800" dirty="0">
                <a:hlinkClick r:id="rId2"/>
              </a:rPr>
              <a:t>: knowledge transfer notes </a:t>
            </a:r>
            <a:r>
              <a:rPr lang="de-CH" sz="1800" dirty="0"/>
              <a:t>                (Website mit Berichten)</a:t>
            </a:r>
          </a:p>
          <a:p>
            <a:endParaRPr lang="de-CH"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50</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70333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51</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a:solidFill>
                  <a:srgbClr val="04293C"/>
                </a:solidFill>
              </a:rPr>
              <a:t>Danksagung: Die Entwicklung dieses Lernmoduls wurde durch SNF/NFP 73 ermöglicht.</a:t>
            </a:r>
            <a:endParaRPr lang="de-CH" sz="180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52</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342900" indent="-342900">
              <a:buFont typeface="+mj-lt"/>
              <a:buAutoNum type="arabicPeriod"/>
            </a:pPr>
            <a:r>
              <a:rPr lang="de-CH" dirty="0"/>
              <a:t>Was ist eine Kreislaufwirtschaft und welche </a:t>
            </a:r>
            <a:r>
              <a:rPr lang="de-CH" b="1" dirty="0"/>
              <a:t>Grundprinzipien</a:t>
            </a:r>
            <a:r>
              <a:rPr lang="de-CH" dirty="0"/>
              <a:t> sind wichtig?</a:t>
            </a:r>
          </a:p>
          <a:p>
            <a:pPr marL="342900" indent="-342900">
              <a:buFont typeface="+mj-lt"/>
              <a:buAutoNum type="arabicPeriod"/>
            </a:pPr>
            <a:r>
              <a:rPr lang="de-CH" dirty="0"/>
              <a:t>Welche </a:t>
            </a:r>
            <a:r>
              <a:rPr lang="de-CH" b="1" dirty="0"/>
              <a:t>Geschäftsmöglichkeiten</a:t>
            </a:r>
            <a:r>
              <a:rPr lang="de-CH" dirty="0"/>
              <a:t> ergeben sich in einer Kreislaufwirtschaft?</a:t>
            </a:r>
          </a:p>
          <a:p>
            <a:pPr marL="342900" indent="-342900">
              <a:buFont typeface="+mj-lt"/>
              <a:buAutoNum type="arabicPeriod"/>
            </a:pPr>
            <a:r>
              <a:rPr lang="de-CH" dirty="0"/>
              <a:t>Wie kann in der Kreislaufwirtschaft ein </a:t>
            </a:r>
            <a:r>
              <a:rPr lang="de-CH" b="1" dirty="0"/>
              <a:t>Geschäftsmodell</a:t>
            </a:r>
            <a:r>
              <a:rPr lang="de-CH" dirty="0"/>
              <a:t> entwickelt werden und welche </a:t>
            </a:r>
            <a:r>
              <a:rPr lang="de-CH" b="1" dirty="0"/>
              <a:t>Muster</a:t>
            </a:r>
            <a:r>
              <a:rPr lang="de-CH" dirty="0"/>
              <a:t> können angewandt werden?</a:t>
            </a:r>
          </a:p>
          <a:p>
            <a:endParaRPr lang="de-CH" dirty="0"/>
          </a:p>
          <a:p>
            <a:pPr marL="0" indent="0">
              <a:buNone/>
            </a:pPr>
            <a:endParaRPr lang="de-CH" b="1" dirty="0"/>
          </a:p>
          <a:p>
            <a:pPr marL="0" indent="0">
              <a:buNone/>
            </a:pPr>
            <a:endParaRPr lang="de-CH" b="1" dirty="0"/>
          </a:p>
          <a:p>
            <a:pPr marL="0" indent="0">
              <a:buNone/>
            </a:pPr>
            <a:r>
              <a:rPr lang="de-CH" b="1" dirty="0"/>
              <a:t>Wissensquellen</a:t>
            </a:r>
          </a:p>
          <a:p>
            <a:pPr marL="0" indent="0">
              <a:buNone/>
            </a:pPr>
            <a:r>
              <a:rPr lang="de-CH" dirty="0">
                <a:hlinkClick r:id="rId2"/>
              </a:rPr>
              <a:t>Kreislaufwirtschaft</a:t>
            </a:r>
            <a:r>
              <a:rPr lang="de-CH" dirty="0"/>
              <a:t> (Wikipedia)</a:t>
            </a:r>
            <a:endParaRPr lang="de-CH" dirty="0">
              <a:hlinkClick r:id="rId3"/>
            </a:endParaRPr>
          </a:p>
          <a:p>
            <a:pPr marL="0" indent="0">
              <a:buNone/>
            </a:pPr>
            <a:r>
              <a:rPr lang="de-CH" dirty="0">
                <a:hlinkClick r:id="rId3"/>
              </a:rPr>
              <a:t>Kreislaufwirtschaft</a:t>
            </a:r>
            <a:r>
              <a:rPr lang="de-CH" dirty="0"/>
              <a:t> (Website NFP 73)</a:t>
            </a:r>
          </a:p>
          <a:p>
            <a:pPr marL="0" indent="0">
              <a:buNone/>
            </a:pPr>
            <a:r>
              <a:rPr lang="de-CH" dirty="0">
                <a:hlinkClick r:id="rId4"/>
              </a:rPr>
              <a:t>Kreislaufwirtschaft: Geschäftsmöglichkeiten und Strategien für eine nachhaltige Wirtschaft in der Schweiz</a:t>
            </a:r>
            <a:r>
              <a:rPr lang="de-CH" dirty="0"/>
              <a:t> (CEO Brief)</a:t>
            </a:r>
          </a:p>
          <a:p>
            <a:pPr marL="0" indent="0">
              <a:buNone/>
            </a:pPr>
            <a:r>
              <a:rPr lang="de-CH" dirty="0">
                <a:hlinkClick r:id="rId5"/>
              </a:rPr>
              <a:t>Business Model Innovation for the </a:t>
            </a:r>
            <a:r>
              <a:rPr lang="de-CH" dirty="0" err="1">
                <a:hlinkClick r:id="rId5"/>
              </a:rPr>
              <a:t>Circular</a:t>
            </a:r>
            <a:r>
              <a:rPr lang="de-CH" dirty="0">
                <a:hlinkClick r:id="rId5"/>
              </a:rPr>
              <a:t> Economy </a:t>
            </a:r>
            <a:r>
              <a:rPr lang="de-CH" dirty="0"/>
              <a:t>(White Paper der Universität St. Gallen)</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4C2F329-BFB3-8B25-298D-F66056C3226C}"/>
              </a:ext>
            </a:extLst>
          </p:cNvPr>
          <p:cNvGraphicFramePr>
            <a:graphicFrameLocks noChangeAspect="1"/>
          </p:cNvGraphicFramePr>
          <p:nvPr>
            <p:custDataLst>
              <p:tags r:id="rId1"/>
            </p:custDataLst>
            <p:extLst>
              <p:ext uri="{D42A27DB-BD31-4B8C-83A1-F6EECF244321}">
                <p14:modId xmlns:p14="http://schemas.microsoft.com/office/powerpoint/2010/main" val="3370838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DA0FE5-CCBD-D349-5AE0-472B2604C7F2}"/>
              </a:ext>
            </a:extLst>
          </p:cNvPr>
          <p:cNvSpPr>
            <a:spLocks noGrp="1"/>
          </p:cNvSpPr>
          <p:nvPr>
            <p:ph type="title"/>
          </p:nvPr>
        </p:nvSpPr>
        <p:spPr/>
        <p:txBody>
          <a:bodyPr vert="horz"/>
          <a:lstStyle/>
          <a:p>
            <a:r>
              <a:rPr lang="en-GB" dirty="0" err="1"/>
              <a:t>Rahmenbedingungen</a:t>
            </a:r>
            <a:r>
              <a:rPr lang="en-GB" dirty="0"/>
              <a:t> für </a:t>
            </a:r>
            <a:r>
              <a:rPr lang="en-GB" dirty="0" err="1"/>
              <a:t>eine</a:t>
            </a:r>
            <a:r>
              <a:rPr lang="en-GB" dirty="0"/>
              <a:t> </a:t>
            </a:r>
            <a:r>
              <a:rPr lang="en-GB" dirty="0" err="1"/>
              <a:t>nachhaltige</a:t>
            </a:r>
            <a:r>
              <a:rPr lang="en-GB" dirty="0"/>
              <a:t> </a:t>
            </a:r>
            <a:r>
              <a:rPr lang="en-GB" dirty="0" err="1"/>
              <a:t>Kreislaufwirtschaf</a:t>
            </a:r>
            <a:r>
              <a:rPr lang="en-GB" dirty="0"/>
              <a:t> – </a:t>
            </a:r>
            <a:r>
              <a:rPr lang="de-CH" dirty="0"/>
              <a:t>Hintergrund</a:t>
            </a:r>
            <a:br>
              <a:rPr lang="de-CH" dirty="0"/>
            </a:br>
            <a:endParaRPr lang="de-CH" dirty="0"/>
          </a:p>
        </p:txBody>
      </p:sp>
      <p:sp>
        <p:nvSpPr>
          <p:cNvPr id="3" name="Slide Number Placeholder 2">
            <a:extLst>
              <a:ext uri="{FF2B5EF4-FFF2-40B4-BE49-F238E27FC236}">
                <a16:creationId xmlns:a16="http://schemas.microsoft.com/office/drawing/2014/main" id="{AF811A7D-DC66-456D-E936-2627BE994D4D}"/>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ADCB7953-DC28-70E9-C7F4-A087FAAEE480}"/>
              </a:ext>
            </a:extLst>
          </p:cNvPr>
          <p:cNvSpPr>
            <a:spLocks noGrp="1"/>
          </p:cNvSpPr>
          <p:nvPr>
            <p:ph type="body" sz="quarter" idx="15"/>
          </p:nvPr>
        </p:nvSpPr>
        <p:spPr/>
        <p:txBody>
          <a:bodyPr/>
          <a:lstStyle/>
          <a:p>
            <a:endParaRPr lang="de-CH" dirty="0"/>
          </a:p>
        </p:txBody>
      </p:sp>
      <p:sp>
        <p:nvSpPr>
          <p:cNvPr id="5" name="Text Placeholder 4">
            <a:extLst>
              <a:ext uri="{FF2B5EF4-FFF2-40B4-BE49-F238E27FC236}">
                <a16:creationId xmlns:a16="http://schemas.microsoft.com/office/drawing/2014/main" id="{FE7DE61B-B451-25F0-3628-C19F3010D37D}"/>
              </a:ext>
            </a:extLst>
          </p:cNvPr>
          <p:cNvSpPr>
            <a:spLocks noGrp="1"/>
          </p:cNvSpPr>
          <p:nvPr>
            <p:ph type="body" sz="quarter" idx="13"/>
          </p:nvPr>
        </p:nvSpPr>
        <p:spPr/>
        <p:txBody>
          <a:bodyPr/>
          <a:lstStyle/>
          <a:p>
            <a:r>
              <a:rPr lang="de-CH" dirty="0"/>
              <a:t>Kreisläufe schliessen, so wie es uns die </a:t>
            </a:r>
            <a:r>
              <a:rPr lang="de-CH" b="1" dirty="0"/>
              <a:t>Natur</a:t>
            </a:r>
            <a:r>
              <a:rPr lang="de-CH" dirty="0"/>
              <a:t> </a:t>
            </a:r>
            <a:r>
              <a:rPr lang="de-CH" b="1" dirty="0"/>
              <a:t>vormacht</a:t>
            </a:r>
            <a:r>
              <a:rPr lang="de-CH" dirty="0"/>
              <a:t>, soll uns </a:t>
            </a:r>
            <a:r>
              <a:rPr lang="de-CH" b="1" dirty="0"/>
              <a:t>unabhängig</a:t>
            </a:r>
            <a:r>
              <a:rPr lang="de-CH" dirty="0"/>
              <a:t> von </a:t>
            </a:r>
            <a:r>
              <a:rPr lang="de-CH" b="1" dirty="0"/>
              <a:t>Primärressourcen</a:t>
            </a:r>
            <a:r>
              <a:rPr lang="de-CH" dirty="0"/>
              <a:t> machen und das </a:t>
            </a:r>
            <a:r>
              <a:rPr lang="de-CH" b="1" dirty="0"/>
              <a:t>Abfallproblem</a:t>
            </a:r>
            <a:r>
              <a:rPr lang="de-CH" dirty="0"/>
              <a:t> </a:t>
            </a:r>
            <a:r>
              <a:rPr lang="de-CH" b="1" dirty="0"/>
              <a:t>vermeiden</a:t>
            </a:r>
            <a:r>
              <a:rPr lang="de-CH" dirty="0"/>
              <a:t>. Dabei ist aber nicht klar, welche Strategien den grössten Umweltnutzen haben, wie sie sich ökonomisch umsetzen lassen und welche </a:t>
            </a:r>
            <a:r>
              <a:rPr lang="de-CH" b="1" dirty="0"/>
              <a:t>regulatorischen</a:t>
            </a:r>
            <a:r>
              <a:rPr lang="de-CH" dirty="0"/>
              <a:t> und </a:t>
            </a:r>
            <a:r>
              <a:rPr lang="de-CH" b="1" dirty="0"/>
              <a:t>systemischen</a:t>
            </a:r>
            <a:r>
              <a:rPr lang="de-CH" dirty="0"/>
              <a:t> </a:t>
            </a:r>
            <a:r>
              <a:rPr lang="de-CH" b="1" dirty="0"/>
              <a:t>Hindernisse</a:t>
            </a:r>
            <a:r>
              <a:rPr lang="de-CH" dirty="0"/>
              <a:t> im Wege stehen.</a:t>
            </a:r>
          </a:p>
          <a:p>
            <a:endParaRPr lang="de-CH" dirty="0"/>
          </a:p>
        </p:txBody>
      </p:sp>
      <p:sp>
        <p:nvSpPr>
          <p:cNvPr id="6" name="Text Placeholder 5">
            <a:extLst>
              <a:ext uri="{FF2B5EF4-FFF2-40B4-BE49-F238E27FC236}">
                <a16:creationId xmlns:a16="http://schemas.microsoft.com/office/drawing/2014/main" id="{73C34507-8A73-11E0-9FC9-BD7E6DD73DF7}"/>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241627E8-785E-5F99-9DB1-CF65A4749860}"/>
              </a:ext>
            </a:extLst>
          </p:cNvPr>
          <p:cNvSpPr>
            <a:spLocks noGrp="1"/>
          </p:cNvSpPr>
          <p:nvPr>
            <p:ph type="ftr" sz="quarter" idx="17"/>
          </p:nvPr>
        </p:nvSpPr>
        <p:spPr/>
        <p:txBody>
          <a:bodyPr/>
          <a:lstStyle/>
          <a:p>
            <a:r>
              <a:rPr lang="de-CH" dirty="0"/>
              <a:t>NFP 73 – Nachhaltige Wirtschaft</a:t>
            </a:r>
          </a:p>
        </p:txBody>
      </p:sp>
      <p:pic>
        <p:nvPicPr>
          <p:cNvPr id="10" name="object 5">
            <a:extLst>
              <a:ext uri="{FF2B5EF4-FFF2-40B4-BE49-F238E27FC236}">
                <a16:creationId xmlns:a16="http://schemas.microsoft.com/office/drawing/2014/main" id="{B7C63CA3-09E6-BD4E-2F4C-9D1D6022ED2B}"/>
              </a:ext>
            </a:extLst>
          </p:cNvPr>
          <p:cNvPicPr>
            <a:picLocks noGrp="1"/>
          </p:cNvPicPr>
          <p:nvPr>
            <p:ph type="pic" sz="quarter" idx="16"/>
          </p:nvPr>
        </p:nvPicPr>
        <p:blipFill>
          <a:blip r:embed="rId5" cstate="print"/>
          <a:srcRect t="9499" b="9499"/>
          <a:stretch>
            <a:fillRect/>
          </a:stretch>
        </p:blipFill>
        <p:spPr>
          <a:prstGeom prst="rect">
            <a:avLst/>
          </a:prstGeom>
        </p:spPr>
      </p:pic>
    </p:spTree>
    <p:extLst>
      <p:ext uri="{BB962C8B-B14F-4D97-AF65-F5344CB8AC3E}">
        <p14:creationId xmlns:p14="http://schemas.microsoft.com/office/powerpoint/2010/main" val="320616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F833075-AE13-CF57-FB75-F75ADFC9B06E}"/>
              </a:ext>
            </a:extLst>
          </p:cNvPr>
          <p:cNvGraphicFramePr>
            <a:graphicFrameLocks noChangeAspect="1"/>
          </p:cNvGraphicFramePr>
          <p:nvPr>
            <p:custDataLst>
              <p:tags r:id="rId1"/>
            </p:custDataLst>
            <p:extLst>
              <p:ext uri="{D42A27DB-BD31-4B8C-83A1-F6EECF244321}">
                <p14:modId xmlns:p14="http://schemas.microsoft.com/office/powerpoint/2010/main" val="11988193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F7BFD48-A15F-1EF0-E394-F9BA55399C7F}"/>
              </a:ext>
            </a:extLst>
          </p:cNvPr>
          <p:cNvSpPr>
            <a:spLocks noGrp="1"/>
          </p:cNvSpPr>
          <p:nvPr>
            <p:ph type="title"/>
          </p:nvPr>
        </p:nvSpPr>
        <p:spPr/>
        <p:txBody>
          <a:bodyPr vert="horz"/>
          <a:lstStyle/>
          <a:p>
            <a:r>
              <a:rPr lang="en-GB" dirty="0" err="1"/>
              <a:t>Rahmenbedingungen</a:t>
            </a:r>
            <a:r>
              <a:rPr lang="en-GB" dirty="0"/>
              <a:t> für </a:t>
            </a:r>
            <a:r>
              <a:rPr lang="en-GB" dirty="0" err="1"/>
              <a:t>eine</a:t>
            </a:r>
            <a:r>
              <a:rPr lang="en-GB" dirty="0"/>
              <a:t> </a:t>
            </a:r>
            <a:r>
              <a:rPr lang="en-GB" dirty="0" err="1"/>
              <a:t>nachhaltige</a:t>
            </a:r>
            <a:r>
              <a:rPr lang="en-GB" dirty="0"/>
              <a:t> </a:t>
            </a:r>
            <a:r>
              <a:rPr lang="en-GB" dirty="0" err="1"/>
              <a:t>Kreislaufwirtschaf</a:t>
            </a:r>
            <a:r>
              <a:rPr lang="en-GB" dirty="0"/>
              <a:t> – Ziel</a:t>
            </a:r>
            <a:endParaRPr lang="de-CH" dirty="0"/>
          </a:p>
        </p:txBody>
      </p:sp>
      <p:sp>
        <p:nvSpPr>
          <p:cNvPr id="3" name="Slide Number Placeholder 2">
            <a:extLst>
              <a:ext uri="{FF2B5EF4-FFF2-40B4-BE49-F238E27FC236}">
                <a16:creationId xmlns:a16="http://schemas.microsoft.com/office/drawing/2014/main" id="{A0D1FF50-5661-1DCC-D6A7-3642A662A0EA}"/>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Text Placeholder 4">
            <a:extLst>
              <a:ext uri="{FF2B5EF4-FFF2-40B4-BE49-F238E27FC236}">
                <a16:creationId xmlns:a16="http://schemas.microsoft.com/office/drawing/2014/main" id="{60F26F49-86A7-7905-5D82-8B351EAC3BC0}"/>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F3C95D72-668F-0112-46FD-CB24D9E4C813}"/>
              </a:ext>
            </a:extLst>
          </p:cNvPr>
          <p:cNvSpPr>
            <a:spLocks noGrp="1"/>
          </p:cNvSpPr>
          <p:nvPr>
            <p:ph type="body" sz="quarter" idx="13"/>
          </p:nvPr>
        </p:nvSpPr>
        <p:spPr>
          <a:xfrm>
            <a:off x="479425" y="2565400"/>
            <a:ext cx="4571999" cy="3455988"/>
          </a:xfrm>
        </p:spPr>
        <p:txBody>
          <a:bodyPr/>
          <a:lstStyle/>
          <a:p>
            <a:r>
              <a:rPr lang="de-CH"/>
              <a:t>Entscheidungsträger:innen in Wirtschaft und Gesellschaft suchen Unterstützung für die erfolgreiche und effektive Gestaltung von Kreisläufen. Die Forschungsprojekte des NFP 73 hatten daher zum Ziel, </a:t>
            </a:r>
            <a:r>
              <a:rPr lang="de-CH" b="1"/>
              <a:t>Bedingungen</a:t>
            </a:r>
            <a:r>
              <a:rPr lang="de-CH"/>
              <a:t> für die nachhaltige Kreislaufwirtschaft zu untersuchen und </a:t>
            </a:r>
            <a:r>
              <a:rPr lang="de-CH" b="1"/>
              <a:t>Methoden</a:t>
            </a:r>
            <a:r>
              <a:rPr lang="de-CH"/>
              <a:t> zur </a:t>
            </a:r>
            <a:r>
              <a:rPr lang="de-CH" b="1"/>
              <a:t>Entscheidungsfindung</a:t>
            </a:r>
            <a:r>
              <a:rPr lang="de-CH"/>
              <a:t> zu entwickeln. Die thematische Synthese fasst die Erkenntnisse daraus zusammen.</a:t>
            </a:r>
          </a:p>
          <a:p>
            <a:endParaRPr lang="de-CH" dirty="0"/>
          </a:p>
        </p:txBody>
      </p:sp>
      <p:sp>
        <p:nvSpPr>
          <p:cNvPr id="7" name="Text Placeholder 6">
            <a:extLst>
              <a:ext uri="{FF2B5EF4-FFF2-40B4-BE49-F238E27FC236}">
                <a16:creationId xmlns:a16="http://schemas.microsoft.com/office/drawing/2014/main" id="{02C1EAB7-CCA5-94A3-5388-39EB1C28CD72}"/>
              </a:ext>
            </a:extLst>
          </p:cNvPr>
          <p:cNvSpPr>
            <a:spLocks noGrp="1"/>
          </p:cNvSpPr>
          <p:nvPr>
            <p:ph type="body" sz="quarter" idx="12"/>
          </p:nvPr>
        </p:nvSpPr>
        <p:spPr>
          <a:xfrm>
            <a:off x="479423" y="1808163"/>
            <a:ext cx="5160931" cy="587375"/>
          </a:xfrm>
        </p:spPr>
        <p:txBody>
          <a:bodyPr/>
          <a:lstStyle/>
          <a:p>
            <a:r>
              <a:rPr lang="de-CH"/>
              <a:t>Ziel</a:t>
            </a:r>
            <a:endParaRPr lang="de-CH" dirty="0"/>
          </a:p>
        </p:txBody>
      </p:sp>
      <p:sp>
        <p:nvSpPr>
          <p:cNvPr id="8" name="Footer Placeholder 7">
            <a:extLst>
              <a:ext uri="{FF2B5EF4-FFF2-40B4-BE49-F238E27FC236}">
                <a16:creationId xmlns:a16="http://schemas.microsoft.com/office/drawing/2014/main" id="{0BB9D9D0-E150-6493-E079-2A8CAB9C9107}"/>
              </a:ext>
            </a:extLst>
          </p:cNvPr>
          <p:cNvSpPr>
            <a:spLocks noGrp="1"/>
          </p:cNvSpPr>
          <p:nvPr>
            <p:ph type="ftr" sz="quarter" idx="16"/>
          </p:nvPr>
        </p:nvSpPr>
        <p:spPr/>
        <p:txBody>
          <a:bodyPr/>
          <a:lstStyle/>
          <a:p>
            <a:r>
              <a:rPr lang="de-CH"/>
              <a:t>NFP 73 – Nachhaltige Wirtschaft</a:t>
            </a:r>
            <a:endParaRPr lang="de-CH" dirty="0"/>
          </a:p>
        </p:txBody>
      </p:sp>
      <p:pic>
        <p:nvPicPr>
          <p:cNvPr id="11" name="object 7">
            <a:extLst>
              <a:ext uri="{FF2B5EF4-FFF2-40B4-BE49-F238E27FC236}">
                <a16:creationId xmlns:a16="http://schemas.microsoft.com/office/drawing/2014/main" id="{0F962F16-4CCD-70C1-7304-59EA647982EE}"/>
              </a:ext>
            </a:extLst>
          </p:cNvPr>
          <p:cNvPicPr>
            <a:picLocks noGrp="1"/>
          </p:cNvPicPr>
          <p:nvPr>
            <p:ph type="pic" sz="quarter" idx="10"/>
          </p:nvPr>
        </p:nvPicPr>
        <p:blipFill>
          <a:blip r:embed="rId5" cstate="print"/>
          <a:srcRect t="1775" b="1775"/>
          <a:stretch>
            <a:fillRect/>
          </a:stretch>
        </p:blipFill>
        <p:spPr>
          <a:xfrm>
            <a:off x="5622926" y="1808163"/>
            <a:ext cx="6089650" cy="4213225"/>
          </a:xfrm>
          <a:prstGeom prst="rect">
            <a:avLst/>
          </a:prstGeom>
        </p:spPr>
      </p:pic>
    </p:spTree>
    <p:extLst>
      <p:ext uri="{BB962C8B-B14F-4D97-AF65-F5344CB8AC3E}">
        <p14:creationId xmlns:p14="http://schemas.microsoft.com/office/powerpoint/2010/main" val="12620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1018271-904D-3BE1-FFBB-1363326D3599}"/>
              </a:ext>
            </a:extLst>
          </p:cNvPr>
          <p:cNvGraphicFramePr>
            <a:graphicFrameLocks noChangeAspect="1"/>
          </p:cNvGraphicFramePr>
          <p:nvPr>
            <p:custDataLst>
              <p:tags r:id="rId1"/>
            </p:custDataLst>
            <p:extLst>
              <p:ext uri="{D42A27DB-BD31-4B8C-83A1-F6EECF244321}">
                <p14:modId xmlns:p14="http://schemas.microsoft.com/office/powerpoint/2010/main" val="30066132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324DCB-E16F-7AAF-6E66-B353DAAF7216}"/>
              </a:ext>
            </a:extLst>
          </p:cNvPr>
          <p:cNvSpPr>
            <a:spLocks noGrp="1"/>
          </p:cNvSpPr>
          <p:nvPr>
            <p:ph type="title"/>
          </p:nvPr>
        </p:nvSpPr>
        <p:spPr/>
        <p:txBody>
          <a:bodyPr vert="horz"/>
          <a:lstStyle/>
          <a:p>
            <a:r>
              <a:rPr lang="en-GB" dirty="0" err="1"/>
              <a:t>Rahmenbedingungen</a:t>
            </a:r>
            <a:r>
              <a:rPr lang="en-GB" dirty="0"/>
              <a:t> für </a:t>
            </a:r>
            <a:r>
              <a:rPr lang="en-GB" dirty="0" err="1"/>
              <a:t>eine</a:t>
            </a:r>
            <a:r>
              <a:rPr lang="en-GB" dirty="0"/>
              <a:t> </a:t>
            </a:r>
            <a:r>
              <a:rPr lang="en-GB" dirty="0" err="1"/>
              <a:t>nachhaltige</a:t>
            </a:r>
            <a:r>
              <a:rPr lang="en-GB" dirty="0"/>
              <a:t> </a:t>
            </a:r>
            <a:r>
              <a:rPr lang="en-GB" dirty="0" err="1"/>
              <a:t>Kreislaufwirtschaf</a:t>
            </a:r>
            <a:r>
              <a:rPr lang="en-GB" dirty="0"/>
              <a:t> – </a:t>
            </a:r>
            <a:r>
              <a:rPr lang="de-CH" dirty="0"/>
              <a:t>Resultate I  </a:t>
            </a:r>
          </a:p>
        </p:txBody>
      </p:sp>
      <p:sp>
        <p:nvSpPr>
          <p:cNvPr id="3" name="Text Placeholder 2">
            <a:extLst>
              <a:ext uri="{FF2B5EF4-FFF2-40B4-BE49-F238E27FC236}">
                <a16:creationId xmlns:a16="http://schemas.microsoft.com/office/drawing/2014/main" id="{889EA72C-BA87-6694-E7CB-6778D3841097}"/>
              </a:ext>
            </a:extLst>
          </p:cNvPr>
          <p:cNvSpPr>
            <a:spLocks noGrp="1"/>
          </p:cNvSpPr>
          <p:nvPr>
            <p:ph type="body" sz="quarter" idx="13"/>
          </p:nvPr>
        </p:nvSpPr>
        <p:spPr/>
        <p:txBody>
          <a:bodyPr/>
          <a:lstStyle/>
          <a:p>
            <a:r>
              <a:rPr lang="de-CH" dirty="0"/>
              <a:t>Forschungsprojekte des NFP 73 haben Bedingungen untersucht und Methoden entwickelt, damit Kreisläufe auch nachhaltig gestaltet werden können. Vom </a:t>
            </a:r>
            <a:r>
              <a:rPr lang="de-CH" dirty="0">
                <a:solidFill>
                  <a:srgbClr val="83D0F5"/>
                </a:solidFill>
              </a:rPr>
              <a:t>Produktdesign</a:t>
            </a:r>
            <a:r>
              <a:rPr lang="de-CH" dirty="0"/>
              <a:t> über </a:t>
            </a:r>
            <a:r>
              <a:rPr lang="de-CH" dirty="0">
                <a:solidFill>
                  <a:srgbClr val="83D0F5"/>
                </a:solidFill>
              </a:rPr>
              <a:t>Indikatoren</a:t>
            </a:r>
            <a:r>
              <a:rPr lang="de-CH" dirty="0"/>
              <a:t> hin zu </a:t>
            </a:r>
            <a:r>
              <a:rPr lang="de-CH" dirty="0">
                <a:solidFill>
                  <a:srgbClr val="83D0F5"/>
                </a:solidFill>
              </a:rPr>
              <a:t>Geschäftsmodellinnovation</a:t>
            </a:r>
            <a:r>
              <a:rPr lang="de-CH" dirty="0"/>
              <a:t> reicht das Spektrum an Hilfestellungen für Unternehmen und Gesetzgebende für die Umsetzung einer nachhaltigen Kreislaufwirtschaft. Kreislaufwirtschaft ist </a:t>
            </a:r>
            <a:r>
              <a:rPr lang="de-CH" dirty="0">
                <a:solidFill>
                  <a:srgbClr val="83D0F5"/>
                </a:solidFill>
              </a:rPr>
              <a:t>mehr als nur Recycling</a:t>
            </a:r>
            <a:r>
              <a:rPr lang="de-CH" dirty="0"/>
              <a:t>, auch </a:t>
            </a:r>
            <a:r>
              <a:rPr lang="de-CH" dirty="0">
                <a:solidFill>
                  <a:srgbClr val="83D0F5"/>
                </a:solidFill>
              </a:rPr>
              <a:t>Umdenken</a:t>
            </a:r>
            <a:r>
              <a:rPr lang="de-CH" dirty="0"/>
              <a:t>, </a:t>
            </a:r>
            <a:r>
              <a:rPr lang="de-CH" dirty="0">
                <a:solidFill>
                  <a:srgbClr val="83D0F5"/>
                </a:solidFill>
              </a:rPr>
              <a:t>Wiederverwenden</a:t>
            </a:r>
            <a:r>
              <a:rPr lang="de-CH" dirty="0"/>
              <a:t> oder </a:t>
            </a:r>
            <a:r>
              <a:rPr lang="de-CH" dirty="0">
                <a:solidFill>
                  <a:srgbClr val="83D0F5"/>
                </a:solidFill>
              </a:rPr>
              <a:t>Reparieren</a:t>
            </a:r>
            <a:r>
              <a:rPr lang="de-CH" dirty="0"/>
              <a:t> kann </a:t>
            </a:r>
            <a:r>
              <a:rPr lang="de-CH" dirty="0">
                <a:solidFill>
                  <a:srgbClr val="83D0F5"/>
                </a:solidFill>
              </a:rPr>
              <a:t>Ressourcen</a:t>
            </a:r>
            <a:r>
              <a:rPr lang="de-CH" dirty="0"/>
              <a:t> und </a:t>
            </a:r>
            <a:r>
              <a:rPr lang="de-CH" dirty="0">
                <a:solidFill>
                  <a:srgbClr val="83D0F5"/>
                </a:solidFill>
              </a:rPr>
              <a:t>Umweltauswirkungen</a:t>
            </a:r>
            <a:r>
              <a:rPr lang="de-CH" dirty="0"/>
              <a:t> </a:t>
            </a:r>
            <a:r>
              <a:rPr lang="de-CH" dirty="0">
                <a:solidFill>
                  <a:srgbClr val="83D0F5"/>
                </a:solidFill>
              </a:rPr>
              <a:t>sparen</a:t>
            </a:r>
            <a:r>
              <a:rPr lang="de-CH" dirty="0"/>
              <a:t>. Es gibt aber </a:t>
            </a:r>
            <a:r>
              <a:rPr lang="de-CH" dirty="0">
                <a:solidFill>
                  <a:srgbClr val="83D0F5"/>
                </a:solidFill>
              </a:rPr>
              <a:t>keine</a:t>
            </a:r>
            <a:r>
              <a:rPr lang="de-CH" dirty="0"/>
              <a:t> </a:t>
            </a:r>
            <a:r>
              <a:rPr lang="de-CH" dirty="0">
                <a:solidFill>
                  <a:srgbClr val="83D0F5"/>
                </a:solidFill>
              </a:rPr>
              <a:t>Patentlösung</a:t>
            </a:r>
            <a:r>
              <a:rPr lang="de-CH" dirty="0"/>
              <a:t> oder </a:t>
            </a:r>
            <a:r>
              <a:rPr lang="de-CH" dirty="0">
                <a:solidFill>
                  <a:srgbClr val="83D0F5"/>
                </a:solidFill>
              </a:rPr>
              <a:t>Abfallhierarchie</a:t>
            </a:r>
            <a:r>
              <a:rPr lang="de-CH" dirty="0"/>
              <a:t>. </a:t>
            </a:r>
            <a:endParaRPr lang="de-CH" dirty="0">
              <a:solidFill>
                <a:srgbClr val="83D0F5"/>
              </a:solidFill>
            </a:endParaRPr>
          </a:p>
          <a:p>
            <a:r>
              <a:rPr lang="de-CH" dirty="0"/>
              <a:t>Für verschiedene Produkte und Dienstleistungen gibt es aus Umweltsicht eine andere Priorisierung der verschiedenen Kreislaufstrategien. Letztlich zählt wie </a:t>
            </a:r>
            <a:r>
              <a:rPr lang="de-CH" dirty="0">
                <a:solidFill>
                  <a:srgbClr val="83D0F5"/>
                </a:solidFill>
              </a:rPr>
              <a:t>effektiv</a:t>
            </a:r>
            <a:r>
              <a:rPr lang="de-CH" dirty="0"/>
              <a:t> ein Kreislauf </a:t>
            </a:r>
            <a:r>
              <a:rPr lang="de-CH" dirty="0">
                <a:solidFill>
                  <a:srgbClr val="83D0F5"/>
                </a:solidFill>
              </a:rPr>
              <a:t>Umweltauswirkungen</a:t>
            </a:r>
            <a:r>
              <a:rPr lang="de-CH" dirty="0"/>
              <a:t> und </a:t>
            </a:r>
            <a:r>
              <a:rPr lang="de-CH" dirty="0">
                <a:solidFill>
                  <a:srgbClr val="83D0F5"/>
                </a:solidFill>
              </a:rPr>
              <a:t>Ressourcenverbrauch</a:t>
            </a:r>
            <a:r>
              <a:rPr lang="de-CH" dirty="0"/>
              <a:t> </a:t>
            </a:r>
            <a:r>
              <a:rPr lang="de-CH" dirty="0">
                <a:solidFill>
                  <a:srgbClr val="83D0F5"/>
                </a:solidFill>
              </a:rPr>
              <a:t>reduzieren</a:t>
            </a:r>
            <a:r>
              <a:rPr lang="de-CH" dirty="0"/>
              <a:t> kann. Ein </a:t>
            </a:r>
            <a:r>
              <a:rPr lang="de-CH" dirty="0">
                <a:solidFill>
                  <a:srgbClr val="83D0F5"/>
                </a:solidFill>
              </a:rPr>
              <a:t>Paradigmenwechsel</a:t>
            </a:r>
            <a:r>
              <a:rPr lang="de-CH" dirty="0"/>
              <a:t> hin zu </a:t>
            </a:r>
            <a:r>
              <a:rPr lang="de-CH" dirty="0">
                <a:solidFill>
                  <a:srgbClr val="83D0F5"/>
                </a:solidFill>
              </a:rPr>
              <a:t>langfristigem</a:t>
            </a:r>
            <a:r>
              <a:rPr lang="de-CH" dirty="0"/>
              <a:t>, </a:t>
            </a:r>
            <a:r>
              <a:rPr lang="de-CH" dirty="0">
                <a:solidFill>
                  <a:srgbClr val="83D0F5"/>
                </a:solidFill>
              </a:rPr>
              <a:t>globalem</a:t>
            </a:r>
            <a:r>
              <a:rPr lang="de-CH" dirty="0"/>
              <a:t> und </a:t>
            </a:r>
            <a:r>
              <a:rPr lang="de-CH" dirty="0">
                <a:solidFill>
                  <a:srgbClr val="83D0F5"/>
                </a:solidFill>
              </a:rPr>
              <a:t>systemischem</a:t>
            </a:r>
            <a:r>
              <a:rPr lang="de-CH" dirty="0"/>
              <a:t> </a:t>
            </a:r>
            <a:r>
              <a:rPr lang="de-CH" dirty="0">
                <a:solidFill>
                  <a:srgbClr val="83D0F5"/>
                </a:solidFill>
              </a:rPr>
              <a:t>Denken</a:t>
            </a:r>
            <a:r>
              <a:rPr lang="de-CH" dirty="0"/>
              <a:t> ist notwendig für die erfolgreiche und effektive Umsetzung. </a:t>
            </a:r>
          </a:p>
        </p:txBody>
      </p:sp>
      <p:sp>
        <p:nvSpPr>
          <p:cNvPr id="4" name="Slide Number Placeholder 3">
            <a:extLst>
              <a:ext uri="{FF2B5EF4-FFF2-40B4-BE49-F238E27FC236}">
                <a16:creationId xmlns:a16="http://schemas.microsoft.com/office/drawing/2014/main" id="{2202A02D-9AAC-DA4F-A57D-173E66CFB4DF}"/>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93D5A845-0DC2-D12E-8076-F1F68C7B4424}"/>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13709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3.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4.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9675</TotalTime>
  <Words>4261</Words>
  <Application>Microsoft Macintosh PowerPoint</Application>
  <PresentationFormat>Widescreen</PresentationFormat>
  <Paragraphs>348</Paragraphs>
  <Slides>52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7" baseType="lpstr">
      <vt:lpstr>Arial</vt:lpstr>
      <vt:lpstr>Times</vt:lpstr>
      <vt:lpstr>Wingdings</vt:lpstr>
      <vt:lpstr>SNF</vt:lpstr>
      <vt:lpstr>think-cell Slide</vt:lpstr>
      <vt:lpstr>Kreislaufwirtschaft</vt:lpstr>
      <vt:lpstr>Schwerpunkt Kreislaufwirtschaft</vt:lpstr>
      <vt:lpstr>Lernziele</vt:lpstr>
      <vt:lpstr>Einstiegsfragen</vt:lpstr>
      <vt:lpstr>Bezüge zu den Nachhaltigkeitszielen der UNO</vt:lpstr>
      <vt:lpstr>Einstiegsaufgaben</vt:lpstr>
      <vt:lpstr>Rahmenbedingungen für eine nachhaltige Kreislaufwirtschaf – Hintergrund </vt:lpstr>
      <vt:lpstr>Rahmenbedingungen für eine nachhaltige Kreislaufwirtschaf – Ziel</vt:lpstr>
      <vt:lpstr>Rahmenbedingungen für eine nachhaltige Kreislaufwirtschaf – Resultate I  </vt:lpstr>
      <vt:lpstr>Rahmenbedingungen für eine nachhaltige Kreislaufwirtschaf – Resultate II</vt:lpstr>
      <vt:lpstr>Die 10 R der Kreislaufwirtschaft</vt:lpstr>
      <vt:lpstr>Übersicht Forschungsprojekte</vt:lpstr>
      <vt:lpstr>Auf dem Weg zu einer nachhaltigen Kreislaufwirtschaft</vt:lpstr>
      <vt:lpstr>Auf dem Weg zu einer nachhaltigen Kreislaufwirtschaft – Aufgaben</vt:lpstr>
      <vt:lpstr>Auf dem Weg zu einer nachhaltigen Kreislaufwirtschaft – Hintergrund</vt:lpstr>
      <vt:lpstr>Auf dem Weg zu einer nachhaltigen Kreislaufwirtschaft – Ziel</vt:lpstr>
      <vt:lpstr>Auf dem Weg zu einer nachhaltigen Kreislaufwirtschaft – Resultate I</vt:lpstr>
      <vt:lpstr>Auf dem Weg zu einer nachhaltigen Kreislaufwirtschaft – Resultate II</vt:lpstr>
      <vt:lpstr>Auf dem Weg zu einer nachhaltigen Kreislaufwirtschaft – Resultate III</vt:lpstr>
      <vt:lpstr>Auf dem Weg zu einer nachhaltigen Kreislaufwirtschaft</vt:lpstr>
      <vt:lpstr>Labor für eine Kreislaufwirtschaft</vt:lpstr>
      <vt:lpstr>Labor für eine Kreislaufwirtschaft - Aufgaben</vt:lpstr>
      <vt:lpstr>Labor für eine Kreislaufwirtschaft – Hintergrund</vt:lpstr>
      <vt:lpstr>Labor für eine Kreislaufwirtschaft – Ziel</vt:lpstr>
      <vt:lpstr>Labor für eine Kreislaufwirtschaft – Resultate I</vt:lpstr>
      <vt:lpstr>Labor für eine Kreislaufwirtschaft – Resultate II</vt:lpstr>
      <vt:lpstr>Labor für eine Kreislaufwirtschaft – Resultate III</vt:lpstr>
      <vt:lpstr>Ressourceneffizienz in Schweizer Spitälern</vt:lpstr>
      <vt:lpstr>Ressourceneffizienz in Schweizer Spitälern – Aufgaben</vt:lpstr>
      <vt:lpstr>Ressourceneffizienz in Schweizer Spitälern – Hintergrund</vt:lpstr>
      <vt:lpstr>Ressourceneffizienz in Schweizer Spitälern – Ziel</vt:lpstr>
      <vt:lpstr>Ressourceneffizienz in Schweizer Spitälern – Resultate I</vt:lpstr>
      <vt:lpstr>Ressourceneffizienz in Schweizer Spitälern – Resultate II</vt:lpstr>
      <vt:lpstr>Ressourceneffizienz in Schweizer Spitälern – Resultate III</vt:lpstr>
      <vt:lpstr>Ressourceneffizienz in Schweizer Spitälern – Resultate IV</vt:lpstr>
      <vt:lpstr>Ressourceneffizienz in Schweizer Spitälern</vt:lpstr>
      <vt:lpstr>Ressourceneffizienz in Schweizer Spitälern</vt:lpstr>
      <vt:lpstr>Herausforderungen modularer Wasserinfrastrukturen</vt:lpstr>
      <vt:lpstr>Herausforderungen modularer Wasserinfrastrukturen – Aufgaben</vt:lpstr>
      <vt:lpstr>Herausforderungen modularer Wasserinfrastrukturen – Hintergrund</vt:lpstr>
      <vt:lpstr>Herausforderungen modularer Wasserinfrastrukturen – Ziel</vt:lpstr>
      <vt:lpstr>Herausforderungen modularer Wasserinfrastrukturen – Resultate I</vt:lpstr>
      <vt:lpstr>Herausforderungen modularer Wasserinfrastrukturen – Resultate II</vt:lpstr>
      <vt:lpstr>Herausforderungen modularer Wasserinfrastrukturen – Resultate III</vt:lpstr>
      <vt:lpstr>Herausforderungen modularer Wasserinfrastrukturen – Resultate IV</vt:lpstr>
      <vt:lpstr>Abschlussdiskussion</vt:lpstr>
      <vt:lpstr>Anhang</vt:lpstr>
      <vt:lpstr>PowerPoint Presentation</vt:lpstr>
      <vt:lpstr>Geschäftsmodelle in der Kreislaufwirtschaft entwickeln</vt:lpstr>
      <vt:lpstr>Vertiefende Quelle zum Thema</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59</cp:revision>
  <dcterms:created xsi:type="dcterms:W3CDTF">2022-05-16T14:25:03Z</dcterms:created>
  <dcterms:modified xsi:type="dcterms:W3CDTF">2025-09-25T08:59:06Z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