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media/image21.jpg" ContentType="image/jpg"/>
  <Override PartName="/ppt/tags/tag4.xml" ContentType="application/vnd.openxmlformats-officedocument.presentationml.tags+xml"/>
  <Override PartName="/ppt/media/image22.jpg" ContentType="image/jpg"/>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7.jpg" ContentType="image/jpg"/>
  <Override PartName="/ppt/tags/tag11.xml" ContentType="application/vnd.openxmlformats-officedocument.presentationml.tags+xml"/>
  <Override PartName="/ppt/tags/tag1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0"/>
  </p:notesMasterIdLst>
  <p:handoutMasterIdLst>
    <p:handoutMasterId r:id="rId31"/>
  </p:handoutMasterIdLst>
  <p:sldIdLst>
    <p:sldId id="141169004" r:id="rId6"/>
    <p:sldId id="141169013" r:id="rId7"/>
    <p:sldId id="141169018" r:id="rId8"/>
    <p:sldId id="141169016" r:id="rId9"/>
    <p:sldId id="141169015" r:id="rId10"/>
    <p:sldId id="141169012" r:id="rId11"/>
    <p:sldId id="141169010" r:id="rId12"/>
    <p:sldId id="141169019" r:id="rId13"/>
    <p:sldId id="141169029" r:id="rId14"/>
    <p:sldId id="141169030" r:id="rId15"/>
    <p:sldId id="141169031" r:id="rId16"/>
    <p:sldId id="141169032" r:id="rId17"/>
    <p:sldId id="141169033" r:id="rId18"/>
    <p:sldId id="141169034" r:id="rId19"/>
    <p:sldId id="141169021" r:id="rId20"/>
    <p:sldId id="141169006" r:id="rId21"/>
    <p:sldId id="141169035" r:id="rId22"/>
    <p:sldId id="141169036" r:id="rId23"/>
    <p:sldId id="141169037" r:id="rId24"/>
    <p:sldId id="141169009" r:id="rId25"/>
    <p:sldId id="141169008" r:id="rId26"/>
    <p:sldId id="141169020" r:id="rId27"/>
    <p:sldId id="141169005" r:id="rId28"/>
    <p:sldId id="141169007"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2"/>
            <p14:sldId id="141169010"/>
            <p14:sldId id="141169019"/>
            <p14:sldId id="141169029"/>
            <p14:sldId id="141169030"/>
            <p14:sldId id="141169031"/>
            <p14:sldId id="141169032"/>
            <p14:sldId id="141169033"/>
            <p14:sldId id="141169034"/>
            <p14:sldId id="141169021"/>
            <p14:sldId id="141169006"/>
            <p14:sldId id="141169035"/>
            <p14:sldId id="141169036"/>
            <p14:sldId id="141169037"/>
            <p14:sldId id="141169009"/>
            <p14:sldId id="141169008"/>
            <p14:sldId id="141169020"/>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5FCFD-4E89-49AC-A94C-E9AEF35D97B6}" v="1" dt="2025-05-19T05:42:53.104"/>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4" autoAdjust="0"/>
    <p:restoredTop sz="97020" autoAdjust="0"/>
  </p:normalViewPr>
  <p:slideViewPr>
    <p:cSldViewPr snapToGrid="0" snapToObjects="1" showGuides="1">
      <p:cViewPr varScale="1">
        <p:scale>
          <a:sx n="155" d="100"/>
          <a:sy n="155" d="100"/>
        </p:scale>
        <p:origin x="1096" y="19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135D20D-EA97-E919-CEE9-683374D08999}"/>
              </a:ext>
            </a:extLst>
          </p:cNvPr>
          <p:cNvGraphicFramePr>
            <a:graphicFrameLocks noChangeAspect="1"/>
          </p:cNvGraphicFramePr>
          <p:nvPr userDrawn="1">
            <p:custDataLst>
              <p:tags r:id="rId30"/>
            </p:custDataLst>
            <p:extLst>
              <p:ext uri="{D42A27DB-BD31-4B8C-83A1-F6EECF244321}">
                <p14:modId xmlns:p14="http://schemas.microsoft.com/office/powerpoint/2010/main" val="5352951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22.jp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https://www.youtube.com/watch?v=jDUdsI52djU" TargetMode="External"/><Relationship Id="rId5" Type="http://schemas.openxmlformats.org/officeDocument/2006/relationships/hyperlink" Target="https://open.spotify.com/episode/4XesvRNUtGgqEsR5n7lXm0?si=641add32375e4e74&amp;nd=1&amp;dlsi=6fa6597e0dea462b" TargetMode="Externa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27.jp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sustainablefinance.ch/en/resources/education.html"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nfp73.ch/de/projekte/nachhaltiges-finanzierungswesen"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hyperlink" Target="https://www.youtube.com/watch?v=2Lcm7RIMZHs" TargetMode="Externa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21.jp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inger pointing at a row of pills&#10;&#10;AI-generated content may be incorrect.">
            <a:extLst>
              <a:ext uri="{FF2B5EF4-FFF2-40B4-BE49-F238E27FC236}">
                <a16:creationId xmlns:a16="http://schemas.microsoft.com/office/drawing/2014/main" id="{94722A67-A192-04A8-0534-9BE0492ACC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err="1"/>
              <a:t>Finanzwesen</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A5AA-4D87-65C3-54AC-D456DC2A5C1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61EB8C8-6A9D-00B6-3079-81E2C6D50BE8}"/>
              </a:ext>
            </a:extLst>
          </p:cNvPr>
          <p:cNvGraphicFramePr>
            <a:graphicFrameLocks noChangeAspect="1"/>
          </p:cNvGraphicFramePr>
          <p:nvPr>
            <p:custDataLst>
              <p:tags r:id="rId1"/>
            </p:custDataLst>
            <p:extLst>
              <p:ext uri="{D42A27DB-BD31-4B8C-83A1-F6EECF244321}">
                <p14:modId xmlns:p14="http://schemas.microsoft.com/office/powerpoint/2010/main" val="31915289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6E80E25-905B-2E40-BF54-777506082E0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BE9713-61B6-0415-80EF-7335AE869AB5}"/>
              </a:ext>
            </a:extLst>
          </p:cNvPr>
          <p:cNvSpPr>
            <a:spLocks noGrp="1"/>
          </p:cNvSpPr>
          <p:nvPr>
            <p:ph type="title"/>
          </p:nvPr>
        </p:nvSpPr>
        <p:spPr/>
        <p:txBody>
          <a:bodyPr vert="horz"/>
          <a:lstStyle/>
          <a:p>
            <a:r>
              <a:rPr lang="de-CH" dirty="0"/>
              <a:t>Nachhaltiges Finanzierungswesen – Ziel</a:t>
            </a:r>
          </a:p>
        </p:txBody>
      </p:sp>
      <p:sp>
        <p:nvSpPr>
          <p:cNvPr id="3" name="Slide Number Placeholder 2">
            <a:extLst>
              <a:ext uri="{FF2B5EF4-FFF2-40B4-BE49-F238E27FC236}">
                <a16:creationId xmlns:a16="http://schemas.microsoft.com/office/drawing/2014/main" id="{6BFB3044-2A24-5E55-3379-011FBDEB057D}"/>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4" name="Text Placeholder 3">
            <a:extLst>
              <a:ext uri="{FF2B5EF4-FFF2-40B4-BE49-F238E27FC236}">
                <a16:creationId xmlns:a16="http://schemas.microsoft.com/office/drawing/2014/main" id="{E69D058B-E2E5-1614-EEC4-B5A631D36BFB}"/>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5948904-A851-C0CB-2C22-B00F8201DCF2}"/>
              </a:ext>
            </a:extLst>
          </p:cNvPr>
          <p:cNvSpPr>
            <a:spLocks noGrp="1"/>
          </p:cNvSpPr>
          <p:nvPr>
            <p:ph type="body" sz="quarter" idx="13"/>
          </p:nvPr>
        </p:nvSpPr>
        <p:spPr/>
        <p:txBody>
          <a:bodyPr/>
          <a:lstStyle/>
          <a:p>
            <a:r>
              <a:rPr lang="de-CH" dirty="0"/>
              <a:t>Ziel dieses Projekts war es, auf dem aktuellen Stand der Forschung aufzubauen und sowohl wissenschaftliche als auch praktische Beiträge zu leisten. Dies wollten wir erreichen durch einen Beitrag zur </a:t>
            </a:r>
            <a:r>
              <a:rPr lang="de-CH" b="1" dirty="0"/>
              <a:t>Quantität</a:t>
            </a:r>
            <a:r>
              <a:rPr lang="de-CH" dirty="0"/>
              <a:t> und </a:t>
            </a:r>
            <a:r>
              <a:rPr lang="de-CH" b="1" dirty="0"/>
              <a:t>Qualität</a:t>
            </a:r>
            <a:r>
              <a:rPr lang="de-CH" dirty="0"/>
              <a:t> des </a:t>
            </a:r>
            <a:r>
              <a:rPr lang="de-CH" b="1" dirty="0"/>
              <a:t>verfügbaren Wissens </a:t>
            </a:r>
            <a:r>
              <a:rPr lang="de-CH" dirty="0"/>
              <a:t>und durch die </a:t>
            </a:r>
            <a:r>
              <a:rPr lang="de-CH" b="1" dirty="0"/>
              <a:t>Entwicklung wissenschaftlich </a:t>
            </a:r>
            <a:r>
              <a:rPr lang="de-CH" dirty="0"/>
              <a:t>fundierter Empfehlungen sowie einer </a:t>
            </a:r>
            <a:r>
              <a:rPr lang="de-CH" b="1" dirty="0"/>
              <a:t>Schweizer</a:t>
            </a:r>
            <a:r>
              <a:rPr lang="de-CH" dirty="0"/>
              <a:t> </a:t>
            </a:r>
            <a:r>
              <a:rPr lang="de-CH" b="1" dirty="0"/>
              <a:t>Nachhaltigkeitsbörse</a:t>
            </a:r>
            <a:r>
              <a:rPr lang="de-CH" dirty="0"/>
              <a:t>, die </a:t>
            </a:r>
            <a:r>
              <a:rPr lang="de-CH" b="1" dirty="0"/>
              <a:t>ESG-Projekte</a:t>
            </a:r>
            <a:r>
              <a:rPr lang="de-CH" dirty="0"/>
              <a:t> unterstützt, indem sie Finanzierungen für </a:t>
            </a:r>
            <a:r>
              <a:rPr lang="de-CH" b="1" dirty="0"/>
              <a:t>Investmentvehikel</a:t>
            </a:r>
            <a:r>
              <a:rPr lang="de-CH" dirty="0"/>
              <a:t> und Institutionen im </a:t>
            </a:r>
            <a:r>
              <a:rPr lang="de-CH" b="1" dirty="0"/>
              <a:t>Mikrofinanzbereich</a:t>
            </a:r>
            <a:r>
              <a:rPr lang="de-CH" dirty="0"/>
              <a:t> bietet.</a:t>
            </a:r>
          </a:p>
          <a:p>
            <a:endParaRPr lang="de-CH" dirty="0"/>
          </a:p>
          <a:p>
            <a:endParaRPr lang="de-CH" dirty="0"/>
          </a:p>
        </p:txBody>
      </p:sp>
      <p:sp>
        <p:nvSpPr>
          <p:cNvPr id="6" name="Text Placeholder 5">
            <a:extLst>
              <a:ext uri="{FF2B5EF4-FFF2-40B4-BE49-F238E27FC236}">
                <a16:creationId xmlns:a16="http://schemas.microsoft.com/office/drawing/2014/main" id="{D1D8DE17-67A8-1330-0A11-812621C04C82}"/>
              </a:ext>
            </a:extLst>
          </p:cNvPr>
          <p:cNvSpPr>
            <a:spLocks noGrp="1"/>
          </p:cNvSpPr>
          <p:nvPr>
            <p:ph type="body" sz="quarter" idx="12"/>
          </p:nvPr>
        </p:nvSpPr>
        <p:spPr/>
        <p:txBody>
          <a:bodyPr/>
          <a:lstStyle/>
          <a:p>
            <a:r>
              <a:rPr lang="de-CH" dirty="0"/>
              <a:t>Ziel</a:t>
            </a:r>
          </a:p>
        </p:txBody>
      </p:sp>
      <p:sp>
        <p:nvSpPr>
          <p:cNvPr id="8" name="Footer Placeholder 7">
            <a:extLst>
              <a:ext uri="{FF2B5EF4-FFF2-40B4-BE49-F238E27FC236}">
                <a16:creationId xmlns:a16="http://schemas.microsoft.com/office/drawing/2014/main" id="{9CE50BF9-89BC-40EE-342B-A19FE5E0E5B7}"/>
              </a:ext>
            </a:extLst>
          </p:cNvPr>
          <p:cNvSpPr>
            <a:spLocks noGrp="1"/>
          </p:cNvSpPr>
          <p:nvPr>
            <p:ph type="ftr" sz="quarter" idx="17"/>
          </p:nvPr>
        </p:nvSpPr>
        <p:spPr/>
        <p:txBody>
          <a:bodyPr/>
          <a:lstStyle/>
          <a:p>
            <a:r>
              <a:rPr lang="de-CH"/>
              <a:t>NFP 73 – Nachhaltige Wirtschaft</a:t>
            </a:r>
            <a:endParaRPr lang="de-CH" dirty="0"/>
          </a:p>
        </p:txBody>
      </p:sp>
      <p:pic>
        <p:nvPicPr>
          <p:cNvPr id="14" name="object 4">
            <a:extLst>
              <a:ext uri="{FF2B5EF4-FFF2-40B4-BE49-F238E27FC236}">
                <a16:creationId xmlns:a16="http://schemas.microsoft.com/office/drawing/2014/main" id="{7DAA00DF-BBFD-0018-C182-145DD01A8C93}"/>
              </a:ext>
            </a:extLst>
          </p:cNvPr>
          <p:cNvPicPr>
            <a:picLocks noGrp="1"/>
          </p:cNvPicPr>
          <p:nvPr>
            <p:ph type="pic" sz="quarter" idx="16"/>
          </p:nvPr>
        </p:nvPicPr>
        <p:blipFill>
          <a:blip r:embed="rId5" cstate="print"/>
          <a:srcRect t="9363" b="9363"/>
          <a:stretch>
            <a:fillRect/>
          </a:stretch>
        </p:blipFill>
        <p:spPr>
          <a:prstGeom prst="rect">
            <a:avLst/>
          </a:prstGeom>
        </p:spPr>
      </p:pic>
    </p:spTree>
    <p:extLst>
      <p:ext uri="{BB962C8B-B14F-4D97-AF65-F5344CB8AC3E}">
        <p14:creationId xmlns:p14="http://schemas.microsoft.com/office/powerpoint/2010/main" val="62707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60A747-1FC5-A05C-26B2-D24B9F46706F}"/>
              </a:ext>
            </a:extLst>
          </p:cNvPr>
          <p:cNvGraphicFramePr>
            <a:graphicFrameLocks noChangeAspect="1"/>
          </p:cNvGraphicFramePr>
          <p:nvPr>
            <p:custDataLst>
              <p:tags r:id="rId1"/>
            </p:custDataLst>
            <p:extLst>
              <p:ext uri="{D42A27DB-BD31-4B8C-83A1-F6EECF244321}">
                <p14:modId xmlns:p14="http://schemas.microsoft.com/office/powerpoint/2010/main" val="40719629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7A88A8-7F21-8141-C655-9EE852CAE808}"/>
              </a:ext>
            </a:extLst>
          </p:cNvPr>
          <p:cNvSpPr>
            <a:spLocks noGrp="1"/>
          </p:cNvSpPr>
          <p:nvPr>
            <p:ph type="title"/>
          </p:nvPr>
        </p:nvSpPr>
        <p:spPr/>
        <p:txBody>
          <a:bodyPr vert="horz"/>
          <a:lstStyle/>
          <a:p>
            <a:r>
              <a:rPr lang="de-CH" dirty="0"/>
              <a:t>Nachhaltiges Finanzierungswesen – Resultate I</a:t>
            </a:r>
          </a:p>
        </p:txBody>
      </p:sp>
      <p:sp>
        <p:nvSpPr>
          <p:cNvPr id="3" name="Text Placeholder 2">
            <a:extLst>
              <a:ext uri="{FF2B5EF4-FFF2-40B4-BE49-F238E27FC236}">
                <a16:creationId xmlns:a16="http://schemas.microsoft.com/office/drawing/2014/main" id="{4A614008-CE1A-FDFD-4D5C-DA62F838E629}"/>
              </a:ext>
            </a:extLst>
          </p:cNvPr>
          <p:cNvSpPr>
            <a:spLocks noGrp="1"/>
          </p:cNvSpPr>
          <p:nvPr>
            <p:ph type="body" sz="quarter" idx="13"/>
          </p:nvPr>
        </p:nvSpPr>
        <p:spPr/>
        <p:txBody>
          <a:bodyPr/>
          <a:lstStyle/>
          <a:p>
            <a:pPr marL="0" indent="0">
              <a:lnSpc>
                <a:spcPct val="100000"/>
              </a:lnSpc>
              <a:buNone/>
            </a:pPr>
            <a:r>
              <a:rPr lang="de-CH" b="1" dirty="0"/>
              <a:t>Zertifizierung von Finanzierungen  </a:t>
            </a:r>
          </a:p>
          <a:p>
            <a:pPr marL="0" indent="0">
              <a:lnSpc>
                <a:spcPct val="100000"/>
              </a:lnSpc>
              <a:buNone/>
            </a:pPr>
            <a:r>
              <a:rPr lang="de-CH" b="1" dirty="0"/>
              <a:t>Das erste Teilprojekt zeigt</a:t>
            </a:r>
            <a:r>
              <a:rPr lang="de-CH" dirty="0"/>
              <a:t>, dass Unternehmen dank der </a:t>
            </a:r>
            <a:r>
              <a:rPr lang="de-CH" dirty="0">
                <a:solidFill>
                  <a:srgbClr val="83D0F5"/>
                </a:solidFill>
              </a:rPr>
              <a:t>Zertifizierung von Finanzierungen </a:t>
            </a:r>
            <a:r>
              <a:rPr lang="de-CH" dirty="0"/>
              <a:t>als </a:t>
            </a:r>
            <a:r>
              <a:rPr lang="de-CH" dirty="0">
                <a:solidFill>
                  <a:srgbClr val="83D0F5"/>
                </a:solidFill>
              </a:rPr>
              <a:t>«grün» </a:t>
            </a:r>
            <a:r>
              <a:rPr lang="de-CH" dirty="0"/>
              <a:t>signalisieren können, dass sie einen Beitrag zur Energiewende leisten. In unserem Modell zur Emission von Green Bonds verstärkt diese </a:t>
            </a:r>
            <a:r>
              <a:rPr lang="de-CH" dirty="0">
                <a:solidFill>
                  <a:srgbClr val="83D0F5"/>
                </a:solidFill>
              </a:rPr>
              <a:t>Signalwirkung</a:t>
            </a:r>
            <a:r>
              <a:rPr lang="de-CH" dirty="0"/>
              <a:t> die </a:t>
            </a:r>
            <a:r>
              <a:rPr lang="de-CH" dirty="0">
                <a:solidFill>
                  <a:srgbClr val="83D0F5"/>
                </a:solidFill>
              </a:rPr>
              <a:t>Anreize zur Reduktion der CO2-Emissionen</a:t>
            </a:r>
            <a:r>
              <a:rPr lang="de-CH" dirty="0"/>
              <a:t>. Das Modell beruht auf der Hypothese, dass </a:t>
            </a:r>
            <a:r>
              <a:rPr lang="de-CH" dirty="0">
                <a:solidFill>
                  <a:srgbClr val="83D0F5"/>
                </a:solidFill>
              </a:rPr>
              <a:t>Unternehmensleitungen</a:t>
            </a:r>
            <a:r>
              <a:rPr lang="de-CH" dirty="0"/>
              <a:t> eher </a:t>
            </a:r>
            <a:r>
              <a:rPr lang="de-CH" dirty="0">
                <a:solidFill>
                  <a:srgbClr val="83D0F5"/>
                </a:solidFill>
              </a:rPr>
              <a:t>Green Bonds ausgeben</a:t>
            </a:r>
            <a:r>
              <a:rPr lang="de-CH" dirty="0"/>
              <a:t>, wenn sie </a:t>
            </a:r>
            <a:r>
              <a:rPr lang="de-CH" dirty="0">
                <a:solidFill>
                  <a:srgbClr val="83D0F5"/>
                </a:solidFill>
              </a:rPr>
              <a:t>stärker</a:t>
            </a:r>
            <a:r>
              <a:rPr lang="de-CH" dirty="0"/>
              <a:t> an den </a:t>
            </a:r>
            <a:r>
              <a:rPr lang="de-CH" dirty="0">
                <a:solidFill>
                  <a:srgbClr val="83D0F5"/>
                </a:solidFill>
              </a:rPr>
              <a:t>Aktienkursen</a:t>
            </a:r>
            <a:r>
              <a:rPr lang="de-CH" dirty="0"/>
              <a:t> </a:t>
            </a:r>
            <a:r>
              <a:rPr lang="de-CH" dirty="0">
                <a:solidFill>
                  <a:srgbClr val="83D0F5"/>
                </a:solidFill>
              </a:rPr>
              <a:t>interessiert</a:t>
            </a:r>
            <a:r>
              <a:rPr lang="de-CH" dirty="0"/>
              <a:t> sind. Wir testen diese Hypothese, indem wir die </a:t>
            </a:r>
            <a:r>
              <a:rPr lang="de-CH" dirty="0">
                <a:solidFill>
                  <a:srgbClr val="83D0F5"/>
                </a:solidFill>
              </a:rPr>
              <a:t>branchenspezifischen</a:t>
            </a:r>
            <a:r>
              <a:rPr lang="de-CH" dirty="0"/>
              <a:t> </a:t>
            </a:r>
            <a:r>
              <a:rPr lang="de-CH" dirty="0">
                <a:solidFill>
                  <a:srgbClr val="83D0F5"/>
                </a:solidFill>
              </a:rPr>
              <a:t>Unterschiede</a:t>
            </a:r>
            <a:r>
              <a:rPr lang="de-CH" dirty="0"/>
              <a:t> in der </a:t>
            </a:r>
            <a:r>
              <a:rPr lang="de-CH" dirty="0">
                <a:solidFill>
                  <a:srgbClr val="83D0F5"/>
                </a:solidFill>
              </a:rPr>
              <a:t>Aktienkursabhängigkeit</a:t>
            </a:r>
            <a:r>
              <a:rPr lang="de-CH" dirty="0"/>
              <a:t> der </a:t>
            </a:r>
            <a:r>
              <a:rPr lang="de-CH" dirty="0">
                <a:solidFill>
                  <a:srgbClr val="83D0F5"/>
                </a:solidFill>
              </a:rPr>
              <a:t>Managervergütungen</a:t>
            </a:r>
            <a:r>
              <a:rPr lang="de-CH" dirty="0"/>
              <a:t> und die </a:t>
            </a:r>
            <a:r>
              <a:rPr lang="de-CH" dirty="0">
                <a:solidFill>
                  <a:srgbClr val="83D0F5"/>
                </a:solidFill>
              </a:rPr>
              <a:t>länderspezifischen</a:t>
            </a:r>
            <a:r>
              <a:rPr lang="de-CH" dirty="0"/>
              <a:t> </a:t>
            </a:r>
            <a:r>
              <a:rPr lang="de-CH" dirty="0">
                <a:solidFill>
                  <a:srgbClr val="83D0F5"/>
                </a:solidFill>
              </a:rPr>
              <a:t>Unterschiede</a:t>
            </a:r>
            <a:r>
              <a:rPr lang="de-CH" dirty="0"/>
              <a:t> bei den effektiven </a:t>
            </a:r>
            <a:r>
              <a:rPr lang="de-CH" dirty="0">
                <a:solidFill>
                  <a:srgbClr val="83D0F5"/>
                </a:solidFill>
              </a:rPr>
              <a:t>CO</a:t>
            </a:r>
            <a:r>
              <a:rPr lang="de-CH" baseline="-25000" dirty="0">
                <a:solidFill>
                  <a:srgbClr val="83D0F5"/>
                </a:solidFill>
              </a:rPr>
              <a:t>2</a:t>
            </a:r>
            <a:r>
              <a:rPr lang="de-CH" dirty="0">
                <a:solidFill>
                  <a:srgbClr val="83D0F5"/>
                </a:solidFill>
              </a:rPr>
              <a:t>-Preisen</a:t>
            </a:r>
            <a:r>
              <a:rPr lang="de-CH" dirty="0"/>
              <a:t> heranziehen.  </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9590AB27-061A-82F5-5B88-10E4B9D855B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D795747A-9329-300D-21AE-8C220651CAB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7374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8B0D-C739-8FAD-B132-9BE5AB535EB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A5F756-2DE7-6404-30D0-9193B30FA12B}"/>
              </a:ext>
            </a:extLst>
          </p:cNvPr>
          <p:cNvGraphicFramePr>
            <a:graphicFrameLocks noChangeAspect="1"/>
          </p:cNvGraphicFramePr>
          <p:nvPr>
            <p:custDataLst>
              <p:tags r:id="rId1"/>
            </p:custDataLst>
            <p:extLst>
              <p:ext uri="{D42A27DB-BD31-4B8C-83A1-F6EECF244321}">
                <p14:modId xmlns:p14="http://schemas.microsoft.com/office/powerpoint/2010/main" val="15738363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260A747-1FC5-A05C-26B2-D24B9F46706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CBEA82-10D8-7A40-9ECC-F1FBB3E8AA9F}"/>
              </a:ext>
            </a:extLst>
          </p:cNvPr>
          <p:cNvSpPr>
            <a:spLocks noGrp="1"/>
          </p:cNvSpPr>
          <p:nvPr>
            <p:ph type="title"/>
          </p:nvPr>
        </p:nvSpPr>
        <p:spPr/>
        <p:txBody>
          <a:bodyPr vert="horz"/>
          <a:lstStyle/>
          <a:p>
            <a:r>
              <a:rPr lang="de-CH" dirty="0"/>
              <a:t>Nachhaltiges Finanzierungswesen – Resultate II</a:t>
            </a:r>
          </a:p>
        </p:txBody>
      </p:sp>
      <p:sp>
        <p:nvSpPr>
          <p:cNvPr id="3" name="Text Placeholder 2">
            <a:extLst>
              <a:ext uri="{FF2B5EF4-FFF2-40B4-BE49-F238E27FC236}">
                <a16:creationId xmlns:a16="http://schemas.microsoft.com/office/drawing/2014/main" id="{48346F5D-1A4B-B229-1510-C04A617B94B8}"/>
              </a:ext>
            </a:extLst>
          </p:cNvPr>
          <p:cNvSpPr>
            <a:spLocks noGrp="1"/>
          </p:cNvSpPr>
          <p:nvPr>
            <p:ph type="body" sz="quarter" idx="13"/>
          </p:nvPr>
        </p:nvSpPr>
        <p:spPr/>
        <p:txBody>
          <a:bodyPr/>
          <a:lstStyle/>
          <a:p>
            <a:pPr marL="0" indent="0">
              <a:lnSpc>
                <a:spcPct val="100000"/>
              </a:lnSpc>
              <a:buNone/>
            </a:pPr>
            <a:r>
              <a:rPr lang="de-CH" b="1" dirty="0"/>
              <a:t>Nachhaltigkeits-Fussabdruck institutioneller Investoren </a:t>
            </a:r>
          </a:p>
          <a:p>
            <a:pPr marL="0" indent="0">
              <a:lnSpc>
                <a:spcPct val="100000"/>
              </a:lnSpc>
              <a:buNone/>
            </a:pPr>
            <a:r>
              <a:rPr lang="de-CH" b="1" dirty="0"/>
              <a:t>Das zweite Teilprojekt</a:t>
            </a:r>
            <a:r>
              <a:rPr lang="de-CH" dirty="0"/>
              <a:t>, das sich auf den </a:t>
            </a:r>
            <a:r>
              <a:rPr lang="de-CH" dirty="0">
                <a:solidFill>
                  <a:srgbClr val="83D0F5"/>
                </a:solidFill>
              </a:rPr>
              <a:t>Nachhaltigkeits-Fussabdruck</a:t>
            </a:r>
            <a:r>
              <a:rPr lang="de-CH" dirty="0"/>
              <a:t> institutioneller Investoren konzentriert, liefert die folgenden zentralen Ergebnisse:  </a:t>
            </a:r>
          </a:p>
          <a:p>
            <a:pPr>
              <a:lnSpc>
                <a:spcPct val="100000"/>
              </a:lnSpc>
              <a:buFont typeface="Arial" panose="020B0604020202020204" pitchFamily="34" charset="0"/>
              <a:buChar char="•"/>
            </a:pPr>
            <a:r>
              <a:rPr lang="de-CH" dirty="0">
                <a:solidFill>
                  <a:srgbClr val="83D0F5"/>
                </a:solidFill>
              </a:rPr>
              <a:t>Institutionelle Anleger </a:t>
            </a:r>
            <a:r>
              <a:rPr lang="de-CH" dirty="0"/>
              <a:t>spielen eine wichtige Rolle bei der </a:t>
            </a:r>
            <a:r>
              <a:rPr lang="de-CH" dirty="0">
                <a:solidFill>
                  <a:srgbClr val="83D0F5"/>
                </a:solidFill>
              </a:rPr>
              <a:t>Förderung</a:t>
            </a:r>
            <a:r>
              <a:rPr lang="de-CH" dirty="0"/>
              <a:t> der </a:t>
            </a:r>
            <a:r>
              <a:rPr lang="de-CH" dirty="0">
                <a:solidFill>
                  <a:srgbClr val="83D0F5"/>
                </a:solidFill>
              </a:rPr>
              <a:t>Nachhaltigkeit</a:t>
            </a:r>
            <a:r>
              <a:rPr lang="de-CH" dirty="0"/>
              <a:t> in der </a:t>
            </a:r>
            <a:r>
              <a:rPr lang="de-CH" dirty="0">
                <a:solidFill>
                  <a:srgbClr val="83D0F5"/>
                </a:solidFill>
              </a:rPr>
              <a:t>Wirtschaft</a:t>
            </a:r>
            <a:r>
              <a:rPr lang="de-CH" dirty="0"/>
              <a:t>.  </a:t>
            </a:r>
          </a:p>
          <a:p>
            <a:pPr>
              <a:lnSpc>
                <a:spcPct val="100000"/>
              </a:lnSpc>
              <a:buFont typeface="Arial" panose="020B0604020202020204" pitchFamily="34" charset="0"/>
              <a:buChar char="•"/>
            </a:pPr>
            <a:r>
              <a:rPr lang="de-CH" dirty="0">
                <a:solidFill>
                  <a:srgbClr val="83D0F5"/>
                </a:solidFill>
              </a:rPr>
              <a:t>Nicht alle institutionellen Investoren</a:t>
            </a:r>
            <a:r>
              <a:rPr lang="de-CH" dirty="0"/>
              <a:t>, die behaupten, dass sie </a:t>
            </a:r>
            <a:r>
              <a:rPr lang="de-CH" dirty="0">
                <a:solidFill>
                  <a:srgbClr val="83D0F5"/>
                </a:solidFill>
              </a:rPr>
              <a:t>Nachhaltigkeit</a:t>
            </a:r>
            <a:r>
              <a:rPr lang="de-CH" dirty="0"/>
              <a:t> </a:t>
            </a:r>
            <a:r>
              <a:rPr lang="de-CH" dirty="0">
                <a:solidFill>
                  <a:srgbClr val="83D0F5"/>
                </a:solidFill>
              </a:rPr>
              <a:t>fördern</a:t>
            </a:r>
            <a:r>
              <a:rPr lang="de-CH" dirty="0"/>
              <a:t>, tun dies in der </a:t>
            </a:r>
            <a:r>
              <a:rPr lang="de-CH" dirty="0">
                <a:solidFill>
                  <a:srgbClr val="83D0F5"/>
                </a:solidFill>
              </a:rPr>
              <a:t>Praxis</a:t>
            </a:r>
            <a:r>
              <a:rPr lang="de-CH" dirty="0"/>
              <a:t>.  </a:t>
            </a:r>
          </a:p>
          <a:p>
            <a:pPr>
              <a:lnSpc>
                <a:spcPct val="100000"/>
              </a:lnSpc>
              <a:buFont typeface="Arial" panose="020B0604020202020204" pitchFamily="34" charset="0"/>
              <a:buChar char="•"/>
            </a:pPr>
            <a:r>
              <a:rPr lang="de-CH" dirty="0"/>
              <a:t>Eine Analyse der Methodik hat ergeben, dass die </a:t>
            </a:r>
            <a:r>
              <a:rPr lang="de-CH" dirty="0">
                <a:solidFill>
                  <a:srgbClr val="83D0F5"/>
                </a:solidFill>
              </a:rPr>
              <a:t>Ratings</a:t>
            </a:r>
            <a:r>
              <a:rPr lang="de-CH" dirty="0"/>
              <a:t> </a:t>
            </a:r>
            <a:r>
              <a:rPr lang="de-CH" dirty="0">
                <a:solidFill>
                  <a:srgbClr val="83D0F5"/>
                </a:solidFill>
              </a:rPr>
              <a:t>verschiedener Datenlieferanten </a:t>
            </a:r>
            <a:r>
              <a:rPr lang="de-CH" dirty="0"/>
              <a:t>betreffend </a:t>
            </a:r>
            <a:r>
              <a:rPr lang="de-CH" dirty="0">
                <a:solidFill>
                  <a:srgbClr val="83D0F5"/>
                </a:solidFill>
              </a:rPr>
              <a:t>ESG</a:t>
            </a:r>
            <a:r>
              <a:rPr lang="de-CH" dirty="0"/>
              <a:t> sehr </a:t>
            </a:r>
            <a:r>
              <a:rPr lang="de-CH" dirty="0">
                <a:solidFill>
                  <a:srgbClr val="83D0F5"/>
                </a:solidFill>
              </a:rPr>
              <a:t>heterogen</a:t>
            </a:r>
            <a:r>
              <a:rPr lang="de-CH" dirty="0"/>
              <a:t> sind.  </a:t>
            </a:r>
          </a:p>
          <a:p>
            <a:pPr>
              <a:lnSpc>
                <a:spcPct val="100000"/>
              </a:lnSpc>
              <a:buFont typeface="Arial" panose="020B0604020202020204" pitchFamily="34" charset="0"/>
              <a:buChar char="•"/>
            </a:pPr>
            <a:r>
              <a:rPr lang="de-CH" dirty="0"/>
              <a:t>Solche </a:t>
            </a:r>
            <a:r>
              <a:rPr lang="de-CH" dirty="0">
                <a:solidFill>
                  <a:srgbClr val="83D0F5"/>
                </a:solidFill>
              </a:rPr>
              <a:t>uneinheitlichen ESG-Ratings </a:t>
            </a:r>
            <a:r>
              <a:rPr lang="de-CH" dirty="0"/>
              <a:t>nehmen Anleger als </a:t>
            </a:r>
            <a:r>
              <a:rPr lang="de-CH" dirty="0">
                <a:solidFill>
                  <a:srgbClr val="83D0F5"/>
                </a:solidFill>
              </a:rPr>
              <a:t>zusätzliche Unsicherheit </a:t>
            </a:r>
            <a:r>
              <a:rPr lang="de-CH" dirty="0"/>
              <a:t>wahr.</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148E793D-DC1E-5AAD-0AD7-85F89D6BD453}"/>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D8E19D5F-94F9-C79D-B9CA-159AE4F8F2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435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FD81-2D31-C5C2-2D69-98336B5110F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2F92982-3489-ED57-4B1B-418BA96FB818}"/>
              </a:ext>
            </a:extLst>
          </p:cNvPr>
          <p:cNvGraphicFramePr>
            <a:graphicFrameLocks noChangeAspect="1"/>
          </p:cNvGraphicFramePr>
          <p:nvPr>
            <p:custDataLst>
              <p:tags r:id="rId1"/>
            </p:custDataLst>
            <p:extLst>
              <p:ext uri="{D42A27DB-BD31-4B8C-83A1-F6EECF244321}">
                <p14:modId xmlns:p14="http://schemas.microsoft.com/office/powerpoint/2010/main" val="18435862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6A5F756-2DE7-6404-30D0-9193B30FA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7457F0E-6C53-B1C0-5B53-C1FED0B4483F}"/>
              </a:ext>
            </a:extLst>
          </p:cNvPr>
          <p:cNvSpPr>
            <a:spLocks noGrp="1"/>
          </p:cNvSpPr>
          <p:nvPr>
            <p:ph type="title"/>
          </p:nvPr>
        </p:nvSpPr>
        <p:spPr/>
        <p:txBody>
          <a:bodyPr vert="horz"/>
          <a:lstStyle/>
          <a:p>
            <a:r>
              <a:rPr lang="de-CH" dirty="0"/>
              <a:t>Nachhaltiges Finanzierungswesen – Resultate III</a:t>
            </a:r>
          </a:p>
        </p:txBody>
      </p:sp>
      <p:sp>
        <p:nvSpPr>
          <p:cNvPr id="3" name="Text Placeholder 2">
            <a:extLst>
              <a:ext uri="{FF2B5EF4-FFF2-40B4-BE49-F238E27FC236}">
                <a16:creationId xmlns:a16="http://schemas.microsoft.com/office/drawing/2014/main" id="{FBFCA6D8-2AD8-8B06-B7A7-CB86FB2DE40E}"/>
              </a:ext>
            </a:extLst>
          </p:cNvPr>
          <p:cNvSpPr>
            <a:spLocks noGrp="1"/>
          </p:cNvSpPr>
          <p:nvPr>
            <p:ph type="body" sz="quarter" idx="13"/>
          </p:nvPr>
        </p:nvSpPr>
        <p:spPr/>
        <p:txBody>
          <a:bodyPr/>
          <a:lstStyle/>
          <a:p>
            <a:pPr marL="0" indent="0">
              <a:lnSpc>
                <a:spcPct val="100000"/>
              </a:lnSpc>
              <a:buNone/>
            </a:pPr>
            <a:r>
              <a:rPr lang="de-CH" b="1" dirty="0"/>
              <a:t>Nachhaltige Mikrofinanzierung </a:t>
            </a:r>
          </a:p>
          <a:p>
            <a:pPr marL="0" indent="0">
              <a:lnSpc>
                <a:spcPct val="100000"/>
              </a:lnSpc>
              <a:buNone/>
            </a:pPr>
            <a:r>
              <a:rPr lang="de-CH" b="1" dirty="0"/>
              <a:t>Das dritte Teilprojekt</a:t>
            </a:r>
            <a:r>
              <a:rPr lang="de-CH" dirty="0"/>
              <a:t>, das sich auf die nachhaltige Mikrofinanzierung konzentriert, liefert folgende </a:t>
            </a:r>
            <a:r>
              <a:rPr lang="de-CH" dirty="0" err="1"/>
              <a:t>Haupterkenngnisse</a:t>
            </a:r>
            <a:r>
              <a:rPr lang="de-CH" dirty="0"/>
              <a:t>:  </a:t>
            </a:r>
          </a:p>
          <a:p>
            <a:pPr>
              <a:lnSpc>
                <a:spcPct val="100000"/>
              </a:lnSpc>
              <a:buFont typeface="Arial" panose="020B0604020202020204" pitchFamily="34" charset="0"/>
              <a:buChar char="•"/>
            </a:pPr>
            <a:r>
              <a:rPr lang="de-CH" dirty="0">
                <a:solidFill>
                  <a:srgbClr val="83D0F5"/>
                </a:solidFill>
              </a:rPr>
              <a:t>Netzunabhängige Heimsolarsysteme </a:t>
            </a:r>
            <a:r>
              <a:rPr lang="de-CH" dirty="0"/>
              <a:t>(Off-</a:t>
            </a:r>
            <a:r>
              <a:rPr lang="de-CH" dirty="0" err="1"/>
              <a:t>Grid</a:t>
            </a:r>
            <a:r>
              <a:rPr lang="de-CH" dirty="0"/>
              <a:t> Solar Energy, OGS) sind zentral für den Zugang zu </a:t>
            </a:r>
            <a:r>
              <a:rPr lang="de-CH" dirty="0">
                <a:solidFill>
                  <a:srgbClr val="83D0F5"/>
                </a:solidFill>
              </a:rPr>
              <a:t>erschwinglicher</a:t>
            </a:r>
            <a:r>
              <a:rPr lang="de-CH" dirty="0"/>
              <a:t>, </a:t>
            </a:r>
            <a:r>
              <a:rPr lang="de-CH" dirty="0">
                <a:solidFill>
                  <a:srgbClr val="83D0F5"/>
                </a:solidFill>
              </a:rPr>
              <a:t>zuverlässiger</a:t>
            </a:r>
            <a:r>
              <a:rPr lang="de-CH" dirty="0"/>
              <a:t>, </a:t>
            </a:r>
            <a:r>
              <a:rPr lang="de-CH" dirty="0">
                <a:solidFill>
                  <a:srgbClr val="83D0F5"/>
                </a:solidFill>
              </a:rPr>
              <a:t>nachhaltiger</a:t>
            </a:r>
            <a:r>
              <a:rPr lang="de-CH" dirty="0"/>
              <a:t> und </a:t>
            </a:r>
            <a:r>
              <a:rPr lang="de-CH" dirty="0">
                <a:solidFill>
                  <a:srgbClr val="83D0F5"/>
                </a:solidFill>
              </a:rPr>
              <a:t>moderner Energie </a:t>
            </a:r>
            <a:r>
              <a:rPr lang="de-CH" dirty="0"/>
              <a:t>für einkommensschwache Kleinstunternehmen im Süden, die </a:t>
            </a:r>
            <a:r>
              <a:rPr lang="de-CH" dirty="0">
                <a:solidFill>
                  <a:srgbClr val="83D0F5"/>
                </a:solidFill>
              </a:rPr>
              <a:t>keinen Zugang </a:t>
            </a:r>
            <a:r>
              <a:rPr lang="de-CH" dirty="0"/>
              <a:t>zu </a:t>
            </a:r>
            <a:r>
              <a:rPr lang="de-CH" dirty="0">
                <a:solidFill>
                  <a:srgbClr val="83D0F5"/>
                </a:solidFill>
              </a:rPr>
              <a:t>Bankleistungen</a:t>
            </a:r>
            <a:r>
              <a:rPr lang="de-CH" dirty="0"/>
              <a:t> haben – </a:t>
            </a:r>
            <a:r>
              <a:rPr lang="de-CH" dirty="0" err="1"/>
              <a:t>Sustainable</a:t>
            </a:r>
            <a:r>
              <a:rPr lang="de-CH" dirty="0"/>
              <a:t> Development Goal 7 (SDG 7).  </a:t>
            </a:r>
          </a:p>
          <a:p>
            <a:pPr>
              <a:lnSpc>
                <a:spcPct val="100000"/>
              </a:lnSpc>
              <a:buFont typeface="Arial" panose="020B0604020202020204" pitchFamily="34" charset="0"/>
              <a:buChar char="•"/>
            </a:pPr>
            <a:r>
              <a:rPr lang="de-CH" dirty="0"/>
              <a:t>Der Zugang zu Finanzmitteln ist wichtig für die Versorgung mit netzunabhängiger Solarenergie.  </a:t>
            </a:r>
          </a:p>
          <a:p>
            <a:pPr>
              <a:lnSpc>
                <a:spcPct val="100000"/>
              </a:lnSpc>
              <a:buFont typeface="Arial" panose="020B0604020202020204" pitchFamily="34" charset="0"/>
              <a:buChar char="•"/>
            </a:pPr>
            <a:r>
              <a:rPr lang="de-CH" dirty="0"/>
              <a:t>In den letzten zehn Jahren wurden erhebliche Fortschritte bei der Verwirklichung des SDG 7 erzielt, die Hälfte davon dank OGS-Start-ups, die rund 500 Millionen Haushalte versorgen.  </a:t>
            </a:r>
          </a:p>
          <a:p>
            <a:pPr>
              <a:lnSpc>
                <a:spcPct val="100000"/>
              </a:lnSpc>
              <a:buFont typeface="Arial" panose="020B0604020202020204" pitchFamily="34" charset="0"/>
              <a:buChar char="•"/>
            </a:pPr>
            <a:r>
              <a:rPr lang="de-CH" dirty="0"/>
              <a:t>Bewährt haben sich </a:t>
            </a:r>
            <a:r>
              <a:rPr lang="de-CH" dirty="0">
                <a:solidFill>
                  <a:srgbClr val="83D0F5"/>
                </a:solidFill>
              </a:rPr>
              <a:t>Pay-</a:t>
            </a:r>
            <a:r>
              <a:rPr lang="de-CH" dirty="0" err="1">
                <a:solidFill>
                  <a:srgbClr val="83D0F5"/>
                </a:solidFill>
              </a:rPr>
              <a:t>as</a:t>
            </a:r>
            <a:r>
              <a:rPr lang="de-CH" dirty="0">
                <a:solidFill>
                  <a:srgbClr val="83D0F5"/>
                </a:solidFill>
              </a:rPr>
              <a:t>-</a:t>
            </a:r>
            <a:r>
              <a:rPr lang="de-CH" dirty="0" err="1">
                <a:solidFill>
                  <a:srgbClr val="83D0F5"/>
                </a:solidFill>
              </a:rPr>
              <a:t>you</a:t>
            </a:r>
            <a:r>
              <a:rPr lang="de-CH" dirty="0">
                <a:solidFill>
                  <a:srgbClr val="83D0F5"/>
                </a:solidFill>
              </a:rPr>
              <a:t>-</a:t>
            </a:r>
            <a:r>
              <a:rPr lang="de-CH" dirty="0" err="1">
                <a:solidFill>
                  <a:srgbClr val="83D0F5"/>
                </a:solidFill>
              </a:rPr>
              <a:t>go</a:t>
            </a:r>
            <a:r>
              <a:rPr lang="de-CH" dirty="0">
                <a:solidFill>
                  <a:srgbClr val="83D0F5"/>
                </a:solidFill>
              </a:rPr>
              <a:t>-Finanzierungen</a:t>
            </a:r>
            <a:r>
              <a:rPr lang="de-CH" dirty="0"/>
              <a:t>, die 85 % aller Solarinvestitionen ausmachen. Dabei werden die Solaranlagen nicht auf einmal bezahlt, sondern durch Ratenzahlungen erworben, wobei die Anlage bereits ab der ersten Rate nutzbar ist. Mit diesem System entfällt die anfängliche Investitionsbarriere. </a:t>
            </a:r>
          </a:p>
          <a:p>
            <a:pPr>
              <a:lnSpc>
                <a:spcPct val="100000"/>
              </a:lnSpc>
              <a:buFont typeface="Arial" panose="020B0604020202020204" pitchFamily="34" charset="0"/>
              <a:buChar char="•"/>
            </a:pPr>
            <a:r>
              <a:rPr lang="de-CH" dirty="0"/>
              <a:t>Diese weltweite Krise hat die Zahlungsfähigkeit der </a:t>
            </a:r>
            <a:r>
              <a:rPr lang="de-CH" dirty="0">
                <a:solidFill>
                  <a:srgbClr val="83D0F5"/>
                </a:solidFill>
              </a:rPr>
              <a:t>OGS-Kunden</a:t>
            </a:r>
            <a:r>
              <a:rPr lang="de-CH" dirty="0"/>
              <a:t>, die </a:t>
            </a:r>
            <a:r>
              <a:rPr lang="de-CH" dirty="0">
                <a:solidFill>
                  <a:srgbClr val="83D0F5"/>
                </a:solidFill>
              </a:rPr>
              <a:t>OGS-Wertschöpfungsketten</a:t>
            </a:r>
            <a:r>
              <a:rPr lang="de-CH" dirty="0"/>
              <a:t> und den </a:t>
            </a:r>
            <a:r>
              <a:rPr lang="de-CH" dirty="0">
                <a:solidFill>
                  <a:srgbClr val="83D0F5"/>
                </a:solidFill>
              </a:rPr>
              <a:t>Kapitalfluss</a:t>
            </a:r>
            <a:r>
              <a:rPr lang="de-CH" dirty="0"/>
              <a:t> in diesen Sektor </a:t>
            </a:r>
            <a:r>
              <a:rPr lang="de-CH" dirty="0">
                <a:solidFill>
                  <a:srgbClr val="83D0F5"/>
                </a:solidFill>
              </a:rPr>
              <a:t>beeinträchtigt</a:t>
            </a:r>
            <a:r>
              <a:rPr lang="de-CH" dirty="0"/>
              <a:t>. </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810D379A-C8AB-EC82-83CB-9816533C65C2}"/>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CA99F4BC-C437-4613-A47F-95999114D73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725377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76E7-7AED-1FF7-6235-4DB6F219202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86287C1-EA0E-3E6F-9971-F49121680E98}"/>
              </a:ext>
            </a:extLst>
          </p:cNvPr>
          <p:cNvGraphicFramePr>
            <a:graphicFrameLocks noChangeAspect="1"/>
          </p:cNvGraphicFramePr>
          <p:nvPr>
            <p:custDataLst>
              <p:tags r:id="rId1"/>
            </p:custDataLst>
            <p:extLst>
              <p:ext uri="{D42A27DB-BD31-4B8C-83A1-F6EECF244321}">
                <p14:modId xmlns:p14="http://schemas.microsoft.com/office/powerpoint/2010/main" val="27304637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2F92982-3489-ED57-4B1B-418BA96FB81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E8773D-DE1F-CE1E-C7E1-E13960F8A56A}"/>
              </a:ext>
            </a:extLst>
          </p:cNvPr>
          <p:cNvSpPr>
            <a:spLocks noGrp="1"/>
          </p:cNvSpPr>
          <p:nvPr>
            <p:ph type="title"/>
          </p:nvPr>
        </p:nvSpPr>
        <p:spPr/>
        <p:txBody>
          <a:bodyPr vert="horz"/>
          <a:lstStyle/>
          <a:p>
            <a:r>
              <a:rPr lang="de-CH" dirty="0"/>
              <a:t>Nachhaltiges Finanzierungswesen – Resultate IV</a:t>
            </a:r>
          </a:p>
        </p:txBody>
      </p:sp>
      <p:sp>
        <p:nvSpPr>
          <p:cNvPr id="3" name="Text Placeholder 2">
            <a:extLst>
              <a:ext uri="{FF2B5EF4-FFF2-40B4-BE49-F238E27FC236}">
                <a16:creationId xmlns:a16="http://schemas.microsoft.com/office/drawing/2014/main" id="{B8C22200-BDF3-9D17-93E1-41ED8839FBFE}"/>
              </a:ext>
            </a:extLst>
          </p:cNvPr>
          <p:cNvSpPr>
            <a:spLocks noGrp="1"/>
          </p:cNvSpPr>
          <p:nvPr>
            <p:ph type="body" sz="quarter" idx="13"/>
          </p:nvPr>
        </p:nvSpPr>
        <p:spPr/>
        <p:txBody>
          <a:bodyPr/>
          <a:lstStyle/>
          <a:p>
            <a:pPr marL="0" indent="0">
              <a:lnSpc>
                <a:spcPct val="100000"/>
              </a:lnSpc>
              <a:buNone/>
            </a:pPr>
            <a:r>
              <a:rPr lang="de-CH" b="1" dirty="0"/>
              <a:t>Eine Nachhaltigkeitsbörse in der Schweiz </a:t>
            </a:r>
          </a:p>
          <a:p>
            <a:pPr marL="0" indent="0">
              <a:lnSpc>
                <a:spcPct val="100000"/>
              </a:lnSpc>
              <a:buNone/>
            </a:pPr>
            <a:r>
              <a:rPr lang="de-CH" b="1" dirty="0"/>
              <a:t>Aus dem Teilprojekt</a:t>
            </a:r>
            <a:r>
              <a:rPr lang="de-CH" dirty="0"/>
              <a:t> zur Schaffung einer Nachhaltigkeitsbörse in der Schweiz resultieren folgende Haupterkenntnisse:  </a:t>
            </a:r>
          </a:p>
          <a:p>
            <a:pPr>
              <a:lnSpc>
                <a:spcPct val="100000"/>
              </a:lnSpc>
              <a:buFont typeface="Arial" panose="020B0604020202020204" pitchFamily="34" charset="0"/>
              <a:buChar char="•"/>
            </a:pPr>
            <a:r>
              <a:rPr lang="de-CH" dirty="0"/>
              <a:t>Auf globaler Ebene gibt es einen </a:t>
            </a:r>
            <a:r>
              <a:rPr lang="de-CH" dirty="0">
                <a:solidFill>
                  <a:srgbClr val="83D0F5"/>
                </a:solidFill>
              </a:rPr>
              <a:t>grossen Markt </a:t>
            </a:r>
            <a:r>
              <a:rPr lang="de-CH" dirty="0"/>
              <a:t>sowohl für </a:t>
            </a:r>
            <a:r>
              <a:rPr lang="de-CH" dirty="0">
                <a:solidFill>
                  <a:srgbClr val="83D0F5"/>
                </a:solidFill>
              </a:rPr>
              <a:t>Sozialunternehmen</a:t>
            </a:r>
            <a:r>
              <a:rPr lang="de-CH" dirty="0"/>
              <a:t> als auch für </a:t>
            </a:r>
            <a:r>
              <a:rPr lang="de-CH" dirty="0">
                <a:solidFill>
                  <a:srgbClr val="83D0F5"/>
                </a:solidFill>
              </a:rPr>
              <a:t>nachhaltige</a:t>
            </a:r>
            <a:r>
              <a:rPr lang="de-CH" dirty="0"/>
              <a:t> </a:t>
            </a:r>
            <a:r>
              <a:rPr lang="de-CH" dirty="0">
                <a:solidFill>
                  <a:srgbClr val="83D0F5"/>
                </a:solidFill>
              </a:rPr>
              <a:t>Investments</a:t>
            </a:r>
            <a:r>
              <a:rPr lang="de-CH" dirty="0"/>
              <a:t>. </a:t>
            </a:r>
          </a:p>
          <a:p>
            <a:pPr>
              <a:lnSpc>
                <a:spcPct val="100000"/>
              </a:lnSpc>
              <a:buFont typeface="Arial" panose="020B0604020202020204" pitchFamily="34" charset="0"/>
              <a:buChar char="•"/>
            </a:pPr>
            <a:r>
              <a:rPr lang="de-CH" dirty="0"/>
              <a:t>Bestehende Initiativen zur Schaffung von Nachhaltigkeitsbörsen haben gezeigt, dass die </a:t>
            </a:r>
            <a:r>
              <a:rPr lang="de-CH" dirty="0">
                <a:solidFill>
                  <a:srgbClr val="83D0F5"/>
                </a:solidFill>
              </a:rPr>
              <a:t>Umsetzung</a:t>
            </a:r>
            <a:r>
              <a:rPr lang="de-CH" dirty="0"/>
              <a:t> </a:t>
            </a:r>
            <a:r>
              <a:rPr lang="de-CH" dirty="0">
                <a:solidFill>
                  <a:srgbClr val="83D0F5"/>
                </a:solidFill>
              </a:rPr>
              <a:t>anspruchsvoll</a:t>
            </a:r>
            <a:r>
              <a:rPr lang="de-CH" dirty="0"/>
              <a:t> ist.  </a:t>
            </a:r>
          </a:p>
          <a:p>
            <a:pPr>
              <a:lnSpc>
                <a:spcPct val="100000"/>
              </a:lnSpc>
              <a:buFont typeface="Arial" panose="020B0604020202020204" pitchFamily="34" charset="0"/>
              <a:buChar char="•"/>
            </a:pPr>
            <a:r>
              <a:rPr lang="de-CH" dirty="0"/>
              <a:t>Eine erfolgreiche Schweizer Nachhaltigkeitsbörse muss </a:t>
            </a:r>
            <a:r>
              <a:rPr lang="de-CH" dirty="0">
                <a:solidFill>
                  <a:srgbClr val="83D0F5"/>
                </a:solidFill>
              </a:rPr>
              <a:t>strategische Partnerschaften </a:t>
            </a:r>
            <a:r>
              <a:rPr lang="de-CH" dirty="0"/>
              <a:t>eingehen und sich auf die </a:t>
            </a:r>
            <a:r>
              <a:rPr lang="de-CH" dirty="0">
                <a:solidFill>
                  <a:srgbClr val="83D0F5"/>
                </a:solidFill>
              </a:rPr>
              <a:t>Wirkungsüberprüfung</a:t>
            </a:r>
            <a:r>
              <a:rPr lang="de-CH" dirty="0"/>
              <a:t>, den </a:t>
            </a:r>
            <a:r>
              <a:rPr lang="de-CH" dirty="0">
                <a:solidFill>
                  <a:srgbClr val="83D0F5"/>
                </a:solidFill>
              </a:rPr>
              <a:t>Aufbau</a:t>
            </a:r>
            <a:r>
              <a:rPr lang="de-CH" dirty="0"/>
              <a:t> von </a:t>
            </a:r>
            <a:r>
              <a:rPr lang="de-CH" dirty="0">
                <a:solidFill>
                  <a:srgbClr val="83D0F5"/>
                </a:solidFill>
              </a:rPr>
              <a:t>Pipelines</a:t>
            </a:r>
            <a:r>
              <a:rPr lang="de-CH" dirty="0"/>
              <a:t> und die </a:t>
            </a:r>
            <a:r>
              <a:rPr lang="de-CH" dirty="0">
                <a:solidFill>
                  <a:srgbClr val="83D0F5"/>
                </a:solidFill>
              </a:rPr>
              <a:t>Wirkungsmessung</a:t>
            </a:r>
            <a:r>
              <a:rPr lang="de-CH" dirty="0"/>
              <a:t> konzentrieren.  </a:t>
            </a:r>
          </a:p>
          <a:p>
            <a:pPr>
              <a:lnSpc>
                <a:spcPct val="100000"/>
              </a:lnSpc>
              <a:buFont typeface="Arial" panose="020B0604020202020204" pitchFamily="34" charset="0"/>
              <a:buChar char="•"/>
            </a:pPr>
            <a:r>
              <a:rPr lang="de-CH" dirty="0"/>
              <a:t>Es ist </a:t>
            </a:r>
            <a:r>
              <a:rPr lang="de-CH" dirty="0">
                <a:solidFill>
                  <a:srgbClr val="83D0F5"/>
                </a:solidFill>
              </a:rPr>
              <a:t>nicht ratsam</a:t>
            </a:r>
            <a:r>
              <a:rPr lang="de-CH" dirty="0"/>
              <a:t>, von Grund auf eine </a:t>
            </a:r>
            <a:r>
              <a:rPr lang="de-CH" dirty="0">
                <a:solidFill>
                  <a:srgbClr val="83D0F5"/>
                </a:solidFill>
              </a:rPr>
              <a:t>eigenständige Infrastruktur aufzubauen</a:t>
            </a:r>
            <a:r>
              <a:rPr lang="de-CH" dirty="0"/>
              <a:t>.  </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F18DC472-9B4F-AA4C-84FE-B53199C2C832}"/>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FEABEC7A-791B-E408-5D93-84031059401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7825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D3B77-F192-109F-AF5C-1AA38D58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F3339-730B-B5A3-684B-F0975E1EEF01}"/>
              </a:ext>
            </a:extLst>
          </p:cNvPr>
          <p:cNvSpPr>
            <a:spLocks noGrp="1"/>
          </p:cNvSpPr>
          <p:nvPr>
            <p:ph type="title"/>
          </p:nvPr>
        </p:nvSpPr>
        <p:spPr>
          <a:xfrm>
            <a:off x="479425" y="476250"/>
            <a:ext cx="11233150" cy="1044575"/>
          </a:xfrm>
        </p:spPr>
        <p:txBody>
          <a:bodyPr anchor="t">
            <a:normAutofit/>
          </a:bodyPr>
          <a:lstStyle/>
          <a:p>
            <a:r>
              <a:rPr lang="de-CH" dirty="0"/>
              <a:t>Finanzierung von </a:t>
            </a:r>
            <a:r>
              <a:rPr lang="de-CH" dirty="0" err="1"/>
              <a:t>Cleantech</a:t>
            </a:r>
            <a:endParaRPr lang="de-CH" dirty="0"/>
          </a:p>
        </p:txBody>
      </p:sp>
      <p:sp>
        <p:nvSpPr>
          <p:cNvPr id="3" name="Text Placeholder 2">
            <a:extLst>
              <a:ext uri="{FF2B5EF4-FFF2-40B4-BE49-F238E27FC236}">
                <a16:creationId xmlns:a16="http://schemas.microsoft.com/office/drawing/2014/main" id="{DF9EF155-F352-10DA-6685-B1EA26C589A7}"/>
              </a:ext>
            </a:extLst>
          </p:cNvPr>
          <p:cNvSpPr>
            <a:spLocks noGrp="1"/>
          </p:cNvSpPr>
          <p:nvPr>
            <p:ph type="body" sz="quarter" idx="13"/>
          </p:nvPr>
        </p:nvSpPr>
        <p:spPr>
          <a:xfrm>
            <a:off x="479426" y="1808163"/>
            <a:ext cx="4180497" cy="4213225"/>
          </a:xfrm>
        </p:spPr>
        <p:txBody>
          <a:bodyPr>
            <a:noAutofit/>
          </a:bodyPr>
          <a:lstStyle/>
          <a:p>
            <a:pPr marL="0" indent="0">
              <a:spcAft>
                <a:spcPts val="600"/>
              </a:spcAft>
              <a:buNone/>
              <a:tabLst>
                <a:tab pos="1344613" algn="l"/>
              </a:tabLst>
            </a:pPr>
            <a:r>
              <a:rPr lang="de-CH" b="0" i="0" dirty="0">
                <a:effectLst/>
              </a:rPr>
              <a:t>«Mit diesem Projekt wurde untersucht, wie eine </a:t>
            </a:r>
            <a:r>
              <a:rPr lang="de-CH" b="1" i="0" dirty="0">
                <a:effectLst/>
              </a:rPr>
              <a:t>effektive Umweltpolitik </a:t>
            </a:r>
            <a:r>
              <a:rPr lang="de-CH" b="0" i="0" dirty="0">
                <a:effectLst/>
              </a:rPr>
              <a:t>und neue </a:t>
            </a:r>
            <a:r>
              <a:rPr lang="de-CH" b="1" i="0" dirty="0">
                <a:effectLst/>
              </a:rPr>
              <a:t>Finanzierungsinstrumente</a:t>
            </a:r>
            <a:r>
              <a:rPr lang="de-CH" b="0" i="0" dirty="0">
                <a:effectLst/>
              </a:rPr>
              <a:t> dazu beitragen können, Investitionen in </a:t>
            </a:r>
            <a:r>
              <a:rPr lang="de-CH" b="1" i="0" dirty="0">
                <a:effectLst/>
              </a:rPr>
              <a:t>saubere Technologien</a:t>
            </a:r>
            <a:r>
              <a:rPr lang="de-CH" b="0" i="0" dirty="0">
                <a:effectLst/>
              </a:rPr>
              <a:t> zu fördern, z. B. in </a:t>
            </a:r>
            <a:r>
              <a:rPr lang="de-CH" b="1" i="0" dirty="0">
                <a:effectLst/>
              </a:rPr>
              <a:t>erneuerbare Energien </a:t>
            </a:r>
            <a:r>
              <a:rPr lang="de-CH" b="0" i="0" dirty="0">
                <a:effectLst/>
              </a:rPr>
              <a:t>oder </a:t>
            </a:r>
            <a:r>
              <a:rPr lang="de-CH" b="1" i="0" dirty="0">
                <a:effectLst/>
              </a:rPr>
              <a:t>Elektrofahrzeuge</a:t>
            </a:r>
            <a:r>
              <a:rPr lang="de-CH" b="0" i="0" dirty="0">
                <a:effectLst/>
              </a:rPr>
              <a:t>.»</a:t>
            </a:r>
          </a:p>
          <a:p>
            <a:pPr marL="0" indent="0" algn="r">
              <a:spcAft>
                <a:spcPts val="600"/>
              </a:spcAft>
              <a:buNone/>
              <a:tabLst>
                <a:tab pos="1344613" algn="l"/>
              </a:tabLst>
            </a:pPr>
            <a:r>
              <a:rPr lang="de-CH" dirty="0"/>
              <a:t>-Dr. Joëlle </a:t>
            </a:r>
            <a:r>
              <a:rPr lang="de-CH" dirty="0" err="1"/>
              <a:t>Noailly</a:t>
            </a:r>
            <a:r>
              <a:rPr lang="de-CH" dirty="0"/>
              <a:t>, Projektleitung,                    Finanzierung von </a:t>
            </a:r>
            <a:r>
              <a:rPr lang="de-CH" dirty="0" err="1"/>
              <a:t>Cleantech</a:t>
            </a:r>
            <a:endParaRPr lang="de-CH" dirty="0"/>
          </a:p>
          <a:p>
            <a:pPr marL="0" indent="0" algn="r">
              <a:spcAft>
                <a:spcPts val="600"/>
              </a:spcAft>
              <a:buNone/>
              <a:tabLst>
                <a:tab pos="1344613" algn="l"/>
              </a:tabLst>
            </a:pPr>
            <a:br>
              <a:rPr lang="de-CH" dirty="0"/>
            </a:br>
            <a:endParaRPr lang="de-CH" dirty="0"/>
          </a:p>
          <a:p>
            <a:pPr marL="0" indent="0" algn="r">
              <a:spcAft>
                <a:spcPts val="600"/>
              </a:spcAft>
              <a:buNone/>
              <a:tabLst>
                <a:tab pos="1344613" algn="l"/>
              </a:tabLst>
            </a:pPr>
            <a:endParaRPr lang="de-CH" dirty="0"/>
          </a:p>
          <a:p>
            <a:pPr marL="0" indent="0" algn="r">
              <a:spcAft>
                <a:spcPts val="600"/>
              </a:spcAft>
              <a:buNone/>
              <a:tabLst>
                <a:tab pos="1344613" algn="l"/>
              </a:tabLst>
            </a:pPr>
            <a:endParaRPr lang="de-CH" dirty="0"/>
          </a:p>
          <a:p>
            <a:pPr marL="0" indent="0">
              <a:spcAft>
                <a:spcPts val="600"/>
              </a:spcAft>
              <a:buNone/>
              <a:tabLst>
                <a:tab pos="1344613" algn="l"/>
              </a:tabLst>
            </a:pPr>
            <a:br>
              <a:rPr lang="de-CH" dirty="0"/>
            </a:br>
            <a:endParaRPr lang="de-CH" b="0" i="0" dirty="0">
              <a:effectLst/>
            </a:endParaRPr>
          </a:p>
          <a:p>
            <a:pPr marL="0" indent="0">
              <a:spcAft>
                <a:spcPts val="600"/>
              </a:spcAft>
              <a:buNone/>
              <a:tabLst>
                <a:tab pos="1344613" algn="l"/>
              </a:tabLst>
            </a:pPr>
            <a:endParaRPr lang="de-CH" dirty="0"/>
          </a:p>
          <a:p>
            <a:pPr marL="0" indent="0">
              <a:spcAft>
                <a:spcPts val="600"/>
              </a:spcAft>
              <a:buNone/>
              <a:tabLst>
                <a:tab pos="1344613" algn="l"/>
              </a:tabLst>
            </a:pPr>
            <a:endParaRPr lang="de-CH" dirty="0"/>
          </a:p>
          <a:p>
            <a:pPr marL="0" indent="0">
              <a:spcAft>
                <a:spcPts val="600"/>
              </a:spcAft>
              <a:buNone/>
              <a:tabLst>
                <a:tab pos="1344613" algn="l"/>
              </a:tabLst>
            </a:pPr>
            <a:endParaRPr lang="de-CH" dirty="0"/>
          </a:p>
        </p:txBody>
      </p:sp>
      <p:sp>
        <p:nvSpPr>
          <p:cNvPr id="4" name="Slide Number Placeholder 3">
            <a:extLst>
              <a:ext uri="{FF2B5EF4-FFF2-40B4-BE49-F238E27FC236}">
                <a16:creationId xmlns:a16="http://schemas.microsoft.com/office/drawing/2014/main" id="{466CC516-B857-3865-1381-16EDF50127E8}"/>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15</a:t>
            </a:fld>
            <a:endParaRPr lang="de-CH"/>
          </a:p>
        </p:txBody>
      </p:sp>
      <p:sp>
        <p:nvSpPr>
          <p:cNvPr id="5" name="Footer Placeholder 4">
            <a:extLst>
              <a:ext uri="{FF2B5EF4-FFF2-40B4-BE49-F238E27FC236}">
                <a16:creationId xmlns:a16="http://schemas.microsoft.com/office/drawing/2014/main" id="{A378C3E6-BC9C-0144-D74C-36BADD2A3521}"/>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7" name="Picture 6" descr="A large floating solar panels in a river&#10;&#10;AI-generated content may be incorrect.">
            <a:extLst>
              <a:ext uri="{FF2B5EF4-FFF2-40B4-BE49-F238E27FC236}">
                <a16:creationId xmlns:a16="http://schemas.microsoft.com/office/drawing/2014/main" id="{2441301C-F494-9F28-1ADB-3A657D493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138" y="1808163"/>
            <a:ext cx="6384437" cy="4213728"/>
          </a:xfrm>
          <a:prstGeom prst="rect">
            <a:avLst/>
          </a:prstGeom>
          <a:noFill/>
        </p:spPr>
      </p:pic>
    </p:spTree>
    <p:extLst>
      <p:ext uri="{BB962C8B-B14F-4D97-AF65-F5344CB8AC3E}">
        <p14:creationId xmlns:p14="http://schemas.microsoft.com/office/powerpoint/2010/main" val="224365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AAEE23-4F8D-782E-AE05-5F941358AF3E}"/>
              </a:ext>
            </a:extLst>
          </p:cNvPr>
          <p:cNvGraphicFramePr>
            <a:graphicFrameLocks noChangeAspect="1"/>
          </p:cNvGraphicFramePr>
          <p:nvPr>
            <p:custDataLst>
              <p:tags r:id="rId1"/>
            </p:custDataLst>
            <p:extLst>
              <p:ext uri="{D42A27DB-BD31-4B8C-83A1-F6EECF244321}">
                <p14:modId xmlns:p14="http://schemas.microsoft.com/office/powerpoint/2010/main" val="42944563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de-CH" dirty="0"/>
              <a:t>Finanzierung von </a:t>
            </a:r>
            <a:r>
              <a:rPr lang="de-CH" dirty="0" err="1"/>
              <a:t>Cleantech</a:t>
            </a:r>
            <a:r>
              <a:rPr lang="de-CH" dirty="0"/>
              <a:t> – Aufgaben</a:t>
            </a:r>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342900" indent="-342900">
              <a:lnSpc>
                <a:spcPct val="100000"/>
              </a:lnSpc>
              <a:spcBef>
                <a:spcPts val="1200"/>
              </a:spcBef>
              <a:buFont typeface="+mj-lt"/>
              <a:buAutoNum type="arabicPeriod"/>
              <a:tabLst>
                <a:tab pos="1344613" algn="l"/>
              </a:tabLst>
            </a:pPr>
            <a:r>
              <a:rPr lang="de-CH" dirty="0"/>
              <a:t>Was ist die </a:t>
            </a:r>
            <a:r>
              <a:rPr lang="de-CH" b="1" dirty="0"/>
              <a:t>grösste</a:t>
            </a:r>
            <a:r>
              <a:rPr lang="de-CH" dirty="0"/>
              <a:t> </a:t>
            </a:r>
            <a:r>
              <a:rPr lang="de-CH" b="1" dirty="0"/>
              <a:t>Herausforderung</a:t>
            </a:r>
            <a:r>
              <a:rPr lang="de-CH" dirty="0"/>
              <a:t> bei der Finanzierung von </a:t>
            </a:r>
            <a:r>
              <a:rPr lang="de-CH" dirty="0" err="1"/>
              <a:t>Cleantech</a:t>
            </a:r>
            <a:r>
              <a:rPr lang="de-CH" dirty="0"/>
              <a:t>?</a:t>
            </a:r>
          </a:p>
          <a:p>
            <a:pPr marL="342900" indent="-342900">
              <a:lnSpc>
                <a:spcPct val="100000"/>
              </a:lnSpc>
              <a:spcBef>
                <a:spcPts val="1200"/>
              </a:spcBef>
              <a:buFont typeface="+mj-lt"/>
              <a:buAutoNum type="arabicPeriod"/>
              <a:tabLst>
                <a:tab pos="1344613" algn="l"/>
              </a:tabLst>
            </a:pPr>
            <a:r>
              <a:rPr lang="de-CH" dirty="0"/>
              <a:t>Erläutere, wie sich umweltpolitische Unsicherheiten auf das </a:t>
            </a:r>
            <a:r>
              <a:rPr lang="de-CH" b="1" dirty="0"/>
              <a:t>Investitionsverhalten</a:t>
            </a:r>
            <a:r>
              <a:rPr lang="de-CH" dirty="0"/>
              <a:t> für </a:t>
            </a:r>
            <a:r>
              <a:rPr lang="de-CH" dirty="0" err="1"/>
              <a:t>Cleantech</a:t>
            </a:r>
            <a:r>
              <a:rPr lang="de-CH" dirty="0"/>
              <a:t> auswirken.</a:t>
            </a:r>
          </a:p>
          <a:p>
            <a:pPr marL="342900" indent="-342900">
              <a:lnSpc>
                <a:spcPct val="100000"/>
              </a:lnSpc>
              <a:spcBef>
                <a:spcPts val="1200"/>
              </a:spcBef>
              <a:buFont typeface="+mj-lt"/>
              <a:buAutoNum type="arabicPeriod"/>
              <a:tabLst>
                <a:tab pos="1344613" algn="l"/>
              </a:tabLst>
            </a:pPr>
            <a:r>
              <a:rPr lang="de-CH" dirty="0"/>
              <a:t>Welche Arten von Investoren lassen sich unterscheiden und welche </a:t>
            </a:r>
            <a:r>
              <a:rPr lang="de-CH" b="1" dirty="0"/>
              <a:t>Motive</a:t>
            </a:r>
            <a:r>
              <a:rPr lang="de-CH" dirty="0"/>
              <a:t> leiten sie?</a:t>
            </a:r>
          </a:p>
          <a:p>
            <a:pPr marL="342900" indent="-342900">
              <a:lnSpc>
                <a:spcPct val="100000"/>
              </a:lnSpc>
              <a:spcBef>
                <a:spcPts val="1200"/>
              </a:spcBef>
              <a:buFont typeface="+mj-lt"/>
              <a:buAutoNum type="arabicPeriod"/>
              <a:tabLst>
                <a:tab pos="1344613" algn="l"/>
              </a:tabLst>
            </a:pPr>
            <a:r>
              <a:rPr lang="de-CH" dirty="0"/>
              <a:t>Erläutere, wie </a:t>
            </a:r>
            <a:r>
              <a:rPr lang="de-CH" b="1" dirty="0"/>
              <a:t>neue Finanzierungsinstrumente </a:t>
            </a:r>
            <a:r>
              <a:rPr lang="de-CH" dirty="0"/>
              <a:t>für </a:t>
            </a:r>
            <a:r>
              <a:rPr lang="de-CH" dirty="0" err="1"/>
              <a:t>Cleantech</a:t>
            </a:r>
            <a:r>
              <a:rPr lang="de-CH" dirty="0"/>
              <a:t> funktionieren und was sie leisten können.</a:t>
            </a:r>
          </a:p>
          <a:p>
            <a:pPr marL="0" indent="0">
              <a:buNone/>
              <a:tabLst>
                <a:tab pos="1344613" algn="l"/>
              </a:tabLst>
            </a:pPr>
            <a:endParaRPr lang="de-CH" b="0" i="0" dirty="0">
              <a:effectLst/>
            </a:endParaRPr>
          </a:p>
          <a:p>
            <a:pPr marL="0" indent="0">
              <a:buNone/>
              <a:tabLst>
                <a:tab pos="1344613" algn="l"/>
              </a:tabLst>
            </a:pPr>
            <a:endParaRPr lang="de-CH" dirty="0"/>
          </a:p>
          <a:p>
            <a:pPr marL="0" indent="0">
              <a:buNone/>
              <a:tabLst>
                <a:tab pos="1344613" algn="l"/>
              </a:tabLst>
            </a:pPr>
            <a:endParaRPr lang="de-CH" b="0" i="0" dirty="0">
              <a:effectLst/>
            </a:endParaRPr>
          </a:p>
          <a:p>
            <a:pPr marL="0" indent="0">
              <a:buNone/>
              <a:tabLst>
                <a:tab pos="1344613" algn="l"/>
              </a:tabLst>
            </a:pPr>
            <a:r>
              <a:rPr lang="de-CH" b="0" i="0" dirty="0">
                <a:effectLst/>
              </a:rPr>
              <a:t>Wissensquellen:</a:t>
            </a:r>
            <a:endParaRPr lang="de-CH" dirty="0"/>
          </a:p>
          <a:p>
            <a:pPr marL="0" indent="0">
              <a:buNone/>
              <a:tabLst>
                <a:tab pos="1344613" algn="l"/>
              </a:tabLst>
            </a:pPr>
            <a:r>
              <a:rPr lang="de-CH" dirty="0">
                <a:hlinkClick r:id="rId5"/>
              </a:rPr>
              <a:t>«</a:t>
            </a:r>
            <a:r>
              <a:rPr lang="de-CH" dirty="0" err="1">
                <a:hlinkClick r:id="rId5"/>
              </a:rPr>
              <a:t>Uncertainty</a:t>
            </a:r>
            <a:r>
              <a:rPr lang="de-CH" dirty="0">
                <a:hlinkClick r:id="rId5"/>
              </a:rPr>
              <a:t> </a:t>
            </a:r>
            <a:r>
              <a:rPr lang="de-CH" dirty="0" err="1">
                <a:hlinkClick r:id="rId5"/>
              </a:rPr>
              <a:t>hinders</a:t>
            </a:r>
            <a:r>
              <a:rPr lang="de-CH" dirty="0">
                <a:hlinkClick r:id="rId5"/>
              </a:rPr>
              <a:t> clean </a:t>
            </a:r>
            <a:r>
              <a:rPr lang="de-CH" dirty="0" err="1">
                <a:hlinkClick r:id="rId5"/>
              </a:rPr>
              <a:t>tech</a:t>
            </a:r>
            <a:r>
              <a:rPr lang="de-CH" dirty="0">
                <a:hlinkClick r:id="rId5"/>
              </a:rPr>
              <a:t> </a:t>
            </a:r>
            <a:r>
              <a:rPr lang="de-CH" dirty="0" err="1">
                <a:hlinkClick r:id="rId5"/>
              </a:rPr>
              <a:t>investments</a:t>
            </a:r>
            <a:r>
              <a:rPr lang="de-CH" dirty="0">
                <a:hlinkClick r:id="rId5"/>
              </a:rPr>
              <a:t> – so </a:t>
            </a:r>
            <a:r>
              <a:rPr lang="de-CH" dirty="0" err="1">
                <a:hlinkClick r:id="rId5"/>
              </a:rPr>
              <a:t>we</a:t>
            </a:r>
            <a:r>
              <a:rPr lang="de-CH" dirty="0">
                <a:hlinkClick r:id="rId5"/>
              </a:rPr>
              <a:t> </a:t>
            </a:r>
            <a:r>
              <a:rPr lang="de-CH" dirty="0" err="1">
                <a:hlinkClick r:id="rId5"/>
              </a:rPr>
              <a:t>cannot</a:t>
            </a:r>
            <a:r>
              <a:rPr lang="de-CH" dirty="0">
                <a:hlinkClick r:id="rId5"/>
              </a:rPr>
              <a:t> </a:t>
            </a:r>
            <a:r>
              <a:rPr lang="de-CH" dirty="0" err="1">
                <a:hlinkClick r:id="rId5"/>
              </a:rPr>
              <a:t>hesitate</a:t>
            </a:r>
            <a:r>
              <a:rPr lang="de-CH" dirty="0">
                <a:hlinkClick r:id="rId5"/>
              </a:rPr>
              <a:t> on </a:t>
            </a:r>
            <a:r>
              <a:rPr lang="de-CH" dirty="0" err="1">
                <a:hlinkClick r:id="rId5"/>
              </a:rPr>
              <a:t>taking</a:t>
            </a:r>
            <a:r>
              <a:rPr lang="de-CH" dirty="0">
                <a:hlinkClick r:id="rId5"/>
              </a:rPr>
              <a:t> </a:t>
            </a:r>
            <a:r>
              <a:rPr lang="de-CH" dirty="0" err="1">
                <a:hlinkClick r:id="rId5"/>
              </a:rPr>
              <a:t>action</a:t>
            </a:r>
            <a:r>
              <a:rPr lang="de-CH" dirty="0">
                <a:hlinkClick r:id="rId5"/>
              </a:rPr>
              <a:t> on </a:t>
            </a:r>
            <a:r>
              <a:rPr lang="de-CH" dirty="0" err="1">
                <a:hlinkClick r:id="rId5"/>
              </a:rPr>
              <a:t>policy</a:t>
            </a:r>
            <a:r>
              <a:rPr lang="de-CH" dirty="0">
                <a:hlinkClick r:id="rId5"/>
              </a:rPr>
              <a:t> </a:t>
            </a:r>
            <a:r>
              <a:rPr lang="de-CH" dirty="0" err="1">
                <a:hlinkClick r:id="rId5"/>
              </a:rPr>
              <a:t>anymore</a:t>
            </a:r>
            <a:r>
              <a:rPr lang="de-CH" dirty="0">
                <a:hlinkClick r:id="rId5"/>
              </a:rPr>
              <a:t>» (Podcast, englisch, 22:35)</a:t>
            </a:r>
            <a:endParaRPr lang="de-CH" dirty="0"/>
          </a:p>
          <a:p>
            <a:pPr marL="0" indent="0">
              <a:buNone/>
              <a:tabLst>
                <a:tab pos="1344613" algn="l"/>
              </a:tabLst>
            </a:pPr>
            <a:r>
              <a:rPr lang="de-CH" dirty="0">
                <a:hlinkClick r:id="rId6"/>
              </a:rPr>
              <a:t>Finance clean </a:t>
            </a:r>
            <a:r>
              <a:rPr lang="de-CH" dirty="0" err="1">
                <a:hlinkClick r:id="rId6"/>
              </a:rPr>
              <a:t>tech</a:t>
            </a:r>
            <a:r>
              <a:rPr lang="de-CH" dirty="0">
                <a:hlinkClick r:id="rId6"/>
              </a:rPr>
              <a:t> (Wissenschaftlicher Vortrag, englisch, 6:50)</a:t>
            </a:r>
            <a:endParaRPr lang="de-CH" b="0" i="0" dirty="0">
              <a:effectLst/>
            </a:endParaRPr>
          </a:p>
          <a:p>
            <a:pPr marL="0" indent="0">
              <a:buNone/>
              <a:tabLst>
                <a:tab pos="1344613" algn="l"/>
              </a:tabLst>
            </a:pP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233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A46DDC7-01C8-3932-F84D-8D48AC8AF8A3}"/>
              </a:ext>
            </a:extLst>
          </p:cNvPr>
          <p:cNvGraphicFramePr>
            <a:graphicFrameLocks noChangeAspect="1"/>
          </p:cNvGraphicFramePr>
          <p:nvPr>
            <p:custDataLst>
              <p:tags r:id="rId1"/>
            </p:custDataLst>
            <p:extLst>
              <p:ext uri="{D42A27DB-BD31-4B8C-83A1-F6EECF244321}">
                <p14:modId xmlns:p14="http://schemas.microsoft.com/office/powerpoint/2010/main" val="4352371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7F0DC2-8F31-4F80-3663-E4C0899255BE}"/>
              </a:ext>
            </a:extLst>
          </p:cNvPr>
          <p:cNvSpPr>
            <a:spLocks noGrp="1"/>
          </p:cNvSpPr>
          <p:nvPr>
            <p:ph type="title"/>
          </p:nvPr>
        </p:nvSpPr>
        <p:spPr/>
        <p:txBody>
          <a:bodyPr vert="horz"/>
          <a:lstStyle/>
          <a:p>
            <a:r>
              <a:rPr lang="de-CH" dirty="0"/>
              <a:t>Finanzierung von </a:t>
            </a:r>
            <a:r>
              <a:rPr lang="de-CH" dirty="0" err="1"/>
              <a:t>Cleantech</a:t>
            </a:r>
            <a:r>
              <a:rPr lang="de-CH" dirty="0"/>
              <a:t> – Hintergrund</a:t>
            </a:r>
          </a:p>
        </p:txBody>
      </p:sp>
      <p:sp>
        <p:nvSpPr>
          <p:cNvPr id="3" name="Slide Number Placeholder 2">
            <a:extLst>
              <a:ext uri="{FF2B5EF4-FFF2-40B4-BE49-F238E27FC236}">
                <a16:creationId xmlns:a16="http://schemas.microsoft.com/office/drawing/2014/main" id="{9B75F32E-8161-543F-EBAC-CA82021389B1}"/>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4" name="Text Placeholder 3">
            <a:extLst>
              <a:ext uri="{FF2B5EF4-FFF2-40B4-BE49-F238E27FC236}">
                <a16:creationId xmlns:a16="http://schemas.microsoft.com/office/drawing/2014/main" id="{F4ADA58D-2353-99CC-C5C3-7AB3FE2B5E9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A44CB8D-56B2-9887-F842-525C77F78200}"/>
              </a:ext>
            </a:extLst>
          </p:cNvPr>
          <p:cNvSpPr>
            <a:spLocks noGrp="1"/>
          </p:cNvSpPr>
          <p:nvPr>
            <p:ph type="body" sz="quarter" idx="13"/>
          </p:nvPr>
        </p:nvSpPr>
        <p:spPr/>
        <p:txBody>
          <a:bodyPr/>
          <a:lstStyle/>
          <a:p>
            <a:r>
              <a:rPr lang="de-CH" dirty="0"/>
              <a:t>In seinem Sonderbericht von 2022 erklärte der Weltklimarat (IPCC), dass weltweit jährlich </a:t>
            </a:r>
            <a:r>
              <a:rPr lang="de-CH" b="1" dirty="0"/>
              <a:t>2,3 Billionen Dollar </a:t>
            </a:r>
            <a:r>
              <a:rPr lang="de-CH" dirty="0"/>
              <a:t>in Technologien für eine </a:t>
            </a:r>
            <a:r>
              <a:rPr lang="de-CH" b="1" dirty="0"/>
              <a:t>CO</a:t>
            </a:r>
            <a:r>
              <a:rPr lang="de-CH" b="1" baseline="-25000" dirty="0"/>
              <a:t>2</a:t>
            </a:r>
            <a:r>
              <a:rPr lang="de-CH" b="1" dirty="0"/>
              <a:t>-arme Stromproduktion investiert </a:t>
            </a:r>
            <a:r>
              <a:rPr lang="de-CH" dirty="0"/>
              <a:t>werden</a:t>
            </a:r>
            <a:r>
              <a:rPr lang="de-CH" b="1" dirty="0"/>
              <a:t> </a:t>
            </a:r>
            <a:r>
              <a:rPr lang="de-CH" dirty="0"/>
              <a:t>müssen, damit die </a:t>
            </a:r>
            <a:r>
              <a:rPr lang="de-CH" b="1" dirty="0"/>
              <a:t>Erderwärmung</a:t>
            </a:r>
            <a:r>
              <a:rPr lang="de-CH" dirty="0"/>
              <a:t> gegenüber der Zeit vor der Industrialisierung </a:t>
            </a:r>
            <a:r>
              <a:rPr lang="de-CH" b="1" dirty="0"/>
              <a:t>unter</a:t>
            </a:r>
            <a:r>
              <a:rPr lang="de-CH" dirty="0"/>
              <a:t> </a:t>
            </a:r>
            <a:r>
              <a:rPr lang="de-CH" b="1" dirty="0"/>
              <a:t>1,5°C</a:t>
            </a:r>
            <a:r>
              <a:rPr lang="de-CH" dirty="0"/>
              <a:t> gehalten werden kann. Bloomberg New Energy Finance schätzt jedoch, dass 2021 lediglich 755 Milliarden Dollar in Branchen investiert wurden, die zur Energiewende beitragen. Ein besseres Verständnis der Finanzierung von </a:t>
            </a:r>
            <a:r>
              <a:rPr lang="de-CH" dirty="0" err="1"/>
              <a:t>Cleantech</a:t>
            </a:r>
            <a:r>
              <a:rPr lang="de-CH" dirty="0"/>
              <a:t> ist daher angesichts des enormen Investitionsbedarfs zentral.</a:t>
            </a:r>
          </a:p>
          <a:p>
            <a:endParaRPr lang="de-CH" dirty="0"/>
          </a:p>
        </p:txBody>
      </p:sp>
      <p:sp>
        <p:nvSpPr>
          <p:cNvPr id="6" name="Text Placeholder 5">
            <a:extLst>
              <a:ext uri="{FF2B5EF4-FFF2-40B4-BE49-F238E27FC236}">
                <a16:creationId xmlns:a16="http://schemas.microsoft.com/office/drawing/2014/main" id="{102ED74E-16C4-35B9-C717-0D61E71514EF}"/>
              </a:ext>
            </a:extLst>
          </p:cNvPr>
          <p:cNvSpPr>
            <a:spLocks noGrp="1"/>
          </p:cNvSpPr>
          <p:nvPr>
            <p:ph type="body" sz="quarter" idx="12"/>
          </p:nvPr>
        </p:nvSpPr>
        <p:spPr/>
        <p:txBody>
          <a:bodyPr/>
          <a:lstStyle/>
          <a:p>
            <a:r>
              <a:rPr lang="de-CH" dirty="0"/>
              <a:t>Hintergrund</a:t>
            </a:r>
            <a:endParaRPr lang="de-CH" b="0" dirty="0"/>
          </a:p>
        </p:txBody>
      </p:sp>
      <p:sp>
        <p:nvSpPr>
          <p:cNvPr id="8" name="Footer Placeholder 7">
            <a:extLst>
              <a:ext uri="{FF2B5EF4-FFF2-40B4-BE49-F238E27FC236}">
                <a16:creationId xmlns:a16="http://schemas.microsoft.com/office/drawing/2014/main" id="{74758C10-3470-990F-72E2-34624D95633B}"/>
              </a:ext>
            </a:extLst>
          </p:cNvPr>
          <p:cNvSpPr>
            <a:spLocks noGrp="1"/>
          </p:cNvSpPr>
          <p:nvPr>
            <p:ph type="ftr" sz="quarter" idx="17"/>
          </p:nvPr>
        </p:nvSpPr>
        <p:spPr/>
        <p:txBody>
          <a:bodyPr/>
          <a:lstStyle/>
          <a:p>
            <a:r>
              <a:rPr lang="de-CH"/>
              <a:t>NFP 73 – Nachhaltige Wirtschaft</a:t>
            </a:r>
            <a:endParaRPr lang="de-CH" dirty="0"/>
          </a:p>
        </p:txBody>
      </p:sp>
      <p:pic>
        <p:nvPicPr>
          <p:cNvPr id="12" name="object 4">
            <a:extLst>
              <a:ext uri="{FF2B5EF4-FFF2-40B4-BE49-F238E27FC236}">
                <a16:creationId xmlns:a16="http://schemas.microsoft.com/office/drawing/2014/main" id="{EA323E43-02EA-5EF8-7859-303CA81CE22E}"/>
              </a:ext>
            </a:extLst>
          </p:cNvPr>
          <p:cNvPicPr>
            <a:picLocks noGrp="1"/>
          </p:cNvPicPr>
          <p:nvPr>
            <p:ph type="pic" sz="quarter" idx="16"/>
          </p:nvPr>
        </p:nvPicPr>
        <p:blipFill>
          <a:blip r:embed="rId5" cstate="print"/>
          <a:srcRect l="22640" r="22640"/>
          <a:stretch>
            <a:fillRect/>
          </a:stretch>
        </p:blipFill>
        <p:spPr>
          <a:prstGeom prst="rect">
            <a:avLst/>
          </a:prstGeom>
        </p:spPr>
      </p:pic>
    </p:spTree>
    <p:extLst>
      <p:ext uri="{BB962C8B-B14F-4D97-AF65-F5344CB8AC3E}">
        <p14:creationId xmlns:p14="http://schemas.microsoft.com/office/powerpoint/2010/main" val="253508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0436-637C-AE8C-44C2-B783FB87AA0B}"/>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489211E-FB18-ECAF-8201-8634B343C1DD}"/>
              </a:ext>
            </a:extLst>
          </p:cNvPr>
          <p:cNvGraphicFramePr>
            <a:graphicFrameLocks noChangeAspect="1"/>
          </p:cNvGraphicFramePr>
          <p:nvPr>
            <p:custDataLst>
              <p:tags r:id="rId1"/>
            </p:custDataLst>
            <p:extLst>
              <p:ext uri="{D42A27DB-BD31-4B8C-83A1-F6EECF244321}">
                <p14:modId xmlns:p14="http://schemas.microsoft.com/office/powerpoint/2010/main" val="41093041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A46DDC7-01C8-3932-F84D-8D48AC8AF8A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59F2785-1129-474A-889A-A167971F63F3}"/>
              </a:ext>
            </a:extLst>
          </p:cNvPr>
          <p:cNvSpPr>
            <a:spLocks noGrp="1"/>
          </p:cNvSpPr>
          <p:nvPr>
            <p:ph type="title"/>
          </p:nvPr>
        </p:nvSpPr>
        <p:spPr/>
        <p:txBody>
          <a:bodyPr vert="horz"/>
          <a:lstStyle/>
          <a:p>
            <a:r>
              <a:rPr lang="de-CH" dirty="0"/>
              <a:t>Finanzierung von </a:t>
            </a:r>
            <a:r>
              <a:rPr lang="de-CH" dirty="0" err="1"/>
              <a:t>Cleantech</a:t>
            </a:r>
            <a:r>
              <a:rPr lang="de-CH" dirty="0"/>
              <a:t> – Ziel</a:t>
            </a:r>
          </a:p>
        </p:txBody>
      </p:sp>
      <p:sp>
        <p:nvSpPr>
          <p:cNvPr id="3" name="Slide Number Placeholder 2">
            <a:extLst>
              <a:ext uri="{FF2B5EF4-FFF2-40B4-BE49-F238E27FC236}">
                <a16:creationId xmlns:a16="http://schemas.microsoft.com/office/drawing/2014/main" id="{D9491D30-104A-B926-F555-BEFD04E8399B}"/>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4" name="Text Placeholder 3">
            <a:extLst>
              <a:ext uri="{FF2B5EF4-FFF2-40B4-BE49-F238E27FC236}">
                <a16:creationId xmlns:a16="http://schemas.microsoft.com/office/drawing/2014/main" id="{9B32D243-5948-2CF9-BBAF-9C18CBC654A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98F43F05-145D-7AED-AB13-980ADC1A4A06}"/>
              </a:ext>
            </a:extLst>
          </p:cNvPr>
          <p:cNvSpPr>
            <a:spLocks noGrp="1"/>
          </p:cNvSpPr>
          <p:nvPr>
            <p:ph type="body" sz="quarter" idx="13"/>
          </p:nvPr>
        </p:nvSpPr>
        <p:spPr>
          <a:xfrm>
            <a:off x="479425" y="2565400"/>
            <a:ext cx="11241065" cy="3455988"/>
          </a:xfrm>
        </p:spPr>
        <p:txBody>
          <a:bodyPr/>
          <a:lstStyle/>
          <a:p>
            <a:r>
              <a:rPr lang="de-CH" dirty="0"/>
              <a:t>Das Hauptziel des Projekts war zu untersuchen, wie die </a:t>
            </a:r>
            <a:r>
              <a:rPr lang="de-CH" b="1" dirty="0"/>
              <a:t>Gesellschaft Investitionen </a:t>
            </a:r>
            <a:r>
              <a:rPr lang="de-CH" dirty="0"/>
              <a:t>in den </a:t>
            </a:r>
            <a:r>
              <a:rPr lang="de-CH" b="1" dirty="0" err="1"/>
              <a:t>Cleantech</a:t>
            </a:r>
            <a:r>
              <a:rPr lang="de-CH" b="1" dirty="0"/>
              <a:t>-Sektor</a:t>
            </a:r>
            <a:r>
              <a:rPr lang="de-CH" dirty="0"/>
              <a:t> </a:t>
            </a:r>
            <a:r>
              <a:rPr lang="de-CH" b="1" dirty="0"/>
              <a:t>lenken</a:t>
            </a:r>
            <a:r>
              <a:rPr lang="de-CH" dirty="0"/>
              <a:t> kann. Viele Investoren stufen den Sektor nach wie vor als </a:t>
            </a:r>
            <a:r>
              <a:rPr lang="de-CH" b="1" dirty="0"/>
              <a:t>risikoreich</a:t>
            </a:r>
            <a:r>
              <a:rPr lang="de-CH" dirty="0"/>
              <a:t> ein, weil </a:t>
            </a:r>
            <a:r>
              <a:rPr lang="de-CH" dirty="0" err="1"/>
              <a:t>Cleantech</a:t>
            </a:r>
            <a:r>
              <a:rPr lang="de-CH" dirty="0"/>
              <a:t> auf eine zukünftige </a:t>
            </a:r>
            <a:r>
              <a:rPr lang="de-CH" b="1" dirty="0"/>
              <a:t>Nachfrage</a:t>
            </a:r>
            <a:r>
              <a:rPr lang="de-CH" dirty="0"/>
              <a:t> nach </a:t>
            </a:r>
            <a:r>
              <a:rPr lang="de-CH" b="1" dirty="0"/>
              <a:t>klimafreundlichen</a:t>
            </a:r>
            <a:r>
              <a:rPr lang="de-CH" dirty="0"/>
              <a:t> </a:t>
            </a:r>
            <a:r>
              <a:rPr lang="de-CH" b="1" dirty="0"/>
              <a:t>Technologien</a:t>
            </a:r>
            <a:r>
              <a:rPr lang="de-CH" dirty="0"/>
              <a:t> setzt. Diese Nachfrage hängt jedoch stark von </a:t>
            </a:r>
            <a:r>
              <a:rPr lang="de-CH" b="1" dirty="0"/>
              <a:t>politischen Entscheiden </a:t>
            </a:r>
            <a:r>
              <a:rPr lang="de-CH" dirty="0"/>
              <a:t>ab, die </a:t>
            </a:r>
            <a:r>
              <a:rPr lang="de-CH" b="1" dirty="0"/>
              <a:t>schwierig vorhersehbar </a:t>
            </a:r>
            <a:r>
              <a:rPr lang="de-CH" dirty="0"/>
              <a:t>sind und im Laufe der Zeit </a:t>
            </a:r>
            <a:r>
              <a:rPr lang="de-CH" b="1" dirty="0"/>
              <a:t>starke Nachfrageschwankungen auslösen</a:t>
            </a:r>
            <a:r>
              <a:rPr lang="de-CH" dirty="0"/>
              <a:t> können. Saubere Technologien sind auch </a:t>
            </a:r>
            <a:r>
              <a:rPr lang="de-CH" b="1" dirty="0"/>
              <a:t>kapitalintensiver</a:t>
            </a:r>
            <a:r>
              <a:rPr lang="de-CH" dirty="0"/>
              <a:t> als andere </a:t>
            </a:r>
            <a:r>
              <a:rPr lang="de-CH" b="1" dirty="0"/>
              <a:t>Spitzentechnologien</a:t>
            </a:r>
            <a:r>
              <a:rPr lang="de-CH" dirty="0"/>
              <a:t> und daher für traditionelle, etablierte Investoren weniger attraktiv. Entsprechend untersuchte das:</a:t>
            </a:r>
          </a:p>
          <a:p>
            <a:r>
              <a:rPr lang="de-CH" dirty="0"/>
              <a:t>Projekt 1) wie sich umweltpolitische Unsicherheiten auf Investitionen in eine CO</a:t>
            </a:r>
            <a:r>
              <a:rPr lang="de-CH" baseline="-25000" dirty="0"/>
              <a:t>2</a:t>
            </a:r>
            <a:r>
              <a:rPr lang="de-CH" dirty="0"/>
              <a:t>-arme Wirtschaft auswirken </a:t>
            </a:r>
          </a:p>
          <a:p>
            <a:r>
              <a:rPr lang="de-CH" dirty="0"/>
              <a:t>Projekt 2) ob sich mit </a:t>
            </a:r>
            <a:r>
              <a:rPr lang="de-CH" b="1" dirty="0"/>
              <a:t>neuen Finanzierungsinstrumenten </a:t>
            </a:r>
            <a:r>
              <a:rPr lang="de-CH" dirty="0"/>
              <a:t>Investoren für die </a:t>
            </a:r>
            <a:r>
              <a:rPr lang="de-CH" b="1" dirty="0"/>
              <a:t>Unterstützung</a:t>
            </a:r>
            <a:r>
              <a:rPr lang="de-CH" dirty="0"/>
              <a:t> von </a:t>
            </a:r>
            <a:r>
              <a:rPr lang="de-CH" b="1" dirty="0" err="1"/>
              <a:t>Cleantech</a:t>
            </a:r>
            <a:r>
              <a:rPr lang="de-CH" b="1" dirty="0"/>
              <a:t>-Startups</a:t>
            </a:r>
            <a:r>
              <a:rPr lang="de-CH" dirty="0"/>
              <a:t> gewinnen lassen.</a:t>
            </a:r>
          </a:p>
          <a:p>
            <a:endParaRPr lang="de-CH" dirty="0"/>
          </a:p>
          <a:p>
            <a:endParaRPr lang="de-CH" dirty="0"/>
          </a:p>
        </p:txBody>
      </p:sp>
      <p:sp>
        <p:nvSpPr>
          <p:cNvPr id="6" name="Text Placeholder 5">
            <a:extLst>
              <a:ext uri="{FF2B5EF4-FFF2-40B4-BE49-F238E27FC236}">
                <a16:creationId xmlns:a16="http://schemas.microsoft.com/office/drawing/2014/main" id="{8A07E5B9-6062-224F-5054-3BA2787C219C}"/>
              </a:ext>
            </a:extLst>
          </p:cNvPr>
          <p:cNvSpPr>
            <a:spLocks noGrp="1"/>
          </p:cNvSpPr>
          <p:nvPr>
            <p:ph type="body" sz="quarter" idx="12"/>
          </p:nvPr>
        </p:nvSpPr>
        <p:spPr>
          <a:xfrm>
            <a:off x="479424" y="1808163"/>
            <a:ext cx="11241066" cy="587375"/>
          </a:xfrm>
        </p:spPr>
        <p:txBody>
          <a:bodyPr/>
          <a:lstStyle/>
          <a:p>
            <a:r>
              <a:rPr lang="de-CH" dirty="0"/>
              <a:t>Ziel</a:t>
            </a:r>
          </a:p>
        </p:txBody>
      </p:sp>
      <p:sp>
        <p:nvSpPr>
          <p:cNvPr id="8" name="Footer Placeholder 7">
            <a:extLst>
              <a:ext uri="{FF2B5EF4-FFF2-40B4-BE49-F238E27FC236}">
                <a16:creationId xmlns:a16="http://schemas.microsoft.com/office/drawing/2014/main" id="{15350C0A-5265-F964-41FC-3EABDD2058A0}"/>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31859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08B8D90-35C8-45F3-1A0D-EDA7DAC5872A}"/>
              </a:ext>
            </a:extLst>
          </p:cNvPr>
          <p:cNvGraphicFramePr>
            <a:graphicFrameLocks noChangeAspect="1"/>
          </p:cNvGraphicFramePr>
          <p:nvPr>
            <p:custDataLst>
              <p:tags r:id="rId1"/>
            </p:custDataLst>
            <p:extLst>
              <p:ext uri="{D42A27DB-BD31-4B8C-83A1-F6EECF244321}">
                <p14:modId xmlns:p14="http://schemas.microsoft.com/office/powerpoint/2010/main" val="16831414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84BF45-B990-855E-44DF-BC1F7A80E359}"/>
              </a:ext>
            </a:extLst>
          </p:cNvPr>
          <p:cNvSpPr>
            <a:spLocks noGrp="1"/>
          </p:cNvSpPr>
          <p:nvPr>
            <p:ph type="title"/>
          </p:nvPr>
        </p:nvSpPr>
        <p:spPr/>
        <p:txBody>
          <a:bodyPr vert="horz"/>
          <a:lstStyle/>
          <a:p>
            <a:r>
              <a:rPr lang="de-CH" dirty="0"/>
              <a:t>Finanzierung</a:t>
            </a:r>
            <a:r>
              <a:rPr lang="de-CH" sz="2000" dirty="0"/>
              <a:t> </a:t>
            </a:r>
            <a:r>
              <a:rPr lang="de-CH" dirty="0"/>
              <a:t>von</a:t>
            </a:r>
            <a:r>
              <a:rPr lang="de-CH" sz="2000" dirty="0"/>
              <a:t> </a:t>
            </a:r>
            <a:r>
              <a:rPr lang="de-CH" dirty="0" err="1"/>
              <a:t>Cleantech</a:t>
            </a:r>
            <a:r>
              <a:rPr lang="de-CH" sz="2000" dirty="0"/>
              <a:t> </a:t>
            </a:r>
            <a:r>
              <a:rPr lang="de-CH" dirty="0"/>
              <a:t>–</a:t>
            </a:r>
            <a:r>
              <a:rPr lang="de-CH" sz="2000" dirty="0"/>
              <a:t> </a:t>
            </a:r>
            <a:r>
              <a:rPr lang="de-CH" dirty="0"/>
              <a:t>Resultate</a:t>
            </a:r>
          </a:p>
        </p:txBody>
      </p:sp>
      <p:sp>
        <p:nvSpPr>
          <p:cNvPr id="3" name="Text Placeholder 2">
            <a:extLst>
              <a:ext uri="{FF2B5EF4-FFF2-40B4-BE49-F238E27FC236}">
                <a16:creationId xmlns:a16="http://schemas.microsoft.com/office/drawing/2014/main" id="{46AF8198-53C3-43EC-BB71-ADB3EDE61162}"/>
              </a:ext>
            </a:extLst>
          </p:cNvPr>
          <p:cNvSpPr>
            <a:spLocks noGrp="1"/>
          </p:cNvSpPr>
          <p:nvPr>
            <p:ph type="body" sz="quarter" idx="13"/>
          </p:nvPr>
        </p:nvSpPr>
        <p:spPr/>
        <p:txBody>
          <a:bodyPr/>
          <a:lstStyle/>
          <a:p>
            <a:pPr marL="0" indent="0">
              <a:buNone/>
            </a:pPr>
            <a:r>
              <a:rPr lang="de-CH" b="1" dirty="0"/>
              <a:t>Die Ergebnisse des Projekts </a:t>
            </a:r>
            <a:r>
              <a:rPr lang="de-CH" dirty="0"/>
              <a:t>zeigen, dass eine </a:t>
            </a:r>
            <a:r>
              <a:rPr lang="de-CH" dirty="0">
                <a:solidFill>
                  <a:srgbClr val="83D0F5"/>
                </a:solidFill>
              </a:rPr>
              <a:t>effektive</a:t>
            </a:r>
            <a:r>
              <a:rPr lang="de-CH" dirty="0"/>
              <a:t> und </a:t>
            </a:r>
            <a:r>
              <a:rPr lang="de-CH" dirty="0">
                <a:solidFill>
                  <a:srgbClr val="83D0F5"/>
                </a:solidFill>
              </a:rPr>
              <a:t>konsistente Umwelt- und Klimapolitik </a:t>
            </a:r>
            <a:r>
              <a:rPr lang="de-CH" dirty="0"/>
              <a:t>enorm wichtig ist, damit Investitionen in diesen Sektor gelenkt und </a:t>
            </a:r>
            <a:r>
              <a:rPr lang="de-CH" dirty="0" err="1"/>
              <a:t>Cleantech</a:t>
            </a:r>
            <a:r>
              <a:rPr lang="de-CH" dirty="0"/>
              <a:t>-Märkte entstehen können. </a:t>
            </a:r>
            <a:r>
              <a:rPr lang="de-CH" dirty="0">
                <a:solidFill>
                  <a:srgbClr val="83D0F5"/>
                </a:solidFill>
              </a:rPr>
              <a:t>Politische</a:t>
            </a:r>
            <a:r>
              <a:rPr lang="de-CH" dirty="0"/>
              <a:t> </a:t>
            </a:r>
            <a:r>
              <a:rPr lang="de-CH" dirty="0">
                <a:solidFill>
                  <a:srgbClr val="83D0F5"/>
                </a:solidFill>
              </a:rPr>
              <a:t>Unsicherheiten</a:t>
            </a:r>
            <a:r>
              <a:rPr lang="de-CH" dirty="0"/>
              <a:t> haben negative Auswirkungen und führen dazu, dass sich Investitionen trotz der </a:t>
            </a:r>
            <a:r>
              <a:rPr lang="de-CH" dirty="0">
                <a:solidFill>
                  <a:srgbClr val="83D0F5"/>
                </a:solidFill>
              </a:rPr>
              <a:t>Dringlichkeit</a:t>
            </a:r>
            <a:r>
              <a:rPr lang="de-CH" dirty="0"/>
              <a:t> von </a:t>
            </a:r>
            <a:r>
              <a:rPr lang="de-CH" dirty="0">
                <a:solidFill>
                  <a:srgbClr val="83D0F5"/>
                </a:solidFill>
              </a:rPr>
              <a:t>Klimaschutzmassnahmen</a:t>
            </a:r>
            <a:r>
              <a:rPr lang="de-CH" dirty="0"/>
              <a:t> </a:t>
            </a:r>
            <a:r>
              <a:rPr lang="de-CH" dirty="0">
                <a:solidFill>
                  <a:srgbClr val="83D0F5"/>
                </a:solidFill>
              </a:rPr>
              <a:t>verzögern</a:t>
            </a:r>
            <a:r>
              <a:rPr lang="de-CH" dirty="0"/>
              <a:t>. Die Analysen zu neuen Finanzierungsinstrumenten weisen darauf hin, dass Instrumente wie </a:t>
            </a:r>
            <a:r>
              <a:rPr lang="de-CH" dirty="0">
                <a:solidFill>
                  <a:srgbClr val="83D0F5"/>
                </a:solidFill>
              </a:rPr>
              <a:t>Startup-Wettbewerbe</a:t>
            </a:r>
            <a:r>
              <a:rPr lang="de-CH" dirty="0"/>
              <a:t> und/oder </a:t>
            </a:r>
            <a:r>
              <a:rPr lang="de-CH" dirty="0">
                <a:solidFill>
                  <a:srgbClr val="83D0F5"/>
                </a:solidFill>
              </a:rPr>
              <a:t>Crowdfunding</a:t>
            </a:r>
            <a:r>
              <a:rPr lang="de-CH" dirty="0"/>
              <a:t> zur Förderung </a:t>
            </a:r>
            <a:r>
              <a:rPr lang="de-CH" dirty="0">
                <a:solidFill>
                  <a:srgbClr val="83D0F5"/>
                </a:solidFill>
              </a:rPr>
              <a:t>umweltfreundlicher</a:t>
            </a:r>
            <a:r>
              <a:rPr lang="de-CH" dirty="0"/>
              <a:t> </a:t>
            </a:r>
            <a:r>
              <a:rPr lang="de-CH" dirty="0">
                <a:solidFill>
                  <a:srgbClr val="83D0F5"/>
                </a:solidFill>
              </a:rPr>
              <a:t>Investitionen</a:t>
            </a:r>
            <a:r>
              <a:rPr lang="de-CH" dirty="0"/>
              <a:t> als Ergänzung hilfreich sein können. Zum Schliessen der </a:t>
            </a:r>
            <a:r>
              <a:rPr lang="de-CH" dirty="0">
                <a:solidFill>
                  <a:srgbClr val="83D0F5"/>
                </a:solidFill>
              </a:rPr>
              <a:t>Finanzierungslücke</a:t>
            </a:r>
            <a:r>
              <a:rPr lang="de-CH" dirty="0"/>
              <a:t> sind sie aber </a:t>
            </a:r>
            <a:r>
              <a:rPr lang="de-CH" dirty="0">
                <a:solidFill>
                  <a:srgbClr val="83D0F5"/>
                </a:solidFill>
              </a:rPr>
              <a:t>kein</a:t>
            </a:r>
            <a:r>
              <a:rPr lang="de-CH" dirty="0"/>
              <a:t> </a:t>
            </a:r>
            <a:r>
              <a:rPr lang="de-CH" dirty="0">
                <a:solidFill>
                  <a:srgbClr val="83D0F5"/>
                </a:solidFill>
              </a:rPr>
              <a:t>Patentrezept</a:t>
            </a:r>
            <a:r>
              <a:rPr lang="de-CH" dirty="0"/>
              <a:t>.</a:t>
            </a:r>
          </a:p>
          <a:p>
            <a:endParaRPr lang="de-CH" dirty="0"/>
          </a:p>
        </p:txBody>
      </p:sp>
      <p:sp>
        <p:nvSpPr>
          <p:cNvPr id="4" name="Slide Number Placeholder 3">
            <a:extLst>
              <a:ext uri="{FF2B5EF4-FFF2-40B4-BE49-F238E27FC236}">
                <a16:creationId xmlns:a16="http://schemas.microsoft.com/office/drawing/2014/main" id="{151241A0-CA24-82DA-BB06-A4A5350AE529}"/>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EABCF1D2-39C2-F999-2FDB-1AAA3F3CFA74}"/>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76959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Nachhaltiges Finanzwesen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3" y="1808163"/>
            <a:ext cx="10989135" cy="4213225"/>
          </a:xfrm>
        </p:spPr>
        <p:txBody>
          <a:bodyPr/>
          <a:lstStyle/>
          <a:p>
            <a:pPr marL="0" indent="0" algn="l">
              <a:lnSpc>
                <a:spcPct val="100000"/>
              </a:lnSpc>
              <a:buNone/>
            </a:pPr>
            <a:r>
              <a:rPr lang="de-CH" dirty="0"/>
              <a:t>«</a:t>
            </a:r>
            <a:r>
              <a:rPr lang="de-CH" b="0" i="0" dirty="0">
                <a:effectLst/>
              </a:rPr>
              <a:t>Der </a:t>
            </a:r>
            <a:r>
              <a:rPr lang="de-CH" b="1" i="0" dirty="0">
                <a:effectLst/>
              </a:rPr>
              <a:t>Übergang zu einer nachhaltigen Wirtschaft </a:t>
            </a:r>
            <a:r>
              <a:rPr lang="de-CH" b="0" i="0" dirty="0">
                <a:effectLst/>
              </a:rPr>
              <a:t>erfordert </a:t>
            </a:r>
            <a:r>
              <a:rPr lang="de-CH" b="1" i="0" dirty="0">
                <a:effectLst/>
              </a:rPr>
              <a:t>Investitionen</a:t>
            </a:r>
            <a:r>
              <a:rPr lang="de-CH" b="0" i="0" dirty="0">
                <a:effectLst/>
              </a:rPr>
              <a:t> und somit auch </a:t>
            </a:r>
            <a:r>
              <a:rPr lang="de-CH" b="1" i="0" dirty="0">
                <a:effectLst/>
              </a:rPr>
              <a:t>Kapital</a:t>
            </a:r>
            <a:r>
              <a:rPr lang="de-CH" b="0" i="0" dirty="0">
                <a:effectLst/>
              </a:rPr>
              <a:t>. Typische Beispiele sind </a:t>
            </a:r>
            <a:r>
              <a:rPr lang="de-CH" b="1" i="0" dirty="0">
                <a:effectLst/>
              </a:rPr>
              <a:t>Investitionen</a:t>
            </a:r>
            <a:r>
              <a:rPr lang="de-CH" b="0" i="0" dirty="0">
                <a:effectLst/>
              </a:rPr>
              <a:t> in </a:t>
            </a:r>
            <a:r>
              <a:rPr lang="de-CH" b="1" i="0" dirty="0">
                <a:effectLst/>
              </a:rPr>
              <a:t>verbesserte</a:t>
            </a:r>
            <a:r>
              <a:rPr lang="de-CH" b="0" i="0" dirty="0">
                <a:effectLst/>
              </a:rPr>
              <a:t> </a:t>
            </a:r>
            <a:r>
              <a:rPr lang="de-CH" b="1" i="0" dirty="0">
                <a:effectLst/>
              </a:rPr>
              <a:t>Ressourceneffizienz</a:t>
            </a:r>
            <a:r>
              <a:rPr lang="de-CH" b="0" i="0" dirty="0">
                <a:effectLst/>
              </a:rPr>
              <a:t>, </a:t>
            </a:r>
            <a:r>
              <a:rPr lang="de-CH" b="1" i="0" dirty="0" err="1">
                <a:effectLst/>
              </a:rPr>
              <a:t>Cleantech</a:t>
            </a:r>
            <a:r>
              <a:rPr lang="de-CH" b="0" i="0" dirty="0">
                <a:effectLst/>
              </a:rPr>
              <a:t> oder </a:t>
            </a:r>
            <a:r>
              <a:rPr lang="de-CH" b="1" i="0" dirty="0">
                <a:effectLst/>
              </a:rPr>
              <a:t>nachhaltige Mobilität</a:t>
            </a:r>
            <a:r>
              <a:rPr lang="de-CH" b="0" i="0" dirty="0">
                <a:effectLst/>
              </a:rPr>
              <a:t>. Gleichzeitig sollten Finanzinstitute zunehmend Finanzmittel nach ökologischen und sozialen Kriterien vergeben. Um mit den wirtschaftlichen und gesellschaftlichen Aktivitäten die planetaren Grenzen nicht zu überschreiten und die Wohlfahrt gleichzeitig zu erhöhen, sind </a:t>
            </a:r>
            <a:r>
              <a:rPr lang="de-CH" b="1" i="0" dirty="0">
                <a:effectLst/>
              </a:rPr>
              <a:t>innovative Finanzierungssysteme </a:t>
            </a:r>
            <a:r>
              <a:rPr lang="de-CH" b="0" i="0" dirty="0">
                <a:effectLst/>
              </a:rPr>
              <a:t>erforderlich.​ Nachhaltige Finanzierung soll Firmen zu Investitionen in Projekte motivieren, die umweltfreundlich sind und das Wohl der Gesellschaft insgesamt verbessern.</a:t>
            </a:r>
          </a:p>
          <a:p>
            <a:pPr marL="0" indent="0" algn="l">
              <a:lnSpc>
                <a:spcPct val="100000"/>
              </a:lnSpc>
              <a:buNone/>
            </a:pPr>
            <a:r>
              <a:rPr lang="de-CH" b="0" i="0" dirty="0">
                <a:effectLst/>
              </a:rPr>
              <a:t>Zwei Projekte beschäftigten sich mit der </a:t>
            </a:r>
            <a:r>
              <a:rPr lang="de-CH" b="1" i="0" dirty="0">
                <a:effectLst/>
              </a:rPr>
              <a:t>Finanzierung</a:t>
            </a:r>
            <a:r>
              <a:rPr lang="de-CH" b="0" i="0" dirty="0">
                <a:effectLst/>
              </a:rPr>
              <a:t> </a:t>
            </a:r>
            <a:r>
              <a:rPr lang="de-CH" b="1" i="0" dirty="0">
                <a:effectLst/>
              </a:rPr>
              <a:t>von</a:t>
            </a:r>
            <a:r>
              <a:rPr lang="de-CH" b="0" i="0" dirty="0">
                <a:effectLst/>
              </a:rPr>
              <a:t> </a:t>
            </a:r>
            <a:r>
              <a:rPr lang="de-CH" b="1" i="0" dirty="0" err="1">
                <a:effectLst/>
              </a:rPr>
              <a:t>Cleantech</a:t>
            </a:r>
            <a:r>
              <a:rPr lang="de-CH" b="0" i="0" dirty="0">
                <a:effectLst/>
              </a:rPr>
              <a:t> wie auch mit verschiedenen Fragestellungen von der </a:t>
            </a:r>
            <a:r>
              <a:rPr lang="de-CH" b="1" i="0" dirty="0">
                <a:effectLst/>
              </a:rPr>
              <a:t>Realisierbarkeit</a:t>
            </a:r>
            <a:r>
              <a:rPr lang="de-CH" b="0" i="0" dirty="0">
                <a:effectLst/>
              </a:rPr>
              <a:t> </a:t>
            </a:r>
            <a:r>
              <a:rPr lang="de-CH" b="1" i="0" dirty="0">
                <a:effectLst/>
              </a:rPr>
              <a:t>einer</a:t>
            </a:r>
            <a:r>
              <a:rPr lang="de-CH" b="0" i="0" dirty="0">
                <a:effectLst/>
              </a:rPr>
              <a:t> </a:t>
            </a:r>
            <a:r>
              <a:rPr lang="de-CH" b="1" i="0" dirty="0">
                <a:effectLst/>
              </a:rPr>
              <a:t>Schweizer</a:t>
            </a:r>
            <a:r>
              <a:rPr lang="de-CH" b="0" i="0" dirty="0">
                <a:effectLst/>
              </a:rPr>
              <a:t> </a:t>
            </a:r>
            <a:r>
              <a:rPr lang="de-CH" b="1" i="0" dirty="0">
                <a:effectLst/>
              </a:rPr>
              <a:t>Nachhaltigkeitsbörse</a:t>
            </a:r>
            <a:r>
              <a:rPr lang="de-CH" b="0" i="0" dirty="0">
                <a:effectLst/>
              </a:rPr>
              <a:t> bis zu warum emittieren Unternehmen Green Bonds.»</a:t>
            </a:r>
          </a:p>
          <a:p>
            <a:pPr algn="r">
              <a:lnSpc>
                <a:spcPct val="100000"/>
              </a:lnSpc>
            </a:pPr>
            <a:r>
              <a:rPr lang="de-CH" dirty="0"/>
              <a:t>NFP 73, Finanzwesen</a:t>
            </a:r>
          </a:p>
          <a:p>
            <a:pPr marL="0" indent="0">
              <a:lnSpc>
                <a:spcPct val="100000"/>
              </a:lnSpc>
              <a:buNone/>
            </a:pPr>
            <a:endParaRPr lang="de-CH" b="0" i="0" dirty="0">
              <a:effectLst/>
            </a:endParaRPr>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342900" indent="-342900">
              <a:buFont typeface="+mj-lt"/>
              <a:buAutoNum type="arabicPeriod"/>
            </a:pPr>
            <a:r>
              <a:rPr lang="de-CH" dirty="0"/>
              <a:t>Welches sind die </a:t>
            </a:r>
            <a:r>
              <a:rPr lang="de-CH" b="1" dirty="0"/>
              <a:t>wichtigsten Fakten </a:t>
            </a:r>
            <a:r>
              <a:rPr lang="de-CH" dirty="0"/>
              <a:t>und </a:t>
            </a:r>
            <a:r>
              <a:rPr lang="de-CH" b="1" dirty="0"/>
              <a:t>Zusammenhänge</a:t>
            </a:r>
            <a:r>
              <a:rPr lang="de-CH" dirty="0"/>
              <a:t>, die ich gelernt habe?</a:t>
            </a:r>
          </a:p>
          <a:p>
            <a:pPr marL="342900" indent="-342900">
              <a:buFont typeface="+mj-lt"/>
              <a:buAutoNum type="arabicPeriod"/>
            </a:pPr>
            <a:r>
              <a:rPr lang="de-CH" dirty="0"/>
              <a:t>Wie würde ich die </a:t>
            </a:r>
            <a:r>
              <a:rPr lang="de-CH" b="1" dirty="0"/>
              <a:t>Finanzierung</a:t>
            </a:r>
            <a:r>
              <a:rPr lang="de-CH" dirty="0"/>
              <a:t> von </a:t>
            </a:r>
            <a:r>
              <a:rPr lang="de-CH" b="1" dirty="0"/>
              <a:t>Projekten</a:t>
            </a:r>
            <a:r>
              <a:rPr lang="de-CH" dirty="0"/>
              <a:t> zur Förderung einer nachhaltigen Wirtschaft konkret verbessern?</a:t>
            </a:r>
          </a:p>
          <a:p>
            <a:pPr marL="342900" indent="-342900">
              <a:buFont typeface="+mj-lt"/>
              <a:buAutoNum type="arabicPeriod"/>
            </a:pPr>
            <a:r>
              <a:rPr lang="de-CH" dirty="0"/>
              <a:t>Was kann ich </a:t>
            </a:r>
            <a:r>
              <a:rPr lang="de-CH" b="1" dirty="0"/>
              <a:t>selbst</a:t>
            </a:r>
            <a:r>
              <a:rPr lang="de-CH" dirty="0"/>
              <a:t> schon jetzt dazu </a:t>
            </a:r>
            <a:r>
              <a:rPr lang="de-CH" b="1" dirty="0"/>
              <a:t>beitragen</a:t>
            </a:r>
            <a:r>
              <a:rPr lang="de-CH" dirty="0"/>
              <a:t>?</a:t>
            </a:r>
          </a:p>
          <a:p>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Nachhaltige Wirtschaft</a:t>
            </a:r>
          </a:p>
        </p:txBody>
      </p:sp>
    </p:spTree>
    <p:extLst>
      <p:ext uri="{BB962C8B-B14F-4D97-AF65-F5344CB8AC3E}">
        <p14:creationId xmlns:p14="http://schemas.microsoft.com/office/powerpoint/2010/main" val="398988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pPr marL="0" indent="0">
              <a:buNone/>
            </a:pPr>
            <a:endParaRPr lang="de-CH" dirty="0"/>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EF1C-0ABA-6763-E3BE-57D69D7EF316}"/>
              </a:ext>
            </a:extLst>
          </p:cNvPr>
          <p:cNvSpPr>
            <a:spLocks noGrp="1"/>
          </p:cNvSpPr>
          <p:nvPr>
            <p:ph type="title"/>
          </p:nvPr>
        </p:nvSpPr>
        <p:spPr/>
        <p:txBody>
          <a:bodyPr/>
          <a:lstStyle/>
          <a:p>
            <a:r>
              <a:rPr lang="de-CH" dirty="0"/>
              <a:t>Vertiefende Quellen zum Thema</a:t>
            </a:r>
          </a:p>
        </p:txBody>
      </p:sp>
      <p:sp>
        <p:nvSpPr>
          <p:cNvPr id="3" name="Text Placeholder 2">
            <a:extLst>
              <a:ext uri="{FF2B5EF4-FFF2-40B4-BE49-F238E27FC236}">
                <a16:creationId xmlns:a16="http://schemas.microsoft.com/office/drawing/2014/main" id="{D928F1B0-442E-AB32-9B83-CD3CC4815C98}"/>
              </a:ext>
            </a:extLst>
          </p:cNvPr>
          <p:cNvSpPr>
            <a:spLocks noGrp="1"/>
          </p:cNvSpPr>
          <p:nvPr>
            <p:ph type="body" sz="quarter" idx="13"/>
          </p:nvPr>
        </p:nvSpPr>
        <p:spPr/>
        <p:txBody>
          <a:bodyPr/>
          <a:lstStyle/>
          <a:p>
            <a:pPr marL="0" indent="0">
              <a:buNone/>
            </a:pPr>
            <a:r>
              <a:rPr lang="de-CH" dirty="0">
                <a:hlinkClick r:id="rId2"/>
              </a:rPr>
              <a:t>Swiss </a:t>
            </a:r>
            <a:r>
              <a:rPr lang="de-CH" dirty="0" err="1">
                <a:hlinkClick r:id="rId2"/>
              </a:rPr>
              <a:t>Sustainable</a:t>
            </a:r>
            <a:r>
              <a:rPr lang="de-CH" dirty="0">
                <a:hlinkClick r:id="rId2"/>
              </a:rPr>
              <a:t> Finance Academy</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9BADFE2B-F38B-0366-FDA1-7E642B679E6C}"/>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A0727138-5DC3-62BE-2D52-B25AEAEFD36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26088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lnSpc>
                <a:spcPct val="100000"/>
              </a:lnSpc>
              <a:spcAft>
                <a:spcPts val="1200"/>
              </a:spcAft>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a:solidFill>
                  <a:srgbClr val="04293C"/>
                </a:solidFill>
              </a:rPr>
              <a:t>Danksagung: Die Entwicklung dieses Lernmoduls wurde durch SNF/NFP 73 ermöglicht.</a:t>
            </a:r>
            <a:endParaRPr lang="de-CH" sz="180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lnSpc>
                <a:spcPct val="100000"/>
              </a:lnSpc>
              <a:spcAft>
                <a:spcPts val="1200"/>
              </a:spcAft>
              <a:buNone/>
            </a:pPr>
            <a:r>
              <a:rPr lang="de-CH" dirty="0"/>
              <a:t>Der/die Lernende …</a:t>
            </a:r>
          </a:p>
          <a:p>
            <a:pPr>
              <a:lnSpc>
                <a:spcPct val="100000"/>
              </a:lnSpc>
              <a:buFont typeface="Arial" panose="020B0604020202020204" pitchFamily="34" charset="0"/>
              <a:buChar char="•"/>
            </a:pPr>
            <a:r>
              <a:rPr lang="de-CH" dirty="0"/>
              <a:t>kennt die Ziele für ein nachhaltiges Finanzierungswesen</a:t>
            </a:r>
          </a:p>
          <a:p>
            <a:pPr>
              <a:lnSpc>
                <a:spcPct val="100000"/>
              </a:lnSpc>
              <a:buFont typeface="Arial" panose="020B0604020202020204" pitchFamily="34" charset="0"/>
              <a:buChar char="•"/>
            </a:pPr>
            <a:r>
              <a:rPr lang="de-CH" dirty="0"/>
              <a:t>versteht den </a:t>
            </a:r>
            <a:r>
              <a:rPr lang="de-CH" b="1" dirty="0"/>
              <a:t>Einfluss von Green Bonds</a:t>
            </a:r>
            <a:r>
              <a:rPr lang="de-CH" dirty="0"/>
              <a:t>, d.h. Anleihen, mit denen in nachhaltige Projekte investiert wird, auf Investitionsentscheide von Unternehmen zugunsten «grüner» Projekte</a:t>
            </a:r>
          </a:p>
          <a:p>
            <a:pPr>
              <a:lnSpc>
                <a:spcPct val="100000"/>
              </a:lnSpc>
              <a:buFont typeface="Arial" panose="020B0604020202020204" pitchFamily="34" charset="0"/>
              <a:buChar char="•"/>
            </a:pPr>
            <a:r>
              <a:rPr lang="de-CH" dirty="0"/>
              <a:t>erfährt, wie der </a:t>
            </a:r>
            <a:r>
              <a:rPr lang="de-CH" b="1" dirty="0"/>
              <a:t>ökologische</a:t>
            </a:r>
            <a:r>
              <a:rPr lang="de-CH" dirty="0"/>
              <a:t> und </a:t>
            </a:r>
            <a:r>
              <a:rPr lang="de-CH" b="1" dirty="0"/>
              <a:t>soziale Fussabdruck </a:t>
            </a:r>
            <a:r>
              <a:rPr lang="de-CH" dirty="0"/>
              <a:t>der </a:t>
            </a:r>
            <a:r>
              <a:rPr lang="de-CH" b="1" dirty="0"/>
              <a:t>Portfolios</a:t>
            </a:r>
            <a:r>
              <a:rPr lang="de-CH" dirty="0"/>
              <a:t> </a:t>
            </a:r>
            <a:r>
              <a:rPr lang="de-CH" b="1" dirty="0"/>
              <a:t>institutioneller</a:t>
            </a:r>
            <a:r>
              <a:rPr lang="de-CH" dirty="0"/>
              <a:t> </a:t>
            </a:r>
            <a:r>
              <a:rPr lang="de-CH" b="1" dirty="0"/>
              <a:t>Investoren</a:t>
            </a:r>
            <a:r>
              <a:rPr lang="de-CH" dirty="0"/>
              <a:t> </a:t>
            </a:r>
            <a:r>
              <a:rPr lang="de-CH" b="1" dirty="0"/>
              <a:t>quantifiziert</a:t>
            </a:r>
            <a:r>
              <a:rPr lang="de-CH" dirty="0"/>
              <a:t> werden kann</a:t>
            </a:r>
          </a:p>
          <a:p>
            <a:pPr>
              <a:lnSpc>
                <a:spcPct val="100000"/>
              </a:lnSpc>
              <a:buFont typeface="Arial" panose="020B0604020202020204" pitchFamily="34" charset="0"/>
              <a:buChar char="•"/>
            </a:pPr>
            <a:r>
              <a:rPr lang="de-CH" dirty="0"/>
              <a:t>versteht die </a:t>
            </a:r>
            <a:r>
              <a:rPr lang="de-CH" b="1" dirty="0"/>
              <a:t>Relevanz</a:t>
            </a:r>
            <a:r>
              <a:rPr lang="de-CH" dirty="0"/>
              <a:t> eines </a:t>
            </a:r>
            <a:r>
              <a:rPr lang="de-CH" b="1" dirty="0"/>
              <a:t>besseren Zugangs </a:t>
            </a:r>
            <a:r>
              <a:rPr lang="de-CH" dirty="0"/>
              <a:t>zu </a:t>
            </a:r>
            <a:r>
              <a:rPr lang="de-CH" b="1" dirty="0"/>
              <a:t>Finanzmitteln</a:t>
            </a:r>
            <a:r>
              <a:rPr lang="de-CH" dirty="0"/>
              <a:t> für </a:t>
            </a:r>
            <a:r>
              <a:rPr lang="de-CH" b="1" dirty="0"/>
              <a:t>Investmentinstrumente</a:t>
            </a:r>
            <a:r>
              <a:rPr lang="de-CH" dirty="0"/>
              <a:t> und Institutionen im </a:t>
            </a:r>
            <a:r>
              <a:rPr lang="de-CH" b="1" dirty="0"/>
              <a:t>Mikrofinanzbereich</a:t>
            </a:r>
            <a:r>
              <a:rPr lang="de-CH" dirty="0"/>
              <a:t> und einer möglichen Einführung einer </a:t>
            </a:r>
            <a:r>
              <a:rPr lang="de-CH" b="1" dirty="0"/>
              <a:t>Schweizer Nachhaltigkeitsbörse</a:t>
            </a:r>
          </a:p>
          <a:p>
            <a:pPr>
              <a:lnSpc>
                <a:spcPct val="100000"/>
              </a:lnSpc>
              <a:buFont typeface="Arial" panose="020B0604020202020204" pitchFamily="34" charset="0"/>
              <a:buChar char="•"/>
            </a:pPr>
            <a:r>
              <a:rPr lang="de-CH" dirty="0"/>
              <a:t>erkennt, wie </a:t>
            </a:r>
            <a:r>
              <a:rPr lang="de-CH" b="1" dirty="0"/>
              <a:t>effektive Umweltpolitik Investitionen</a:t>
            </a:r>
            <a:r>
              <a:rPr lang="de-CH" dirty="0"/>
              <a:t> in </a:t>
            </a:r>
            <a:r>
              <a:rPr lang="de-CH" b="1" dirty="0"/>
              <a:t>saubere Technologien </a:t>
            </a:r>
            <a:r>
              <a:rPr lang="de-CH" dirty="0"/>
              <a:t>fördern kann</a:t>
            </a:r>
          </a:p>
          <a:p>
            <a:pPr>
              <a:lnSpc>
                <a:spcPct val="100000"/>
              </a:lnSpc>
              <a:buFont typeface="Arial" panose="020B0604020202020204" pitchFamily="34" charset="0"/>
              <a:buChar char="•"/>
            </a:pPr>
            <a:r>
              <a:rPr lang="de-CH" dirty="0"/>
              <a:t>erfährt, wie neue Finanzierungsinstrumente dazu beitragen können, Investitionen in saubere Technologien zu fördern</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pPr marL="342900" indent="-342900">
              <a:lnSpc>
                <a:spcPct val="100000"/>
              </a:lnSpc>
              <a:spcAft>
                <a:spcPts val="600"/>
              </a:spcAft>
              <a:buFont typeface="+mj-lt"/>
              <a:buAutoNum type="arabicPeriod"/>
            </a:pPr>
            <a:r>
              <a:rPr lang="de-CH" dirty="0"/>
              <a:t>Was hat das </a:t>
            </a:r>
            <a:r>
              <a:rPr lang="de-CH" b="1" dirty="0"/>
              <a:t>Thema</a:t>
            </a:r>
            <a:r>
              <a:rPr lang="de-CH" dirty="0"/>
              <a:t> mit </a:t>
            </a:r>
            <a:r>
              <a:rPr lang="de-CH" b="1" dirty="0"/>
              <a:t>mir</a:t>
            </a:r>
            <a:r>
              <a:rPr lang="de-CH" dirty="0"/>
              <a:t> und </a:t>
            </a:r>
            <a:r>
              <a:rPr lang="de-CH" b="1" dirty="0"/>
              <a:t>meinem Umfeld </a:t>
            </a:r>
            <a:r>
              <a:rPr lang="de-CH" dirty="0"/>
              <a:t>zu tun?</a:t>
            </a:r>
          </a:p>
          <a:p>
            <a:pPr marL="342900" indent="-342900">
              <a:lnSpc>
                <a:spcPct val="100000"/>
              </a:lnSpc>
              <a:spcAft>
                <a:spcPts val="600"/>
              </a:spcAft>
              <a:buFont typeface="+mj-lt"/>
              <a:buAutoNum type="arabicPeriod"/>
            </a:pPr>
            <a:r>
              <a:rPr lang="de-CH" dirty="0"/>
              <a:t>Welche Bedeutung könnte die </a:t>
            </a:r>
            <a:r>
              <a:rPr lang="de-CH" b="1" dirty="0"/>
              <a:t>Finanzierung</a:t>
            </a:r>
            <a:r>
              <a:rPr lang="de-CH" dirty="0"/>
              <a:t> für die </a:t>
            </a:r>
            <a:r>
              <a:rPr lang="de-CH" b="1" dirty="0"/>
              <a:t>Entwicklung</a:t>
            </a:r>
            <a:r>
              <a:rPr lang="de-CH" dirty="0"/>
              <a:t> zu einer nachhaltigen Wirtschaft haben?</a:t>
            </a:r>
          </a:p>
          <a:p>
            <a:pPr marL="342900" indent="-342900">
              <a:lnSpc>
                <a:spcPct val="100000"/>
              </a:lnSpc>
              <a:spcAft>
                <a:spcPts val="600"/>
              </a:spcAft>
              <a:buFont typeface="+mj-lt"/>
              <a:buAutoNum type="arabicPeriod"/>
            </a:pPr>
            <a:r>
              <a:rPr lang="de-CH" dirty="0"/>
              <a:t>Wie können </a:t>
            </a:r>
            <a:r>
              <a:rPr lang="de-CH" b="1" dirty="0"/>
              <a:t>Investitionsentscheidungen</a:t>
            </a:r>
            <a:r>
              <a:rPr lang="de-CH" dirty="0"/>
              <a:t> die Entwicklung einer nachhaltigen Wirtschaft beeinflussen?</a:t>
            </a:r>
          </a:p>
          <a:p>
            <a:pPr marL="342900" indent="-342900">
              <a:lnSpc>
                <a:spcPct val="100000"/>
              </a:lnSpc>
              <a:spcAft>
                <a:spcPts val="600"/>
              </a:spcAft>
              <a:buFont typeface="+mj-lt"/>
              <a:buAutoNum type="arabicPeriod"/>
            </a:pPr>
            <a:r>
              <a:rPr lang="de-CH" dirty="0"/>
              <a:t>Was könnte einen </a:t>
            </a:r>
            <a:r>
              <a:rPr lang="de-CH" b="1" dirty="0"/>
              <a:t>Einfluss</a:t>
            </a:r>
            <a:r>
              <a:rPr lang="de-CH" dirty="0"/>
              <a:t> auf Investitionsentscheidungen haben?</a:t>
            </a:r>
          </a:p>
          <a:p>
            <a:pPr marL="342900" indent="-342900">
              <a:lnSpc>
                <a:spcPct val="100000"/>
              </a:lnSpc>
              <a:spcAft>
                <a:spcPts val="600"/>
              </a:spcAft>
              <a:buFont typeface="+mj-lt"/>
              <a:buAutoNum type="arabicPeriod"/>
            </a:pPr>
            <a:endParaRPr lang="de-CH" dirty="0"/>
          </a:p>
          <a:p>
            <a:pPr>
              <a:lnSpc>
                <a:spcPct val="100000"/>
              </a:lnSpc>
              <a:spcAft>
                <a:spcPts val="1200"/>
              </a:spcAft>
              <a:buFont typeface="Wingdings" panose="05000000000000000000" pitchFamily="2" charset="2"/>
              <a:buChar char="Ø"/>
            </a:pPr>
            <a:r>
              <a:rPr lang="de-CH" dirty="0"/>
              <a:t>Zu welchen </a:t>
            </a:r>
            <a:r>
              <a:rPr lang="de-CH" b="1" dirty="0"/>
              <a:t>Nachhaltigkeitszielen</a:t>
            </a:r>
            <a:r>
              <a:rPr lang="de-CH" dirty="0"/>
              <a:t> gibt es </a:t>
            </a:r>
            <a:r>
              <a:rPr lang="de-CH" b="1" dirty="0"/>
              <a:t>wichtige Bezüge </a:t>
            </a:r>
            <a:r>
              <a:rPr lang="de-CH" dirty="0"/>
              <a:t>und welche sind das? </a:t>
            </a:r>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C16BFFFF-5F8F-D3EC-159E-28E32FDE4D0C}"/>
              </a:ext>
            </a:extLst>
          </p:cNvPr>
          <p:cNvPicPr>
            <a:picLocks noChangeAspect="1"/>
          </p:cNvPicPr>
          <p:nvPr/>
        </p:nvPicPr>
        <p:blipFill>
          <a:blip r:embed="rId2"/>
          <a:stretch>
            <a:fillRect/>
          </a:stretch>
        </p:blipFill>
        <p:spPr>
          <a:xfrm>
            <a:off x="2864522" y="1354423"/>
            <a:ext cx="1080000" cy="1080000"/>
          </a:xfrm>
          <a:prstGeom prst="rect">
            <a:avLst/>
          </a:prstGeom>
        </p:spPr>
      </p:pic>
      <p:pic>
        <p:nvPicPr>
          <p:cNvPr id="7" name="Picture 6">
            <a:extLst>
              <a:ext uri="{FF2B5EF4-FFF2-40B4-BE49-F238E27FC236}">
                <a16:creationId xmlns:a16="http://schemas.microsoft.com/office/drawing/2014/main" id="{4BCD49A3-7443-09A2-1C0A-92D5B27AB33B}"/>
              </a:ext>
            </a:extLst>
          </p:cNvPr>
          <p:cNvPicPr>
            <a:picLocks noChangeAspect="1"/>
          </p:cNvPicPr>
          <p:nvPr/>
        </p:nvPicPr>
        <p:blipFill>
          <a:blip r:embed="rId3"/>
          <a:stretch>
            <a:fillRect/>
          </a:stretch>
        </p:blipFill>
        <p:spPr>
          <a:xfrm>
            <a:off x="2104315" y="2998617"/>
            <a:ext cx="1052069" cy="1080000"/>
          </a:xfrm>
          <a:prstGeom prst="rect">
            <a:avLst/>
          </a:prstGeom>
        </p:spPr>
      </p:pic>
      <p:pic>
        <p:nvPicPr>
          <p:cNvPr id="8" name="Picture 7">
            <a:extLst>
              <a:ext uri="{FF2B5EF4-FFF2-40B4-BE49-F238E27FC236}">
                <a16:creationId xmlns:a16="http://schemas.microsoft.com/office/drawing/2014/main" id="{ED27A3E5-F62B-8B85-037C-B6F9C9B7744C}"/>
              </a:ext>
            </a:extLst>
          </p:cNvPr>
          <p:cNvPicPr>
            <a:picLocks noChangeAspect="1"/>
          </p:cNvPicPr>
          <p:nvPr/>
        </p:nvPicPr>
        <p:blipFill>
          <a:blip r:embed="rId4"/>
          <a:stretch>
            <a:fillRect/>
          </a:stretch>
        </p:blipFill>
        <p:spPr>
          <a:xfrm>
            <a:off x="7339179" y="4742018"/>
            <a:ext cx="1066035" cy="1080000"/>
          </a:xfrm>
          <a:prstGeom prst="rect">
            <a:avLst/>
          </a:prstGeom>
        </p:spPr>
      </p:pic>
      <p:pic>
        <p:nvPicPr>
          <p:cNvPr id="9" name="Picture 8">
            <a:extLst>
              <a:ext uri="{FF2B5EF4-FFF2-40B4-BE49-F238E27FC236}">
                <a16:creationId xmlns:a16="http://schemas.microsoft.com/office/drawing/2014/main" id="{792CFC1E-18DB-C37F-C401-53386CD7FA65}"/>
              </a:ext>
            </a:extLst>
          </p:cNvPr>
          <p:cNvPicPr>
            <a:picLocks noChangeAspect="1"/>
          </p:cNvPicPr>
          <p:nvPr/>
        </p:nvPicPr>
        <p:blipFill>
          <a:blip r:embed="rId5"/>
          <a:stretch>
            <a:fillRect/>
          </a:stretch>
        </p:blipFill>
        <p:spPr>
          <a:xfrm>
            <a:off x="8131858" y="2890771"/>
            <a:ext cx="1105920" cy="1080000"/>
          </a:xfrm>
          <a:prstGeom prst="rect">
            <a:avLst/>
          </a:prstGeom>
        </p:spPr>
      </p:pic>
      <p:cxnSp>
        <p:nvCxnSpPr>
          <p:cNvPr id="10" name="Straight Connector 9">
            <a:extLst>
              <a:ext uri="{FF2B5EF4-FFF2-40B4-BE49-F238E27FC236}">
                <a16:creationId xmlns:a16="http://schemas.microsoft.com/office/drawing/2014/main" id="{4E2B2DC3-DE45-BC32-D48B-B4BDE24B28A1}"/>
              </a:ext>
            </a:extLst>
          </p:cNvPr>
          <p:cNvCxnSpPr>
            <a:cxnSpLocks/>
          </p:cNvCxnSpPr>
          <p:nvPr/>
        </p:nvCxnSpPr>
        <p:spPr>
          <a:xfrm flipV="1">
            <a:off x="5835401" y="1935102"/>
            <a:ext cx="1070224" cy="979548"/>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86DF93C-5D6D-31F9-CCBE-1FA4A03A51E1}"/>
              </a:ext>
            </a:extLst>
          </p:cNvPr>
          <p:cNvCxnSpPr>
            <a:cxnSpLocks/>
          </p:cNvCxnSpPr>
          <p:nvPr/>
        </p:nvCxnSpPr>
        <p:spPr>
          <a:xfrm flipV="1">
            <a:off x="6409057" y="3552404"/>
            <a:ext cx="1375235" cy="2026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B47CA30-1A0E-518E-99E4-FC8E9C01F6BB}"/>
              </a:ext>
            </a:extLst>
          </p:cNvPr>
          <p:cNvCxnSpPr>
            <a:cxnSpLocks/>
          </p:cNvCxnSpPr>
          <p:nvPr/>
        </p:nvCxnSpPr>
        <p:spPr>
          <a:xfrm>
            <a:off x="5835401" y="4250967"/>
            <a:ext cx="1070224" cy="107192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EA807FB-115D-19E9-8F9E-5CE8F5F82F2A}"/>
              </a:ext>
            </a:extLst>
          </p:cNvPr>
          <p:cNvCxnSpPr>
            <a:cxnSpLocks/>
          </p:cNvCxnSpPr>
          <p:nvPr/>
        </p:nvCxnSpPr>
        <p:spPr>
          <a:xfrm>
            <a:off x="3480069" y="3629101"/>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0F0AF57-3E26-C8EA-EF06-FDE9B4C9B3D9}"/>
              </a:ext>
            </a:extLst>
          </p:cNvPr>
          <p:cNvCxnSpPr/>
          <p:nvPr/>
        </p:nvCxnSpPr>
        <p:spPr>
          <a:xfrm>
            <a:off x="4324350" y="2039694"/>
            <a:ext cx="1066800" cy="87495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2B6EB26-1152-324B-C56C-E8EAF295590E}"/>
              </a:ext>
            </a:extLst>
          </p:cNvPr>
          <p:cNvCxnSpPr/>
          <p:nvPr/>
        </p:nvCxnSpPr>
        <p:spPr>
          <a:xfrm flipV="1">
            <a:off x="4381500" y="4250967"/>
            <a:ext cx="1019175" cy="10719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E32B43CA-163B-6D2E-30A8-BA1835A2CE53}"/>
              </a:ext>
            </a:extLst>
          </p:cNvPr>
          <p:cNvPicPr>
            <a:picLocks noChangeAspect="1"/>
          </p:cNvPicPr>
          <p:nvPr/>
        </p:nvPicPr>
        <p:blipFill>
          <a:blip r:embed="rId6"/>
          <a:stretch>
            <a:fillRect/>
          </a:stretch>
        </p:blipFill>
        <p:spPr>
          <a:xfrm>
            <a:off x="5172075" y="5386546"/>
            <a:ext cx="1049782" cy="1059733"/>
          </a:xfrm>
          <a:prstGeom prst="rect">
            <a:avLst/>
          </a:prstGeom>
        </p:spPr>
      </p:pic>
      <p:pic>
        <p:nvPicPr>
          <p:cNvPr id="17" name="Picture 16">
            <a:extLst>
              <a:ext uri="{FF2B5EF4-FFF2-40B4-BE49-F238E27FC236}">
                <a16:creationId xmlns:a16="http://schemas.microsoft.com/office/drawing/2014/main" id="{2F663EA9-E823-F1A2-A7E7-94ED3C5F3D83}"/>
              </a:ext>
            </a:extLst>
          </p:cNvPr>
          <p:cNvPicPr>
            <a:picLocks noChangeAspect="1"/>
          </p:cNvPicPr>
          <p:nvPr/>
        </p:nvPicPr>
        <p:blipFill>
          <a:blip r:embed="rId7"/>
          <a:stretch>
            <a:fillRect/>
          </a:stretch>
        </p:blipFill>
        <p:spPr>
          <a:xfrm>
            <a:off x="2938674" y="4894391"/>
            <a:ext cx="1012559" cy="1022022"/>
          </a:xfrm>
          <a:prstGeom prst="rect">
            <a:avLst/>
          </a:prstGeom>
        </p:spPr>
      </p:pic>
      <p:pic>
        <p:nvPicPr>
          <p:cNvPr id="18" name="Picture 17">
            <a:extLst>
              <a:ext uri="{FF2B5EF4-FFF2-40B4-BE49-F238E27FC236}">
                <a16:creationId xmlns:a16="http://schemas.microsoft.com/office/drawing/2014/main" id="{05D09417-E8C9-7E5D-38BE-8C6D4AA7924B}"/>
              </a:ext>
            </a:extLst>
          </p:cNvPr>
          <p:cNvPicPr>
            <a:picLocks noChangeAspect="1"/>
          </p:cNvPicPr>
          <p:nvPr/>
        </p:nvPicPr>
        <p:blipFill>
          <a:blip r:embed="rId8"/>
          <a:stretch>
            <a:fillRect/>
          </a:stretch>
        </p:blipFill>
        <p:spPr>
          <a:xfrm>
            <a:off x="7339179" y="1334140"/>
            <a:ext cx="1022059" cy="1004437"/>
          </a:xfrm>
          <a:prstGeom prst="rect">
            <a:avLst/>
          </a:prstGeom>
        </p:spPr>
      </p:pic>
      <p:cxnSp>
        <p:nvCxnSpPr>
          <p:cNvPr id="19" name="Straight Connector 18">
            <a:extLst>
              <a:ext uri="{FF2B5EF4-FFF2-40B4-BE49-F238E27FC236}">
                <a16:creationId xmlns:a16="http://schemas.microsoft.com/office/drawing/2014/main" id="{19A8C65C-1DEA-8292-7CC5-E89349398C29}"/>
              </a:ext>
            </a:extLst>
          </p:cNvPr>
          <p:cNvCxnSpPr>
            <a:cxnSpLocks/>
          </p:cNvCxnSpPr>
          <p:nvPr/>
        </p:nvCxnSpPr>
        <p:spPr>
          <a:xfrm>
            <a:off x="5675202" y="4370702"/>
            <a:ext cx="0" cy="832454"/>
          </a:xfrm>
          <a:prstGeom prst="line">
            <a:avLst/>
          </a:prstGeom>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9DCF0629-4A72-9D89-7251-C1714011F712}"/>
              </a:ext>
            </a:extLst>
          </p:cNvPr>
          <p:cNvSpPr/>
          <p:nvPr/>
        </p:nvSpPr>
        <p:spPr>
          <a:xfrm>
            <a:off x="4814912" y="3068782"/>
            <a:ext cx="1650886"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Box 19">
            <a:extLst>
              <a:ext uri="{FF2B5EF4-FFF2-40B4-BE49-F238E27FC236}">
                <a16:creationId xmlns:a16="http://schemas.microsoft.com/office/drawing/2014/main" id="{7BDC7EB7-E01E-032A-6E25-510F05683192}"/>
              </a:ext>
            </a:extLst>
          </p:cNvPr>
          <p:cNvSpPr txBox="1"/>
          <p:nvPr/>
        </p:nvSpPr>
        <p:spPr>
          <a:xfrm>
            <a:off x="4968481" y="3279609"/>
            <a:ext cx="1351280" cy="634276"/>
          </a:xfrm>
          <a:prstGeom prst="rect">
            <a:avLst/>
          </a:prstGeom>
          <a:noFill/>
        </p:spPr>
        <p:txBody>
          <a:bodyPr wrap="square" lIns="0" tIns="0" rIns="0" bIns="0" rtlCol="0">
            <a:spAutoFit/>
          </a:bodyPr>
          <a:lstStyle/>
          <a:p>
            <a:pPr algn="l">
              <a:lnSpc>
                <a:spcPct val="120000"/>
              </a:lnSpc>
            </a:pPr>
            <a:r>
              <a:rPr lang="de-CH" dirty="0"/>
              <a:t>Nachhaltiges Finanzwesen</a:t>
            </a:r>
          </a:p>
        </p:txBody>
      </p: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4"/>
            <a:ext cx="5160930" cy="4213224"/>
          </a:xfrm>
        </p:spPr>
        <p:txBody>
          <a:bodyPr/>
          <a:lstStyle/>
          <a:p>
            <a:pPr marL="0" indent="0">
              <a:buNone/>
            </a:pPr>
            <a:r>
              <a:rPr lang="de-CH" dirty="0"/>
              <a:t>In diesem Schwerpunkt gab es </a:t>
            </a:r>
            <a:r>
              <a:rPr lang="de-CH" u="sng" dirty="0"/>
              <a:t>zwei Forschungsprojekte</a:t>
            </a:r>
            <a:r>
              <a:rPr lang="de-CH" dirty="0"/>
              <a:t>:</a:t>
            </a:r>
          </a:p>
          <a:p>
            <a:r>
              <a:rPr lang="de-CH" b="1" dirty="0"/>
              <a:t>Finanzierung </a:t>
            </a:r>
            <a:r>
              <a:rPr lang="de-CH" dirty="0"/>
              <a:t>von</a:t>
            </a:r>
            <a:r>
              <a:rPr lang="de-CH" b="1" dirty="0"/>
              <a:t> </a:t>
            </a:r>
            <a:r>
              <a:rPr lang="de-CH" b="1" dirty="0" err="1"/>
              <a:t>Cleantech</a:t>
            </a:r>
            <a:endParaRPr lang="de-CH" b="1" dirty="0"/>
          </a:p>
          <a:p>
            <a:r>
              <a:rPr lang="de-CH" b="1" dirty="0"/>
              <a:t>Nachhaltiges Finanzierungswesen</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marL="0" indent="0">
              <a:buNone/>
            </a:pPr>
            <a:r>
              <a:rPr lang="de-CH" sz="1400" dirty="0">
                <a:hlinkClick r:id="rId2"/>
              </a:rPr>
              <a:t>Finanzwesen (Website NFP 73)</a:t>
            </a:r>
            <a:endParaRPr lang="de-CH" sz="1400" dirty="0"/>
          </a:p>
          <a:p>
            <a:endParaRPr lang="de-CH" dirty="0"/>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hand putting a coin into a pile of coins&#10;&#10;AI-generated content may be incorrect.">
            <a:extLst>
              <a:ext uri="{FF2B5EF4-FFF2-40B4-BE49-F238E27FC236}">
                <a16:creationId xmlns:a16="http://schemas.microsoft.com/office/drawing/2014/main" id="{02ECADDF-191D-A810-4C8B-9A8110982528}"/>
              </a:ext>
            </a:extLst>
          </p:cNvPr>
          <p:cNvPicPr>
            <a:picLocks noChangeAspect="1"/>
          </p:cNvPicPr>
          <p:nvPr/>
        </p:nvPicPr>
        <p:blipFill>
          <a:blip r:embed="rId3">
            <a:extLst>
              <a:ext uri="{28A0092B-C50C-407E-A947-70E740481C1C}">
                <a14:useLocalDpi xmlns:a14="http://schemas.microsoft.com/office/drawing/2010/main" val="0"/>
              </a:ext>
            </a:extLst>
          </a:blip>
          <a:srcRect t="6819" r="-2" b="21528"/>
          <a:stretch/>
        </p:blipFill>
        <p:spPr>
          <a:xfrm>
            <a:off x="5832478" y="1808164"/>
            <a:ext cx="5880097" cy="4213224"/>
          </a:xfrm>
          <a:prstGeom prst="rect">
            <a:avLst/>
          </a:prstGeom>
          <a:noFill/>
        </p:spPr>
      </p:pic>
    </p:spTree>
    <p:extLst>
      <p:ext uri="{BB962C8B-B14F-4D97-AF65-F5344CB8AC3E}">
        <p14:creationId xmlns:p14="http://schemas.microsoft.com/office/powerpoint/2010/main" val="74118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a:xfrm>
            <a:off x="479425" y="476250"/>
            <a:ext cx="11233150" cy="1044575"/>
          </a:xfrm>
        </p:spPr>
        <p:txBody>
          <a:bodyPr anchor="t">
            <a:normAutofit/>
          </a:bodyPr>
          <a:lstStyle/>
          <a:p>
            <a:r>
              <a:rPr lang="de-CH" dirty="0"/>
              <a:t>Nachhaltiges Finanzierungswesen</a:t>
            </a:r>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a:xfrm>
            <a:off x="479425" y="1808163"/>
            <a:ext cx="11168878" cy="4413961"/>
          </a:xfrm>
        </p:spPr>
        <p:txBody>
          <a:bodyPr>
            <a:normAutofit/>
          </a:bodyPr>
          <a:lstStyle/>
          <a:p>
            <a:pPr marL="0" indent="0">
              <a:spcAft>
                <a:spcPts val="600"/>
              </a:spcAft>
              <a:buNone/>
            </a:pPr>
            <a:r>
              <a:rPr lang="de-CH" b="0" i="0" dirty="0">
                <a:effectLst/>
              </a:rPr>
              <a:t>«In diesem Projekt untersuchen wir, welchen </a:t>
            </a:r>
            <a:r>
              <a:rPr lang="de-CH" b="1" i="0" dirty="0">
                <a:effectLst/>
              </a:rPr>
              <a:t>Einfluss Green Bonds</a:t>
            </a:r>
            <a:r>
              <a:rPr lang="de-CH" b="0" i="0" dirty="0">
                <a:effectLst/>
              </a:rPr>
              <a:t>, d.h. Anleihen, mit denen in nachhaltige Projekte investiert wird, auf Investitionsentscheide von Unternehmen zugunsten «grüner» Projekte haben. Ausserdem quantifizieren wir den </a:t>
            </a:r>
            <a:r>
              <a:rPr lang="de-CH" b="1" i="0" dirty="0">
                <a:effectLst/>
              </a:rPr>
              <a:t>ökologischen</a:t>
            </a:r>
            <a:r>
              <a:rPr lang="de-CH" b="0" i="0" dirty="0">
                <a:effectLst/>
              </a:rPr>
              <a:t> und den </a:t>
            </a:r>
            <a:r>
              <a:rPr lang="de-CH" b="1" i="0" dirty="0">
                <a:effectLst/>
              </a:rPr>
              <a:t>sozialen Fussabdruck </a:t>
            </a:r>
            <a:r>
              <a:rPr lang="de-CH" b="0" i="0" dirty="0">
                <a:effectLst/>
              </a:rPr>
              <a:t>der </a:t>
            </a:r>
            <a:r>
              <a:rPr lang="de-CH" b="1" i="0" dirty="0">
                <a:effectLst/>
              </a:rPr>
              <a:t>Portfolios institutioneller Investoren</a:t>
            </a:r>
            <a:r>
              <a:rPr lang="de-CH" b="0" i="0" dirty="0">
                <a:effectLst/>
              </a:rPr>
              <a:t> und untersuchen, ob sie tatsächlich </a:t>
            </a:r>
            <a:r>
              <a:rPr lang="de-CH" b="1" i="0" dirty="0">
                <a:effectLst/>
              </a:rPr>
              <a:t>verantwortungsvoll</a:t>
            </a:r>
            <a:r>
              <a:rPr lang="de-CH" b="0" i="0" dirty="0">
                <a:effectLst/>
              </a:rPr>
              <a:t> </a:t>
            </a:r>
            <a:r>
              <a:rPr lang="de-CH" b="1" i="0" dirty="0">
                <a:effectLst/>
              </a:rPr>
              <a:t>investieren</a:t>
            </a:r>
            <a:r>
              <a:rPr lang="de-CH" b="0" i="0" dirty="0">
                <a:effectLst/>
              </a:rPr>
              <a:t>, wenn sie dies behaupten. Der Schwerpunkt liegt auf Möglichkeiten für einen besseren Zugang zu Finanzmitteln für </a:t>
            </a:r>
            <a:r>
              <a:rPr lang="de-CH" b="1" i="0" dirty="0">
                <a:effectLst/>
              </a:rPr>
              <a:t>Investmentinstrumente</a:t>
            </a:r>
            <a:r>
              <a:rPr lang="de-CH" b="0" i="0" dirty="0">
                <a:effectLst/>
              </a:rPr>
              <a:t> und </a:t>
            </a:r>
            <a:r>
              <a:rPr lang="de-CH" b="1" i="0" dirty="0">
                <a:effectLst/>
              </a:rPr>
              <a:t>Institutionen</a:t>
            </a:r>
            <a:r>
              <a:rPr lang="de-CH" b="0" i="0" dirty="0">
                <a:effectLst/>
              </a:rPr>
              <a:t> im </a:t>
            </a:r>
            <a:r>
              <a:rPr lang="de-CH" b="1" i="0" dirty="0">
                <a:effectLst/>
              </a:rPr>
              <a:t>Mikrofinanzbereich</a:t>
            </a:r>
            <a:r>
              <a:rPr lang="de-CH" b="0" i="0" dirty="0">
                <a:effectLst/>
              </a:rPr>
              <a:t> sowie auf der möglichen Einführung einer </a:t>
            </a:r>
            <a:r>
              <a:rPr lang="de-CH" i="0" dirty="0">
                <a:effectLst/>
              </a:rPr>
              <a:t>Schweizer Nachhaltigkeitsbörse</a:t>
            </a:r>
            <a:r>
              <a:rPr lang="de-CH" b="0" i="0" dirty="0">
                <a:effectLst/>
              </a:rPr>
              <a:t>.»</a:t>
            </a:r>
          </a:p>
          <a:p>
            <a:pPr marL="0" indent="0" algn="r">
              <a:spcAft>
                <a:spcPts val="600"/>
              </a:spcAft>
              <a:buNone/>
            </a:pPr>
            <a:r>
              <a:rPr lang="de-CH" b="0" i="0" dirty="0">
                <a:effectLst/>
              </a:rPr>
              <a:t>Prof. Dr. Jean-Charles </a:t>
            </a:r>
            <a:r>
              <a:rPr lang="de-CH" b="0" i="0" dirty="0" err="1">
                <a:effectLst/>
              </a:rPr>
              <a:t>Rochet</a:t>
            </a:r>
            <a:r>
              <a:rPr lang="de-CH" dirty="0"/>
              <a:t>, Projektleitung, </a:t>
            </a:r>
          </a:p>
          <a:p>
            <a:pPr marL="0" indent="0" algn="r">
              <a:spcAft>
                <a:spcPts val="600"/>
              </a:spcAft>
              <a:buNone/>
            </a:pPr>
            <a:r>
              <a:rPr lang="de-CH" dirty="0"/>
              <a:t>Nachhaltiges Finanzierungswesen</a:t>
            </a:r>
            <a:endParaRPr lang="de-CH" b="0" i="0" dirty="0">
              <a:effectLst/>
            </a:endParaRPr>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7</a:t>
            </a:fld>
            <a:endParaRPr lang="de-CH"/>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spTree>
    <p:extLst>
      <p:ext uri="{BB962C8B-B14F-4D97-AF65-F5344CB8AC3E}">
        <p14:creationId xmlns:p14="http://schemas.microsoft.com/office/powerpoint/2010/main" val="370873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A460-F3C2-75E6-E32F-971075315FE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C970F3E-8FFF-6DA4-3C00-C0BCD35FD48A}"/>
              </a:ext>
            </a:extLst>
          </p:cNvPr>
          <p:cNvGraphicFramePr>
            <a:graphicFrameLocks noChangeAspect="1"/>
          </p:cNvGraphicFramePr>
          <p:nvPr>
            <p:custDataLst>
              <p:tags r:id="rId1"/>
            </p:custDataLst>
            <p:extLst>
              <p:ext uri="{D42A27DB-BD31-4B8C-83A1-F6EECF244321}">
                <p14:modId xmlns:p14="http://schemas.microsoft.com/office/powerpoint/2010/main" val="28570100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35DC8-3D6F-2CA1-203A-F032A3D58F75}"/>
              </a:ext>
            </a:extLst>
          </p:cNvPr>
          <p:cNvSpPr>
            <a:spLocks noGrp="1"/>
          </p:cNvSpPr>
          <p:nvPr>
            <p:ph type="title"/>
          </p:nvPr>
        </p:nvSpPr>
        <p:spPr/>
        <p:txBody>
          <a:bodyPr vert="horz"/>
          <a:lstStyle/>
          <a:p>
            <a:r>
              <a:rPr lang="de-CH" dirty="0"/>
              <a:t>Nachhaltiges Finanzierungswesen – Aufgaben</a:t>
            </a:r>
          </a:p>
        </p:txBody>
      </p:sp>
      <p:sp>
        <p:nvSpPr>
          <p:cNvPr id="3" name="Text Placeholder 2">
            <a:extLst>
              <a:ext uri="{FF2B5EF4-FFF2-40B4-BE49-F238E27FC236}">
                <a16:creationId xmlns:a16="http://schemas.microsoft.com/office/drawing/2014/main" id="{A01B6199-B5B5-1E4A-0F3A-0BF76F54E718}"/>
              </a:ext>
            </a:extLst>
          </p:cNvPr>
          <p:cNvSpPr>
            <a:spLocks noGrp="1"/>
          </p:cNvSpPr>
          <p:nvPr>
            <p:ph type="body" sz="quarter" idx="13"/>
          </p:nvPr>
        </p:nvSpPr>
        <p:spPr/>
        <p:txBody>
          <a:bodyPr/>
          <a:lstStyle/>
          <a:p>
            <a:pPr marL="342900" indent="-342900">
              <a:lnSpc>
                <a:spcPct val="100000"/>
              </a:lnSpc>
              <a:spcAft>
                <a:spcPts val="1200"/>
              </a:spcAft>
              <a:buFont typeface="+mj-lt"/>
              <a:buAutoNum type="arabicPeriod"/>
            </a:pPr>
            <a:r>
              <a:rPr lang="de-CH" b="0" i="0" dirty="0">
                <a:effectLst/>
              </a:rPr>
              <a:t>Welche Rolle können </a:t>
            </a:r>
            <a:r>
              <a:rPr lang="de-CH" b="1" i="0" dirty="0">
                <a:effectLst/>
              </a:rPr>
              <a:t>Zertifizierungen</a:t>
            </a:r>
            <a:r>
              <a:rPr lang="de-CH" b="0" i="0" dirty="0">
                <a:effectLst/>
              </a:rPr>
              <a:t> übernehmen und wie funktionieren sie?</a:t>
            </a:r>
          </a:p>
          <a:p>
            <a:pPr marL="342900" indent="-342900">
              <a:lnSpc>
                <a:spcPct val="100000"/>
              </a:lnSpc>
              <a:spcAft>
                <a:spcPts val="1200"/>
              </a:spcAft>
              <a:buFont typeface="+mj-lt"/>
              <a:buAutoNum type="arabicPeriod"/>
            </a:pPr>
            <a:r>
              <a:rPr lang="de-CH" dirty="0"/>
              <a:t>Wie wirken </a:t>
            </a:r>
            <a:r>
              <a:rPr lang="de-CH" b="1" dirty="0"/>
              <a:t>ESG-Ratings</a:t>
            </a:r>
            <a:r>
              <a:rPr lang="de-CH" dirty="0"/>
              <a:t> und was ist ihre </a:t>
            </a:r>
            <a:r>
              <a:rPr lang="de-CH" b="1" dirty="0"/>
              <a:t>Problematik</a:t>
            </a:r>
            <a:r>
              <a:rPr lang="de-CH" dirty="0"/>
              <a:t>?</a:t>
            </a:r>
          </a:p>
          <a:p>
            <a:pPr marL="342900" indent="-342900">
              <a:lnSpc>
                <a:spcPct val="100000"/>
              </a:lnSpc>
              <a:spcAft>
                <a:spcPts val="1200"/>
              </a:spcAft>
              <a:buFont typeface="+mj-lt"/>
              <a:buAutoNum type="arabicPeriod"/>
            </a:pPr>
            <a:r>
              <a:rPr lang="de-CH" dirty="0"/>
              <a:t>Mit welchen Ansätzen kann eine </a:t>
            </a:r>
            <a:r>
              <a:rPr lang="de-CH" b="1" dirty="0"/>
              <a:t>Mikrofinanzierung</a:t>
            </a:r>
            <a:r>
              <a:rPr lang="de-CH" dirty="0"/>
              <a:t> (z.B. für </a:t>
            </a:r>
            <a:r>
              <a:rPr lang="de-CH" b="0" i="0" dirty="0">
                <a:effectLst/>
              </a:rPr>
              <a:t>Netzunabhängige Heimsolarsysteme) funktionieren?</a:t>
            </a:r>
          </a:p>
          <a:p>
            <a:pPr marL="342900" indent="-342900">
              <a:lnSpc>
                <a:spcPct val="100000"/>
              </a:lnSpc>
              <a:spcAft>
                <a:spcPts val="1200"/>
              </a:spcAft>
              <a:buFont typeface="+mj-lt"/>
              <a:buAutoNum type="arabicPeriod"/>
            </a:pPr>
            <a:r>
              <a:rPr lang="de-CH" dirty="0"/>
              <a:t>Wie kann der Ansatz einer </a:t>
            </a:r>
            <a:r>
              <a:rPr lang="de-CH" b="1" dirty="0"/>
              <a:t>Schweizer Nachhaltigkeitsbörse </a:t>
            </a:r>
            <a:r>
              <a:rPr lang="de-CH" dirty="0"/>
              <a:t>beurteilt werden?</a:t>
            </a:r>
            <a:endParaRPr lang="de-CH" b="0" i="0" dirty="0">
              <a:effectLst/>
            </a:endParaRPr>
          </a:p>
          <a:p>
            <a:pPr marL="0" indent="0">
              <a:buNone/>
            </a:pPr>
            <a:endParaRPr lang="de-CH" dirty="0"/>
          </a:p>
          <a:p>
            <a:pPr marL="0" indent="0">
              <a:buNone/>
            </a:pPr>
            <a:endParaRPr lang="de-CH" b="0" i="0" dirty="0">
              <a:effectLst/>
            </a:endParaRPr>
          </a:p>
          <a:p>
            <a:pPr marL="0" indent="0">
              <a:buNone/>
            </a:pPr>
            <a:endParaRPr lang="de-CH" b="0" i="0" dirty="0">
              <a:effectLst/>
            </a:endParaRPr>
          </a:p>
          <a:p>
            <a:pPr marL="0" indent="0">
              <a:buNone/>
            </a:pPr>
            <a:endParaRPr lang="de-CH" b="0" i="0" dirty="0">
              <a:effectLst/>
            </a:endParaRPr>
          </a:p>
          <a:p>
            <a:pPr marL="0" indent="0">
              <a:buNone/>
            </a:pPr>
            <a:endParaRPr lang="de-CH" dirty="0"/>
          </a:p>
          <a:p>
            <a:pPr marL="0" indent="0">
              <a:buNone/>
            </a:pPr>
            <a:r>
              <a:rPr lang="de-CH" b="0" i="0" dirty="0">
                <a:effectLst/>
              </a:rPr>
              <a:t>Wissensquelle:</a:t>
            </a:r>
          </a:p>
          <a:p>
            <a:pPr marL="0" indent="0">
              <a:buNone/>
            </a:pPr>
            <a:r>
              <a:rPr lang="en-US" dirty="0">
                <a:hlinkClick r:id="rId5"/>
              </a:rPr>
              <a:t>New Approaches to Sustainable Finance (</a:t>
            </a:r>
            <a:r>
              <a:rPr lang="en-US" dirty="0" err="1">
                <a:hlinkClick r:id="rId5"/>
              </a:rPr>
              <a:t>Wissenschaftlicher</a:t>
            </a:r>
            <a:r>
              <a:rPr lang="en-US" dirty="0">
                <a:hlinkClick r:id="rId5"/>
              </a:rPr>
              <a:t> </a:t>
            </a:r>
            <a:r>
              <a:rPr lang="en-US" dirty="0" err="1">
                <a:hlinkClick r:id="rId5"/>
              </a:rPr>
              <a:t>Vortrag</a:t>
            </a:r>
            <a:r>
              <a:rPr lang="en-US" dirty="0">
                <a:hlinkClick r:id="rId5"/>
              </a:rPr>
              <a:t>, </a:t>
            </a:r>
            <a:r>
              <a:rPr lang="en-US" dirty="0" err="1">
                <a:hlinkClick r:id="rId5"/>
              </a:rPr>
              <a:t>englisch</a:t>
            </a:r>
            <a:r>
              <a:rPr lang="en-US" dirty="0">
                <a:hlinkClick r:id="rId5"/>
              </a:rPr>
              <a:t>, 7:08)</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75566D1A-64F5-A428-F324-06E2B8595590}"/>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E79C4BD9-CBE9-F59B-4183-9EE737B2E3D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5527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6E80E25-905B-2E40-BF54-777506082E0A}"/>
              </a:ext>
            </a:extLst>
          </p:cNvPr>
          <p:cNvGraphicFramePr>
            <a:graphicFrameLocks noChangeAspect="1"/>
          </p:cNvGraphicFramePr>
          <p:nvPr>
            <p:custDataLst>
              <p:tags r:id="rId1"/>
            </p:custDataLst>
            <p:extLst>
              <p:ext uri="{D42A27DB-BD31-4B8C-83A1-F6EECF244321}">
                <p14:modId xmlns:p14="http://schemas.microsoft.com/office/powerpoint/2010/main" val="18013869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4AE235-6D77-1EEB-A70A-34D6169C6582}"/>
              </a:ext>
            </a:extLst>
          </p:cNvPr>
          <p:cNvSpPr>
            <a:spLocks noGrp="1"/>
          </p:cNvSpPr>
          <p:nvPr>
            <p:ph type="title"/>
          </p:nvPr>
        </p:nvSpPr>
        <p:spPr/>
        <p:txBody>
          <a:bodyPr vert="horz"/>
          <a:lstStyle/>
          <a:p>
            <a:r>
              <a:rPr lang="de-CH" dirty="0"/>
              <a:t>Nachhaltiges Finanzierungswesen – Hintergrund</a:t>
            </a:r>
          </a:p>
        </p:txBody>
      </p:sp>
      <p:sp>
        <p:nvSpPr>
          <p:cNvPr id="3" name="Slide Number Placeholder 2">
            <a:extLst>
              <a:ext uri="{FF2B5EF4-FFF2-40B4-BE49-F238E27FC236}">
                <a16:creationId xmlns:a16="http://schemas.microsoft.com/office/drawing/2014/main" id="{AEF22B93-6D2C-2BBF-0280-157EFEBE150A}"/>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4" name="Text Placeholder 3">
            <a:extLst>
              <a:ext uri="{FF2B5EF4-FFF2-40B4-BE49-F238E27FC236}">
                <a16:creationId xmlns:a16="http://schemas.microsoft.com/office/drawing/2014/main" id="{CB5D7776-2A25-2153-0B52-83267254398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2AF09A54-4E62-5808-D82D-AD9E529A70ED}"/>
              </a:ext>
            </a:extLst>
          </p:cNvPr>
          <p:cNvSpPr>
            <a:spLocks noGrp="1"/>
          </p:cNvSpPr>
          <p:nvPr>
            <p:ph type="body" sz="quarter" idx="13"/>
          </p:nvPr>
        </p:nvSpPr>
        <p:spPr/>
        <p:txBody>
          <a:bodyPr/>
          <a:lstStyle/>
          <a:p>
            <a:r>
              <a:rPr lang="de-CH" dirty="0"/>
              <a:t>Das </a:t>
            </a:r>
            <a:r>
              <a:rPr lang="de-CH" b="1" dirty="0"/>
              <a:t>Wissen</a:t>
            </a:r>
            <a:r>
              <a:rPr lang="de-CH" dirty="0"/>
              <a:t> über nachhaltige Finanzierung hat in den letzten Jahrzehnten </a:t>
            </a:r>
            <a:r>
              <a:rPr lang="de-CH" b="1" dirty="0"/>
              <a:t>stetig</a:t>
            </a:r>
            <a:r>
              <a:rPr lang="de-CH" dirty="0"/>
              <a:t> </a:t>
            </a:r>
            <a:r>
              <a:rPr lang="de-CH" b="1" dirty="0"/>
              <a:t>zugenommen</a:t>
            </a:r>
            <a:r>
              <a:rPr lang="de-CH" dirty="0"/>
              <a:t>. In der gängigen </a:t>
            </a:r>
            <a:r>
              <a:rPr lang="de-CH" b="1" dirty="0"/>
              <a:t>Wirtschaftsliteratur</a:t>
            </a:r>
            <a:r>
              <a:rPr lang="de-CH" dirty="0"/>
              <a:t> </a:t>
            </a:r>
            <a:r>
              <a:rPr lang="de-CH" b="1" dirty="0"/>
              <a:t>dominiert</a:t>
            </a:r>
            <a:r>
              <a:rPr lang="de-CH" dirty="0"/>
              <a:t> jedoch nach wie vor die Ansicht, dass </a:t>
            </a:r>
            <a:r>
              <a:rPr lang="de-CH" b="1" dirty="0"/>
              <a:t>Unternehmen</a:t>
            </a:r>
            <a:r>
              <a:rPr lang="de-CH" dirty="0"/>
              <a:t> </a:t>
            </a:r>
            <a:r>
              <a:rPr lang="de-CH" b="1" dirty="0"/>
              <a:t>allein</a:t>
            </a:r>
            <a:r>
              <a:rPr lang="de-CH" dirty="0"/>
              <a:t> auf </a:t>
            </a:r>
            <a:r>
              <a:rPr lang="de-CH" b="1" dirty="0"/>
              <a:t>Gewinnmaximierung</a:t>
            </a:r>
            <a:r>
              <a:rPr lang="de-CH" dirty="0"/>
              <a:t> ausgerichtet sind und dem ESG-Aspekt (Umwelt, Soziales und </a:t>
            </a:r>
            <a:r>
              <a:rPr lang="de-CH" dirty="0" err="1"/>
              <a:t>Governance</a:t>
            </a:r>
            <a:r>
              <a:rPr lang="de-CH" dirty="0"/>
              <a:t>) </a:t>
            </a:r>
            <a:r>
              <a:rPr lang="de-CH" b="1" dirty="0"/>
              <a:t>kaum</a:t>
            </a:r>
            <a:r>
              <a:rPr lang="de-CH" dirty="0"/>
              <a:t> </a:t>
            </a:r>
            <a:r>
              <a:rPr lang="de-CH" b="1" dirty="0"/>
              <a:t>Beachtung schenken</a:t>
            </a:r>
            <a:r>
              <a:rPr lang="de-CH" dirty="0"/>
              <a:t>. Entsprechend ist der Einfluss von </a:t>
            </a:r>
            <a:r>
              <a:rPr lang="de-CH" b="1" dirty="0"/>
              <a:t>institutionellen Anlegern </a:t>
            </a:r>
            <a:r>
              <a:rPr lang="de-CH" dirty="0"/>
              <a:t>wie </a:t>
            </a:r>
            <a:r>
              <a:rPr lang="de-CH" b="1" dirty="0"/>
              <a:t>Banken</a:t>
            </a:r>
            <a:r>
              <a:rPr lang="de-CH" dirty="0"/>
              <a:t> und </a:t>
            </a:r>
            <a:r>
              <a:rPr lang="de-CH" b="1" dirty="0"/>
              <a:t>Pensionsfonds</a:t>
            </a:r>
            <a:r>
              <a:rPr lang="de-CH" dirty="0"/>
              <a:t> auf </a:t>
            </a:r>
            <a:r>
              <a:rPr lang="de-CH" b="1" dirty="0"/>
              <a:t>ESG</a:t>
            </a:r>
            <a:r>
              <a:rPr lang="de-CH" dirty="0"/>
              <a:t> noch </a:t>
            </a:r>
            <a:r>
              <a:rPr lang="de-CH" b="1" dirty="0"/>
              <a:t>wenig untersucht</a:t>
            </a:r>
            <a:r>
              <a:rPr lang="de-CH" dirty="0"/>
              <a:t>. Zur Finanzierung von </a:t>
            </a:r>
            <a:r>
              <a:rPr lang="de-CH" b="1" dirty="0"/>
              <a:t>Mikrofinanzinitiativen</a:t>
            </a:r>
            <a:r>
              <a:rPr lang="de-CH" dirty="0"/>
              <a:t> wäre der </a:t>
            </a:r>
            <a:r>
              <a:rPr lang="de-CH" b="1" dirty="0"/>
              <a:t>Aufbau einer Schweizer Nachhaltigkeitsbörse wünschenswert</a:t>
            </a:r>
            <a:r>
              <a:rPr lang="de-CH" dirty="0"/>
              <a:t>.</a:t>
            </a:r>
          </a:p>
          <a:p>
            <a:endParaRPr lang="de-CH" dirty="0"/>
          </a:p>
        </p:txBody>
      </p:sp>
      <p:sp>
        <p:nvSpPr>
          <p:cNvPr id="6" name="Text Placeholder 5">
            <a:extLst>
              <a:ext uri="{FF2B5EF4-FFF2-40B4-BE49-F238E27FC236}">
                <a16:creationId xmlns:a16="http://schemas.microsoft.com/office/drawing/2014/main" id="{CF6D7BE5-06BC-403B-18B3-39AEBC7C5692}"/>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6956C340-5B85-D66B-A528-15B680C409E9}"/>
              </a:ext>
            </a:extLst>
          </p:cNvPr>
          <p:cNvSpPr>
            <a:spLocks noGrp="1"/>
          </p:cNvSpPr>
          <p:nvPr>
            <p:ph type="ftr" sz="quarter" idx="17"/>
          </p:nvPr>
        </p:nvSpPr>
        <p:spPr/>
        <p:txBody>
          <a:bodyPr/>
          <a:lstStyle/>
          <a:p>
            <a:r>
              <a:rPr lang="de-CH"/>
              <a:t>NFP 73 – Nachhaltige Wirtschaft</a:t>
            </a:r>
            <a:endParaRPr lang="de-CH" dirty="0"/>
          </a:p>
        </p:txBody>
      </p:sp>
      <p:pic>
        <p:nvPicPr>
          <p:cNvPr id="13" name="object 5">
            <a:extLst>
              <a:ext uri="{FF2B5EF4-FFF2-40B4-BE49-F238E27FC236}">
                <a16:creationId xmlns:a16="http://schemas.microsoft.com/office/drawing/2014/main" id="{BCD7D609-46CC-6C65-968B-B23515B21011}"/>
              </a:ext>
            </a:extLst>
          </p:cNvPr>
          <p:cNvPicPr>
            <a:picLocks noGrp="1"/>
          </p:cNvPicPr>
          <p:nvPr>
            <p:ph type="pic" sz="quarter" idx="16"/>
          </p:nvPr>
        </p:nvPicPr>
        <p:blipFill>
          <a:blip r:embed="rId5" cstate="print"/>
          <a:srcRect l="22658" r="22658"/>
          <a:stretch>
            <a:fillRect/>
          </a:stretch>
        </p:blipFill>
        <p:spPr>
          <a:prstGeom prst="rect">
            <a:avLst/>
          </a:prstGeom>
        </p:spPr>
      </p:pic>
    </p:spTree>
    <p:extLst>
      <p:ext uri="{BB962C8B-B14F-4D97-AF65-F5344CB8AC3E}">
        <p14:creationId xmlns:p14="http://schemas.microsoft.com/office/powerpoint/2010/main" val="2437163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4.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5356</TotalTime>
  <Words>1872</Words>
  <Application>Microsoft Macintosh PowerPoint</Application>
  <PresentationFormat>Widescreen</PresentationFormat>
  <Paragraphs>183</Paragraphs>
  <Slides>24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Times</vt:lpstr>
      <vt:lpstr>Wingdings</vt:lpstr>
      <vt:lpstr>SNF</vt:lpstr>
      <vt:lpstr>think-cell Slide</vt:lpstr>
      <vt:lpstr>Finanzwesen</vt:lpstr>
      <vt:lpstr>Schwerpunkt Nachhaltiges Finanzwesen </vt:lpstr>
      <vt:lpstr>Lernziele</vt:lpstr>
      <vt:lpstr>Einstiegsfragen</vt:lpstr>
      <vt:lpstr>Bezüge zu den Nachhaltigkeitszielen der UNO</vt:lpstr>
      <vt:lpstr>Übersicht Forschungsprojekte</vt:lpstr>
      <vt:lpstr>Nachhaltiges Finanzierungswesen</vt:lpstr>
      <vt:lpstr>Nachhaltiges Finanzierungswesen – Aufgaben</vt:lpstr>
      <vt:lpstr>Nachhaltiges Finanzierungswesen – Hintergrund</vt:lpstr>
      <vt:lpstr>Nachhaltiges Finanzierungswesen – Ziel</vt:lpstr>
      <vt:lpstr>Nachhaltiges Finanzierungswesen – Resultate I</vt:lpstr>
      <vt:lpstr>Nachhaltiges Finanzierungswesen – Resultate II</vt:lpstr>
      <vt:lpstr>Nachhaltiges Finanzierungswesen – Resultate III</vt:lpstr>
      <vt:lpstr>Nachhaltiges Finanzierungswesen – Resultate IV</vt:lpstr>
      <vt:lpstr>Finanzierung von Cleantech</vt:lpstr>
      <vt:lpstr>Finanzierung von Cleantech – Aufgaben</vt:lpstr>
      <vt:lpstr>Finanzierung von Cleantech – Hintergrund</vt:lpstr>
      <vt:lpstr>Finanzierung von Cleantech – Ziel</vt:lpstr>
      <vt:lpstr>Finanzierung von Cleantech – Resultate</vt:lpstr>
      <vt:lpstr>Abschlussdiskussion</vt:lpstr>
      <vt:lpstr>Anhang</vt:lpstr>
      <vt:lpstr>Vertiefende Quellen zum Thema</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59</cp:revision>
  <dcterms:created xsi:type="dcterms:W3CDTF">2022-05-16T14:25:03Z</dcterms:created>
  <dcterms:modified xsi:type="dcterms:W3CDTF">2025-09-25T09:00:28Z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