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media/image11.jpg" ContentType="image/jpg"/>
  <Override PartName="/ppt/tags/tag2.xml" ContentType="application/vnd.openxmlformats-officedocument.presentationml.tags+xml"/>
  <Override PartName="/ppt/media/image20.jpg" ContentType="image/jpg"/>
  <Override PartName="/ppt/tags/tag3.xml" ContentType="application/vnd.openxmlformats-officedocument.presentationml.tags+xml"/>
  <Override PartName="/ppt/media/image22.jpg" ContentType="image/jpg"/>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media/image28.jpg" ContentType="image/jpg"/>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1"/>
  </p:notesMasterIdLst>
  <p:handoutMasterIdLst>
    <p:handoutMasterId r:id="rId42"/>
  </p:handoutMasterIdLst>
  <p:sldIdLst>
    <p:sldId id="141169004" r:id="rId6"/>
    <p:sldId id="141169013" r:id="rId7"/>
    <p:sldId id="141169018" r:id="rId8"/>
    <p:sldId id="141169016" r:id="rId9"/>
    <p:sldId id="141169015" r:id="rId10"/>
    <p:sldId id="141169014" r:id="rId11"/>
    <p:sldId id="141169033" r:id="rId12"/>
    <p:sldId id="141169034" r:id="rId13"/>
    <p:sldId id="141169035" r:id="rId14"/>
    <p:sldId id="141169036" r:id="rId15"/>
    <p:sldId id="141169037" r:id="rId16"/>
    <p:sldId id="141169038" r:id="rId17"/>
    <p:sldId id="141169012" r:id="rId18"/>
    <p:sldId id="141169010" r:id="rId19"/>
    <p:sldId id="141169023" r:id="rId20"/>
    <p:sldId id="141169040" r:id="rId21"/>
    <p:sldId id="141169041" r:id="rId22"/>
    <p:sldId id="141169042" r:id="rId23"/>
    <p:sldId id="141169043" r:id="rId24"/>
    <p:sldId id="141169044" r:id="rId25"/>
    <p:sldId id="141169032" r:id="rId26"/>
    <p:sldId id="141169031" r:id="rId27"/>
    <p:sldId id="141169030" r:id="rId28"/>
    <p:sldId id="141169011" r:id="rId29"/>
    <p:sldId id="141169006" r:id="rId30"/>
    <p:sldId id="141169045" r:id="rId31"/>
    <p:sldId id="141169046" r:id="rId32"/>
    <p:sldId id="141169047" r:id="rId33"/>
    <p:sldId id="141169048" r:id="rId34"/>
    <p:sldId id="141169049" r:id="rId35"/>
    <p:sldId id="141169009" r:id="rId36"/>
    <p:sldId id="141169008" r:id="rId37"/>
    <p:sldId id="141169019" r:id="rId38"/>
    <p:sldId id="141169005" r:id="rId39"/>
    <p:sldId id="141169007" r:id="rId4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33"/>
            <p14:sldId id="141169034"/>
            <p14:sldId id="141169035"/>
            <p14:sldId id="141169036"/>
            <p14:sldId id="141169037"/>
            <p14:sldId id="141169038"/>
            <p14:sldId id="141169012"/>
            <p14:sldId id="141169010"/>
            <p14:sldId id="141169023"/>
            <p14:sldId id="141169040"/>
            <p14:sldId id="141169041"/>
            <p14:sldId id="141169042"/>
            <p14:sldId id="141169043"/>
            <p14:sldId id="141169044"/>
            <p14:sldId id="141169032"/>
            <p14:sldId id="141169031"/>
            <p14:sldId id="141169030"/>
            <p14:sldId id="141169011"/>
            <p14:sldId id="141169006"/>
            <p14:sldId id="141169045"/>
            <p14:sldId id="141169046"/>
            <p14:sldId id="141169047"/>
            <p14:sldId id="141169048"/>
            <p14:sldId id="141169049"/>
            <p14:sldId id="141169009"/>
            <p14:sldId id="141169008"/>
            <p14:sldId id="141169019"/>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54" autoAdjust="0"/>
    <p:restoredTop sz="97020" autoAdjust="0"/>
  </p:normalViewPr>
  <p:slideViewPr>
    <p:cSldViewPr snapToGrid="0" snapToObjects="1" showGuides="1">
      <p:cViewPr varScale="1">
        <p:scale>
          <a:sx n="155" d="100"/>
          <a:sy n="155" d="100"/>
        </p:scale>
        <p:origin x="1096" y="192"/>
      </p:cViewPr>
      <p:guideLst>
        <p:guide pos="1708"/>
        <p:guide pos="3182"/>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25.09.25</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25.09.25</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0AD921D-4326-A399-8D19-1226FAC2A806}"/>
              </a:ext>
            </a:extLst>
          </p:cNvPr>
          <p:cNvGraphicFramePr>
            <a:graphicFrameLocks noChangeAspect="1"/>
          </p:cNvGraphicFramePr>
          <p:nvPr userDrawn="1">
            <p:custDataLst>
              <p:tags r:id="rId30"/>
            </p:custDataLst>
            <p:extLst>
              <p:ext uri="{D42A27DB-BD31-4B8C-83A1-F6EECF244321}">
                <p14:modId xmlns:p14="http://schemas.microsoft.com/office/powerpoint/2010/main" val="3287748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0" name=""/>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hyperlink" Target="https://www.youtube.com/watch?v=mEW-mMvMYpg" TargetMode="Externa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hyperlink" Target="https://open.spotify.com/episode/2qBurSQ2IBEQ2gZ4iDrudU?si=3bf2f51a9e6f4cc6&amp;nd=1&amp;dlsi=2f5e2840ebd84698" TargetMode="External"/><Relationship Id="rId5" Type="http://schemas.openxmlformats.org/officeDocument/2006/relationships/hyperlink" Target="https://nfp73.ch/download/56/230223_SNF_NFP73_PB_Thalmann_DE.pdf?inline=true" TargetMode="Externa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6.xml"/><Relationship Id="rId1" Type="http://schemas.openxmlformats.org/officeDocument/2006/relationships/tags" Target="../tags/tag9.xml"/><Relationship Id="rId5" Type="http://schemas.openxmlformats.org/officeDocument/2006/relationships/image" Target="../media/image28.jp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nfp73.ch/download/56/230223_SNF_NFP73_PB_Thalmann_DE.pdf?inline=true"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nfp73.ch/download/56/230223_SNF_NFP73_PB_Thalmann_DE.pdf?inline=true"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nfp73.ch/download/56/230223_SNF_NFP73_PB_Thalmann_DE.pdf?inline=true"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hyperlink" Target="https://www.youtube.com/watch?v=K2XAbYg9Kyw" TargetMode="External"/><Relationship Id="rId5" Type="http://schemas.openxmlformats.org/officeDocument/2006/relationships/hyperlink" Target="https://open.spotify.com/episode/3dWDDaR41XYMyesoguIol4" TargetMode="Externa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tags" Target="../tags/tag15.x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6.xml"/><Relationship Id="rId1" Type="http://schemas.openxmlformats.org/officeDocument/2006/relationships/tags" Target="../tags/tag16.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open.spotify.com/episode/3dWDDaR41XYMyesoguIol4" TargetMode="External"/><Relationship Id="rId2" Type="http://schemas.openxmlformats.org/officeDocument/2006/relationships/hyperlink" Target="https://nfp73.ch/download/56/230223_SNF_NFP73_PB_Thalmann_DE.pdf?inline=true" TargetMode="External"/><Relationship Id="rId1" Type="http://schemas.openxmlformats.org/officeDocument/2006/relationships/slideLayout" Target="../slideLayouts/slideLayout4.xml"/><Relationship Id="rId4" Type="http://schemas.openxmlformats.org/officeDocument/2006/relationships/hyperlink" Target="https://open.spotify.com/episode/2qBurSQ2IBEQ2gZ4iDrudU?si=3bf2f51a9e6f4cc6&amp;nd=1&amp;dlsi=2f5e2840ebd84698" TargetMode="Externa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20.jp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tags" Target="../tags/tag3.xml"/><Relationship Id="rId5" Type="http://schemas.openxmlformats.org/officeDocument/2006/relationships/image" Target="../media/image22.jp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uilding under construction with scaffolding&#10;&#10;AI-generated content may be incorrect.">
            <a:extLst>
              <a:ext uri="{FF2B5EF4-FFF2-40B4-BE49-F238E27FC236}">
                <a16:creationId xmlns:a16="http://schemas.microsoft.com/office/drawing/2014/main" id="{5F05D506-E84C-6408-B6DA-104133439DA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76" b="9676"/>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en-GB" dirty="0" err="1"/>
              <a:t>Wohnen</a:t>
            </a:r>
            <a:r>
              <a:rPr lang="en-GB" dirty="0"/>
              <a:t> und </a:t>
            </a:r>
            <a:r>
              <a:rPr lang="en-GB" dirty="0" err="1"/>
              <a:t>Bauen</a:t>
            </a:r>
            <a:endParaRPr lang="en-GB"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GB" sz="2000" dirty="0"/>
              <a:t>Ein </a:t>
            </a:r>
            <a:r>
              <a:rPr lang="en-GB" sz="2000" dirty="0" err="1"/>
              <a:t>Lernmodul</a:t>
            </a:r>
            <a:r>
              <a:rPr lang="en-GB" sz="2000" dirty="0"/>
              <a:t> für die </a:t>
            </a:r>
            <a:r>
              <a:rPr lang="en-GB" sz="2000" dirty="0" err="1"/>
              <a:t>Tertiärstufe</a:t>
            </a:r>
            <a:endParaRPr lang="en-GB" sz="2000" dirty="0"/>
          </a:p>
          <a:p>
            <a:endParaRPr lang="en-GB" dirty="0"/>
          </a:p>
        </p:txBody>
      </p:sp>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6CA33-6C07-8BE4-2680-C7B8B502B26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94A1B96-EF39-DF6E-28BD-9DE6D8C909A0}"/>
              </a:ext>
            </a:extLst>
          </p:cNvPr>
          <p:cNvGraphicFramePr>
            <a:graphicFrameLocks noChangeAspect="1"/>
          </p:cNvGraphicFramePr>
          <p:nvPr>
            <p:custDataLst>
              <p:tags r:id="rId1"/>
            </p:custDataLst>
            <p:extLst>
              <p:ext uri="{D42A27DB-BD31-4B8C-83A1-F6EECF244321}">
                <p14:modId xmlns:p14="http://schemas.microsoft.com/office/powerpoint/2010/main" val="4246896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1D35CEA-E7BF-753E-839F-F23A4F39F1AB}"/>
              </a:ext>
            </a:extLst>
          </p:cNvPr>
          <p:cNvSpPr>
            <a:spLocks noGrp="1"/>
          </p:cNvSpPr>
          <p:nvPr>
            <p:ph type="title"/>
          </p:nvPr>
        </p:nvSpPr>
        <p:spPr/>
        <p:txBody>
          <a:bodyPr vert="horz"/>
          <a:lstStyle/>
          <a:p>
            <a:r>
              <a:rPr lang="en-GB" dirty="0" err="1"/>
              <a:t>Nachhaltiges</a:t>
            </a:r>
            <a:r>
              <a:rPr lang="en-GB" dirty="0"/>
              <a:t> </a:t>
            </a:r>
            <a:r>
              <a:rPr lang="en-GB" dirty="0" err="1"/>
              <a:t>Bauen</a:t>
            </a:r>
            <a:r>
              <a:rPr lang="en-GB" dirty="0"/>
              <a:t> 2050 – </a:t>
            </a:r>
            <a:r>
              <a:rPr lang="en-GB" dirty="0" err="1"/>
              <a:t>Resultate</a:t>
            </a:r>
            <a:r>
              <a:rPr lang="en-GB" dirty="0"/>
              <a:t> II</a:t>
            </a:r>
            <a:endParaRPr lang="de-CH" dirty="0"/>
          </a:p>
        </p:txBody>
      </p:sp>
      <p:sp>
        <p:nvSpPr>
          <p:cNvPr id="3" name="Text Placeholder 2">
            <a:extLst>
              <a:ext uri="{FF2B5EF4-FFF2-40B4-BE49-F238E27FC236}">
                <a16:creationId xmlns:a16="http://schemas.microsoft.com/office/drawing/2014/main" id="{3881782E-A784-040F-7C86-17DA3B339CCB}"/>
              </a:ext>
            </a:extLst>
          </p:cNvPr>
          <p:cNvSpPr>
            <a:spLocks noGrp="1"/>
          </p:cNvSpPr>
          <p:nvPr>
            <p:ph type="body" sz="quarter" idx="13"/>
          </p:nvPr>
        </p:nvSpPr>
        <p:spPr/>
        <p:txBody>
          <a:bodyPr/>
          <a:lstStyle/>
          <a:p>
            <a:pPr marL="0" indent="0">
              <a:lnSpc>
                <a:spcPct val="100000"/>
              </a:lnSpc>
              <a:spcBef>
                <a:spcPts val="1200"/>
              </a:spcBef>
              <a:buNone/>
            </a:pPr>
            <a:r>
              <a:rPr lang="de-CH" b="1" dirty="0"/>
              <a:t>Materialkreisläufe im Bauwesen</a:t>
            </a:r>
          </a:p>
          <a:p>
            <a:pPr>
              <a:lnSpc>
                <a:spcPct val="100000"/>
              </a:lnSpc>
            </a:pPr>
            <a:r>
              <a:rPr lang="de-CH" dirty="0"/>
              <a:t>Strategien zur Beeinflussung der Nachfrage sind zentral, da in der Schweiz bis 2050 ein </a:t>
            </a:r>
            <a:r>
              <a:rPr lang="de-CH" dirty="0">
                <a:solidFill>
                  <a:srgbClr val="83D0F5"/>
                </a:solidFill>
              </a:rPr>
              <a:t>Bevölkerungswachstum</a:t>
            </a:r>
            <a:r>
              <a:rPr lang="de-CH" dirty="0"/>
              <a:t> </a:t>
            </a:r>
            <a:r>
              <a:rPr lang="de-CH" dirty="0">
                <a:solidFill>
                  <a:srgbClr val="83D0F5"/>
                </a:solidFill>
              </a:rPr>
              <a:t>von ca. 20%</a:t>
            </a:r>
            <a:r>
              <a:rPr lang="de-CH" dirty="0"/>
              <a:t> erwartet und der Anteil älterer Menschen (über 65 Jahre) zunehmen wird. Dennoch können wir unsere Klimaziele bis 2050 erreichen, wenn wir alle Möglichkeiten zum </a:t>
            </a:r>
            <a:r>
              <a:rPr lang="de-CH" dirty="0">
                <a:solidFill>
                  <a:srgbClr val="83D0F5"/>
                </a:solidFill>
              </a:rPr>
              <a:t>Ausstieg aus den fossilen Brennstoffen</a:t>
            </a:r>
            <a:r>
              <a:rPr lang="de-CH" dirty="0"/>
              <a:t> nutzen. Hingegen werden wir die Materialkreisläufe im Bauwesen bis 2050 nicht schliessen können, da wir weiterhin </a:t>
            </a:r>
            <a:r>
              <a:rPr lang="de-CH" dirty="0">
                <a:solidFill>
                  <a:srgbClr val="83D0F5"/>
                </a:solidFill>
              </a:rPr>
              <a:t>Infrastrukturen</a:t>
            </a:r>
            <a:r>
              <a:rPr lang="de-CH" dirty="0"/>
              <a:t> </a:t>
            </a:r>
            <a:r>
              <a:rPr lang="de-CH" dirty="0">
                <a:solidFill>
                  <a:srgbClr val="83D0F5"/>
                </a:solidFill>
              </a:rPr>
              <a:t>zur Versorgung </a:t>
            </a:r>
            <a:r>
              <a:rPr lang="de-CH" dirty="0"/>
              <a:t>einer </a:t>
            </a:r>
            <a:r>
              <a:rPr lang="de-CH" dirty="0">
                <a:solidFill>
                  <a:srgbClr val="83D0F5"/>
                </a:solidFill>
              </a:rPr>
              <a:t>wachsenden Bevölkerung </a:t>
            </a:r>
            <a:r>
              <a:rPr lang="de-CH" dirty="0"/>
              <a:t>bauen werden. Die Umstellung ist nur realisierbar, wenn alle </a:t>
            </a:r>
            <a:r>
              <a:rPr lang="de-CH" dirty="0">
                <a:solidFill>
                  <a:srgbClr val="83D0F5"/>
                </a:solidFill>
              </a:rPr>
              <a:t>beteiligten Akteure </a:t>
            </a:r>
            <a:r>
              <a:rPr lang="de-CH" dirty="0"/>
              <a:t>darauf hinwirken: </a:t>
            </a:r>
          </a:p>
          <a:p>
            <a:pPr lvl="2">
              <a:lnSpc>
                <a:spcPct val="100000"/>
              </a:lnSpc>
              <a:buFont typeface="Arial" panose="020B0604020202020204" pitchFamily="34" charset="0"/>
              <a:buChar char="•"/>
            </a:pPr>
            <a:r>
              <a:rPr lang="de-CH" dirty="0">
                <a:solidFill>
                  <a:srgbClr val="83D0F5"/>
                </a:solidFill>
              </a:rPr>
              <a:t>Industrie</a:t>
            </a:r>
            <a:r>
              <a:rPr lang="de-CH" dirty="0"/>
              <a:t> (Energieversorgung, Baumaterialien, Bauwesen, Immobilienbranche, Finanzdienstleistungen), </a:t>
            </a:r>
          </a:p>
          <a:p>
            <a:pPr lvl="2">
              <a:lnSpc>
                <a:spcPct val="100000"/>
              </a:lnSpc>
              <a:buFont typeface="Arial" panose="020B0604020202020204" pitchFamily="34" charset="0"/>
              <a:buChar char="•"/>
            </a:pPr>
            <a:r>
              <a:rPr lang="de-CH" dirty="0">
                <a:solidFill>
                  <a:srgbClr val="83D0F5"/>
                </a:solidFill>
              </a:rPr>
              <a:t>Behörden</a:t>
            </a:r>
            <a:r>
              <a:rPr lang="de-CH" dirty="0"/>
              <a:t> (Gemeinden, Kantone, Bund), </a:t>
            </a:r>
          </a:p>
          <a:p>
            <a:pPr lvl="2">
              <a:lnSpc>
                <a:spcPct val="100000"/>
              </a:lnSpc>
              <a:buFont typeface="Arial" panose="020B0604020202020204" pitchFamily="34" charset="0"/>
              <a:buChar char="•"/>
            </a:pPr>
            <a:r>
              <a:rPr lang="de-CH" dirty="0">
                <a:solidFill>
                  <a:srgbClr val="83D0F5"/>
                </a:solidFill>
              </a:rPr>
              <a:t>Planung</a:t>
            </a:r>
            <a:r>
              <a:rPr lang="de-CH" dirty="0"/>
              <a:t> (Architektur- und Ingenieurbüros) und die </a:t>
            </a:r>
          </a:p>
          <a:p>
            <a:pPr lvl="2">
              <a:lnSpc>
                <a:spcPct val="100000"/>
              </a:lnSpc>
              <a:buFont typeface="Arial" panose="020B0604020202020204" pitchFamily="34" charset="0"/>
              <a:buChar char="•"/>
            </a:pPr>
            <a:r>
              <a:rPr lang="de-CH" dirty="0">
                <a:solidFill>
                  <a:srgbClr val="83D0F5"/>
                </a:solidFill>
              </a:rPr>
              <a:t>Haushalte</a:t>
            </a:r>
            <a:r>
              <a:rPr lang="de-CH" dirty="0"/>
              <a:t> (</a:t>
            </a:r>
            <a:r>
              <a:rPr lang="de-CH" dirty="0" err="1"/>
              <a:t>Gebäudeeigentümer:innen</a:t>
            </a:r>
            <a:r>
              <a:rPr lang="de-CH" dirty="0"/>
              <a:t> und </a:t>
            </a:r>
            <a:r>
              <a:rPr lang="de-CH" dirty="0" err="1"/>
              <a:t>Mieter:innen</a:t>
            </a:r>
            <a:r>
              <a:rPr lang="de-CH" dirty="0"/>
              <a:t>). </a:t>
            </a:r>
          </a:p>
          <a:p>
            <a:pPr>
              <a:lnSpc>
                <a:spcPct val="100000"/>
              </a:lnSpc>
            </a:pPr>
            <a:r>
              <a:rPr lang="de-CH" dirty="0"/>
              <a:t>Die Zusammenarbeit sollte auf gemeinsame Lernprozesse ausgerichtet sein, die Innovationen fördern und dazu beitragen, Risiken zu managen und zu teilen. Wir sind davon überzeugt, dass in verschiedenen Bereichen gleichzeitig dringender Handlungsbedarf besteht.</a:t>
            </a:r>
          </a:p>
          <a:p>
            <a:endParaRPr lang="de-CH" dirty="0">
              <a:solidFill>
                <a:srgbClr val="83D0F5"/>
              </a:solidFill>
            </a:endParaRPr>
          </a:p>
        </p:txBody>
      </p:sp>
      <p:sp>
        <p:nvSpPr>
          <p:cNvPr id="4" name="Slide Number Placeholder 3">
            <a:extLst>
              <a:ext uri="{FF2B5EF4-FFF2-40B4-BE49-F238E27FC236}">
                <a16:creationId xmlns:a16="http://schemas.microsoft.com/office/drawing/2014/main" id="{B7D891AC-177B-76F4-1FA9-BF8A5F4CDC31}"/>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5" name="Footer Placeholder 4">
            <a:extLst>
              <a:ext uri="{FF2B5EF4-FFF2-40B4-BE49-F238E27FC236}">
                <a16:creationId xmlns:a16="http://schemas.microsoft.com/office/drawing/2014/main" id="{43CE4CB0-480D-C853-A6FC-FA5AD9AA029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784698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F1FA-A8CB-BC7B-3040-8003A4C9FDD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32F2F07-39E4-C72C-5013-3AACCE508C40}"/>
              </a:ext>
            </a:extLst>
          </p:cNvPr>
          <p:cNvGraphicFramePr>
            <a:graphicFrameLocks noChangeAspect="1"/>
          </p:cNvGraphicFramePr>
          <p:nvPr>
            <p:custDataLst>
              <p:tags r:id="rId1"/>
            </p:custDataLst>
            <p:extLst>
              <p:ext uri="{D42A27DB-BD31-4B8C-83A1-F6EECF244321}">
                <p14:modId xmlns:p14="http://schemas.microsoft.com/office/powerpoint/2010/main" val="74141998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E94A1B96-EF39-DF6E-28BD-9DE6D8C909A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7E17977-6CC5-D64D-123E-482EEA690362}"/>
              </a:ext>
            </a:extLst>
          </p:cNvPr>
          <p:cNvSpPr>
            <a:spLocks noGrp="1"/>
          </p:cNvSpPr>
          <p:nvPr>
            <p:ph type="title"/>
          </p:nvPr>
        </p:nvSpPr>
        <p:spPr/>
        <p:txBody>
          <a:bodyPr vert="horz"/>
          <a:lstStyle/>
          <a:p>
            <a:r>
              <a:rPr lang="en-GB" dirty="0" err="1"/>
              <a:t>Nachhaltiges</a:t>
            </a:r>
            <a:r>
              <a:rPr lang="en-GB" dirty="0"/>
              <a:t> </a:t>
            </a:r>
            <a:r>
              <a:rPr lang="en-GB" dirty="0" err="1"/>
              <a:t>Bauen</a:t>
            </a:r>
            <a:r>
              <a:rPr lang="en-GB" dirty="0"/>
              <a:t> 2050 – </a:t>
            </a:r>
            <a:r>
              <a:rPr lang="en-GB" dirty="0" err="1"/>
              <a:t>Resultate</a:t>
            </a:r>
            <a:r>
              <a:rPr lang="en-GB" dirty="0"/>
              <a:t> III</a:t>
            </a:r>
            <a:endParaRPr lang="de-CH" dirty="0"/>
          </a:p>
        </p:txBody>
      </p:sp>
      <p:sp>
        <p:nvSpPr>
          <p:cNvPr id="3" name="Text Placeholder 2">
            <a:extLst>
              <a:ext uri="{FF2B5EF4-FFF2-40B4-BE49-F238E27FC236}">
                <a16:creationId xmlns:a16="http://schemas.microsoft.com/office/drawing/2014/main" id="{160E44C5-3EAF-9F68-373F-F075547625D2}"/>
              </a:ext>
            </a:extLst>
          </p:cNvPr>
          <p:cNvSpPr>
            <a:spLocks noGrp="1"/>
          </p:cNvSpPr>
          <p:nvPr>
            <p:ph type="body" sz="quarter" idx="13"/>
          </p:nvPr>
        </p:nvSpPr>
        <p:spPr/>
        <p:txBody>
          <a:bodyPr/>
          <a:lstStyle/>
          <a:p>
            <a:pPr>
              <a:lnSpc>
                <a:spcPct val="100000"/>
              </a:lnSpc>
              <a:buNone/>
            </a:pPr>
            <a:r>
              <a:rPr lang="de-CH" b="1" dirty="0"/>
              <a:t>Anstossen von Transformationsprozessen mit langfristigem Zeithorizont: </a:t>
            </a:r>
          </a:p>
          <a:p>
            <a:pPr marL="342900" indent="-342900">
              <a:lnSpc>
                <a:spcPct val="100000"/>
              </a:lnSpc>
              <a:buFont typeface="+mj-lt"/>
              <a:buAutoNum type="arabicPeriod"/>
            </a:pPr>
            <a:r>
              <a:rPr lang="de-CH" dirty="0">
                <a:solidFill>
                  <a:srgbClr val="83D0F5"/>
                </a:solidFill>
              </a:rPr>
              <a:t>Waldbewirtschaftung</a:t>
            </a:r>
            <a:r>
              <a:rPr lang="de-CH" dirty="0"/>
              <a:t> zur Steigerung der Produktion von Bauholz und</a:t>
            </a:r>
          </a:p>
          <a:p>
            <a:pPr marL="342900" indent="-342900">
              <a:lnSpc>
                <a:spcPct val="100000"/>
              </a:lnSpc>
              <a:buFont typeface="+mj-lt"/>
              <a:buAutoNum type="arabicPeriod"/>
            </a:pPr>
            <a:r>
              <a:rPr lang="de-CH" dirty="0"/>
              <a:t>Design/Entwicklung von </a:t>
            </a:r>
            <a:r>
              <a:rPr lang="de-CH" dirty="0">
                <a:solidFill>
                  <a:srgbClr val="83D0F5"/>
                </a:solidFill>
              </a:rPr>
              <a:t>kreislauffähigen Gebäuden, Komponenten und Materialien </a:t>
            </a:r>
            <a:r>
              <a:rPr lang="de-CH" dirty="0"/>
              <a:t>für </a:t>
            </a:r>
            <a:r>
              <a:rPr lang="de-CH" dirty="0">
                <a:solidFill>
                  <a:srgbClr val="83D0F5"/>
                </a:solidFill>
              </a:rPr>
              <a:t>Demontage, Wiederverwendung </a:t>
            </a:r>
            <a:r>
              <a:rPr lang="de-CH" dirty="0">
                <a:solidFill>
                  <a:schemeClr val="bg1"/>
                </a:solidFill>
              </a:rPr>
              <a:t>und</a:t>
            </a:r>
            <a:r>
              <a:rPr lang="de-CH" dirty="0">
                <a:solidFill>
                  <a:srgbClr val="83D0F5"/>
                </a:solidFill>
              </a:rPr>
              <a:t> Recycling</a:t>
            </a:r>
            <a:r>
              <a:rPr lang="de-CH" dirty="0"/>
              <a:t>.</a:t>
            </a:r>
          </a:p>
          <a:p>
            <a:pPr>
              <a:lnSpc>
                <a:spcPct val="100000"/>
              </a:lnSpc>
              <a:buNone/>
            </a:pPr>
            <a:r>
              <a:rPr lang="de-CH" dirty="0"/>
              <a:t> </a:t>
            </a:r>
          </a:p>
          <a:p>
            <a:pPr>
              <a:lnSpc>
                <a:spcPct val="100000"/>
              </a:lnSpc>
              <a:buNone/>
            </a:pPr>
            <a:r>
              <a:rPr lang="de-CH" b="1" dirty="0"/>
              <a:t>Beschleunigen der bereits laufenden Transformationsprozesse: </a:t>
            </a:r>
          </a:p>
          <a:p>
            <a:pPr marL="342900" indent="-342900">
              <a:lnSpc>
                <a:spcPct val="100000"/>
              </a:lnSpc>
              <a:buFont typeface="+mj-lt"/>
              <a:buAutoNum type="arabicPeriod"/>
            </a:pPr>
            <a:r>
              <a:rPr lang="de-CH" dirty="0">
                <a:solidFill>
                  <a:srgbClr val="83D0F5"/>
                </a:solidFill>
              </a:rPr>
              <a:t>Ersatz</a:t>
            </a:r>
            <a:r>
              <a:rPr lang="de-CH" dirty="0"/>
              <a:t> </a:t>
            </a:r>
            <a:r>
              <a:rPr lang="de-CH" dirty="0">
                <a:solidFill>
                  <a:srgbClr val="83D0F5"/>
                </a:solidFill>
              </a:rPr>
              <a:t>fossiler Brennstoffe </a:t>
            </a:r>
            <a:r>
              <a:rPr lang="de-CH" dirty="0"/>
              <a:t>für die Energieversorgung von Gebäuden und bei der Herstellung von Baumaterialien und</a:t>
            </a:r>
          </a:p>
          <a:p>
            <a:pPr marL="342900" indent="-342900">
              <a:lnSpc>
                <a:spcPct val="100000"/>
              </a:lnSpc>
              <a:buFont typeface="+mj-lt"/>
              <a:buAutoNum type="arabicPeriod"/>
            </a:pPr>
            <a:r>
              <a:rPr lang="de-CH" dirty="0">
                <a:solidFill>
                  <a:srgbClr val="83D0F5"/>
                </a:solidFill>
              </a:rPr>
              <a:t>Erhöhung</a:t>
            </a:r>
            <a:r>
              <a:rPr lang="de-CH" dirty="0"/>
              <a:t> </a:t>
            </a:r>
            <a:r>
              <a:rPr lang="de-CH" dirty="0">
                <a:solidFill>
                  <a:srgbClr val="83D0F5"/>
                </a:solidFill>
              </a:rPr>
              <a:t>des</a:t>
            </a:r>
            <a:r>
              <a:rPr lang="de-CH" dirty="0"/>
              <a:t> </a:t>
            </a:r>
            <a:r>
              <a:rPr lang="de-CH" dirty="0">
                <a:solidFill>
                  <a:srgbClr val="83D0F5"/>
                </a:solidFill>
              </a:rPr>
              <a:t>Anteils von Materialien aus Biomasse </a:t>
            </a:r>
            <a:r>
              <a:rPr lang="de-CH" dirty="0"/>
              <a:t>(z. B. Holz) sowie von wiederverwendetem/recyceltem Material.</a:t>
            </a:r>
          </a:p>
          <a:p>
            <a:pPr>
              <a:lnSpc>
                <a:spcPct val="100000"/>
              </a:lnSpc>
              <a:buNone/>
            </a:pPr>
            <a:endParaRPr lang="de-CH" b="1" dirty="0"/>
          </a:p>
          <a:p>
            <a:endParaRPr lang="de-CH" dirty="0">
              <a:solidFill>
                <a:srgbClr val="83D0F5"/>
              </a:solidFill>
            </a:endParaRPr>
          </a:p>
        </p:txBody>
      </p:sp>
      <p:sp>
        <p:nvSpPr>
          <p:cNvPr id="4" name="Slide Number Placeholder 3">
            <a:extLst>
              <a:ext uri="{FF2B5EF4-FFF2-40B4-BE49-F238E27FC236}">
                <a16:creationId xmlns:a16="http://schemas.microsoft.com/office/drawing/2014/main" id="{5CE15B1B-35F8-126D-6DC7-D7042EE334B2}"/>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5" name="Footer Placeholder 4">
            <a:extLst>
              <a:ext uri="{FF2B5EF4-FFF2-40B4-BE49-F238E27FC236}">
                <a16:creationId xmlns:a16="http://schemas.microsoft.com/office/drawing/2014/main" id="{9F2C2D74-00FE-CABF-328E-D11A9F7263C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31806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DBAAA-20F0-ACA2-4AB0-14CD06CEA4C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0A577F6-EE69-62B1-2767-0665869EFCCE}"/>
              </a:ext>
            </a:extLst>
          </p:cNvPr>
          <p:cNvGraphicFramePr>
            <a:graphicFrameLocks noChangeAspect="1"/>
          </p:cNvGraphicFramePr>
          <p:nvPr>
            <p:custDataLst>
              <p:tags r:id="rId1"/>
            </p:custDataLst>
            <p:extLst>
              <p:ext uri="{D42A27DB-BD31-4B8C-83A1-F6EECF244321}">
                <p14:modId xmlns:p14="http://schemas.microsoft.com/office/powerpoint/2010/main" val="312945639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D32F2F07-39E4-C72C-5013-3AACCE508C4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2A99A2D-3FEB-D433-F9E5-5ED26240D7F1}"/>
              </a:ext>
            </a:extLst>
          </p:cNvPr>
          <p:cNvSpPr>
            <a:spLocks noGrp="1"/>
          </p:cNvSpPr>
          <p:nvPr>
            <p:ph type="title"/>
          </p:nvPr>
        </p:nvSpPr>
        <p:spPr/>
        <p:txBody>
          <a:bodyPr vert="horz"/>
          <a:lstStyle/>
          <a:p>
            <a:r>
              <a:rPr lang="en-GB" dirty="0" err="1"/>
              <a:t>Nachhaltiges</a:t>
            </a:r>
            <a:r>
              <a:rPr lang="en-GB" dirty="0"/>
              <a:t> </a:t>
            </a:r>
            <a:r>
              <a:rPr lang="en-GB" dirty="0" err="1"/>
              <a:t>Bauen</a:t>
            </a:r>
            <a:r>
              <a:rPr lang="en-GB" dirty="0"/>
              <a:t> 2050 – </a:t>
            </a:r>
            <a:r>
              <a:rPr lang="en-GB" dirty="0" err="1"/>
              <a:t>Resultate</a:t>
            </a:r>
            <a:r>
              <a:rPr lang="en-GB" dirty="0"/>
              <a:t> IV</a:t>
            </a:r>
            <a:endParaRPr lang="de-CH" dirty="0"/>
          </a:p>
        </p:txBody>
      </p:sp>
      <p:sp>
        <p:nvSpPr>
          <p:cNvPr id="3" name="Text Placeholder 2">
            <a:extLst>
              <a:ext uri="{FF2B5EF4-FFF2-40B4-BE49-F238E27FC236}">
                <a16:creationId xmlns:a16="http://schemas.microsoft.com/office/drawing/2014/main" id="{192006DF-4F24-CD15-8428-6F6C3CEF2FA4}"/>
              </a:ext>
            </a:extLst>
          </p:cNvPr>
          <p:cNvSpPr>
            <a:spLocks noGrp="1"/>
          </p:cNvSpPr>
          <p:nvPr>
            <p:ph type="body" sz="quarter" idx="13"/>
          </p:nvPr>
        </p:nvSpPr>
        <p:spPr/>
        <p:txBody>
          <a:bodyPr/>
          <a:lstStyle/>
          <a:p>
            <a:pPr>
              <a:lnSpc>
                <a:spcPct val="100000"/>
              </a:lnSpc>
              <a:buNone/>
            </a:pPr>
            <a:r>
              <a:rPr lang="de-CH" b="1" dirty="0"/>
              <a:t>Förderung von sozialen Innovationen und institutioneller Entwicklung</a:t>
            </a:r>
          </a:p>
          <a:p>
            <a:pPr>
              <a:lnSpc>
                <a:spcPct val="100000"/>
              </a:lnSpc>
              <a:buNone/>
            </a:pPr>
            <a:r>
              <a:rPr lang="de-CH" dirty="0"/>
              <a:t>Die Rolle dieser Faktoren im Transformationsprozess ist noch nicht genügend anerkannt. Sie könnten</a:t>
            </a:r>
          </a:p>
          <a:p>
            <a:pPr marL="342900" indent="-342900">
              <a:lnSpc>
                <a:spcPct val="100000"/>
              </a:lnSpc>
              <a:buFont typeface="+mj-lt"/>
              <a:buAutoNum type="arabicPeriod"/>
            </a:pPr>
            <a:r>
              <a:rPr lang="de-CH" dirty="0"/>
              <a:t>die </a:t>
            </a:r>
            <a:r>
              <a:rPr lang="de-CH" dirty="0">
                <a:solidFill>
                  <a:srgbClr val="83D0F5"/>
                </a:solidFill>
              </a:rPr>
              <a:t>Wohnmobilität</a:t>
            </a:r>
            <a:r>
              <a:rPr lang="de-CH" dirty="0"/>
              <a:t> </a:t>
            </a:r>
            <a:r>
              <a:rPr lang="de-CH" dirty="0">
                <a:solidFill>
                  <a:srgbClr val="83D0F5"/>
                </a:solidFill>
              </a:rPr>
              <a:t>der Haushalte erhöhen</a:t>
            </a:r>
            <a:r>
              <a:rPr lang="de-CH" dirty="0"/>
              <a:t> und</a:t>
            </a:r>
          </a:p>
          <a:p>
            <a:pPr marL="342900" indent="-342900">
              <a:lnSpc>
                <a:spcPct val="100000"/>
              </a:lnSpc>
              <a:buFont typeface="+mj-lt"/>
              <a:buAutoNum type="arabicPeriod"/>
            </a:pPr>
            <a:r>
              <a:rPr lang="de-CH" dirty="0"/>
              <a:t>die </a:t>
            </a:r>
            <a:r>
              <a:rPr lang="de-CH" dirty="0">
                <a:solidFill>
                  <a:srgbClr val="83D0F5"/>
                </a:solidFill>
              </a:rPr>
              <a:t>Zusammenarbeit</a:t>
            </a:r>
            <a:r>
              <a:rPr lang="de-CH" dirty="0"/>
              <a:t> und das </a:t>
            </a:r>
            <a:r>
              <a:rPr lang="de-CH" dirty="0">
                <a:solidFill>
                  <a:srgbClr val="83D0F5"/>
                </a:solidFill>
              </a:rPr>
              <a:t>gegenseitige</a:t>
            </a:r>
            <a:r>
              <a:rPr lang="de-CH" dirty="0"/>
              <a:t> </a:t>
            </a:r>
            <a:r>
              <a:rPr lang="de-CH" dirty="0">
                <a:solidFill>
                  <a:srgbClr val="83D0F5"/>
                </a:solidFill>
              </a:rPr>
              <a:t>Lernen</a:t>
            </a:r>
            <a:r>
              <a:rPr lang="de-CH" dirty="0"/>
              <a:t> zwischen den </a:t>
            </a:r>
            <a:r>
              <a:rPr lang="de-CH" dirty="0">
                <a:solidFill>
                  <a:srgbClr val="83D0F5"/>
                </a:solidFill>
              </a:rPr>
              <a:t>Akteuren</a:t>
            </a:r>
            <a:r>
              <a:rPr lang="de-CH" dirty="0"/>
              <a:t> </a:t>
            </a:r>
            <a:r>
              <a:rPr lang="de-CH" dirty="0">
                <a:solidFill>
                  <a:srgbClr val="83D0F5"/>
                </a:solidFill>
              </a:rPr>
              <a:t>im Planungsprozess</a:t>
            </a:r>
            <a:r>
              <a:rPr lang="de-CH" dirty="0"/>
              <a:t> (Bauherrschaft, Architektur- und Ingenieurbüros, Bauunternehmen, Materialhersteller usw.) sowie zwischen verschiedenen </a:t>
            </a:r>
            <a:r>
              <a:rPr lang="de-CH" dirty="0">
                <a:solidFill>
                  <a:srgbClr val="83D0F5"/>
                </a:solidFill>
              </a:rPr>
              <a:t>Fachleuten</a:t>
            </a:r>
            <a:r>
              <a:rPr lang="de-CH" dirty="0"/>
              <a:t> </a:t>
            </a:r>
            <a:r>
              <a:rPr lang="de-CH" dirty="0">
                <a:solidFill>
                  <a:srgbClr val="83D0F5"/>
                </a:solidFill>
              </a:rPr>
              <a:t>im Wohnungs- und Bauwesen </a:t>
            </a:r>
            <a:r>
              <a:rPr lang="de-CH" dirty="0"/>
              <a:t>fördern. </a:t>
            </a:r>
          </a:p>
          <a:p>
            <a:pPr>
              <a:lnSpc>
                <a:spcPct val="100000"/>
              </a:lnSpc>
              <a:buNone/>
            </a:pPr>
            <a:endParaRPr lang="de-CH" b="1" dirty="0"/>
          </a:p>
          <a:p>
            <a:endParaRPr lang="de-CH" dirty="0">
              <a:solidFill>
                <a:srgbClr val="83D0F5"/>
              </a:solidFill>
            </a:endParaRPr>
          </a:p>
        </p:txBody>
      </p:sp>
      <p:sp>
        <p:nvSpPr>
          <p:cNvPr id="4" name="Slide Number Placeholder 3">
            <a:extLst>
              <a:ext uri="{FF2B5EF4-FFF2-40B4-BE49-F238E27FC236}">
                <a16:creationId xmlns:a16="http://schemas.microsoft.com/office/drawing/2014/main" id="{BAEFD8C7-7C58-68EB-03BA-5CBA7DE9F5B4}"/>
              </a:ext>
            </a:extLst>
          </p:cNvPr>
          <p:cNvSpPr>
            <a:spLocks noGrp="1"/>
          </p:cNvSpPr>
          <p:nvPr>
            <p:ph type="sldNum" sz="quarter" idx="14"/>
          </p:nvPr>
        </p:nvSpPr>
        <p:spPr/>
        <p:txBody>
          <a:bodyPr/>
          <a:lstStyle/>
          <a:p>
            <a:fld id="{476BE59D-4918-439E-9CBF-5840B2847889}" type="slidenum">
              <a:rPr lang="de-CH" smtClean="0"/>
              <a:pPr/>
              <a:t>12</a:t>
            </a:fld>
            <a:endParaRPr lang="de-CH" dirty="0"/>
          </a:p>
        </p:txBody>
      </p:sp>
      <p:sp>
        <p:nvSpPr>
          <p:cNvPr id="5" name="Footer Placeholder 4">
            <a:extLst>
              <a:ext uri="{FF2B5EF4-FFF2-40B4-BE49-F238E27FC236}">
                <a16:creationId xmlns:a16="http://schemas.microsoft.com/office/drawing/2014/main" id="{2C137C5A-521A-86B4-56B7-8F8D573486A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932686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a:t>Übersicht Forschungsprojekte</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p:txBody>
          <a:bodyPr/>
          <a:lstStyle/>
          <a:p>
            <a:pPr marL="0" indent="0">
              <a:buNone/>
            </a:pPr>
            <a:r>
              <a:rPr lang="de-CH" dirty="0"/>
              <a:t>In diesem Schwerpunkt gab es zwei Forschungsprojekte:</a:t>
            </a:r>
          </a:p>
          <a:p>
            <a:r>
              <a:rPr lang="de-CH" dirty="0"/>
              <a:t>Ökologischer Fussabdruck im Wohnungswesen</a:t>
            </a:r>
          </a:p>
          <a:p>
            <a:r>
              <a:rPr lang="de-CH" dirty="0"/>
              <a:t>Abstimmung von Ressourcenpolitik und Geschäftsstrategien im Bausektor</a:t>
            </a:r>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741183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3434-7EAC-453D-B9AB-236218BDCDB4}"/>
              </a:ext>
            </a:extLst>
          </p:cNvPr>
          <p:cNvSpPr>
            <a:spLocks noGrp="1"/>
          </p:cNvSpPr>
          <p:nvPr>
            <p:ph type="title"/>
          </p:nvPr>
        </p:nvSpPr>
        <p:spPr>
          <a:xfrm>
            <a:off x="479425" y="476250"/>
            <a:ext cx="11233150" cy="1044575"/>
          </a:xfrm>
        </p:spPr>
        <p:txBody>
          <a:bodyPr anchor="t">
            <a:normAutofit/>
          </a:bodyPr>
          <a:lstStyle/>
          <a:p>
            <a:r>
              <a:rPr lang="de-CH" i="0" dirty="0">
                <a:effectLst/>
              </a:rPr>
              <a:t>Ökologischer Fussabdruck im Wohnungswesen</a:t>
            </a:r>
            <a:br>
              <a:rPr lang="de-CH" b="1" i="0" dirty="0">
                <a:effectLst/>
              </a:rPr>
            </a:br>
            <a:endParaRPr lang="de-CH" dirty="0"/>
          </a:p>
        </p:txBody>
      </p:sp>
      <p:sp>
        <p:nvSpPr>
          <p:cNvPr id="3" name="Text Placeholder 2">
            <a:extLst>
              <a:ext uri="{FF2B5EF4-FFF2-40B4-BE49-F238E27FC236}">
                <a16:creationId xmlns:a16="http://schemas.microsoft.com/office/drawing/2014/main" id="{37939B4E-1234-5505-851F-88275D08CEEC}"/>
              </a:ext>
            </a:extLst>
          </p:cNvPr>
          <p:cNvSpPr>
            <a:spLocks noGrp="1"/>
          </p:cNvSpPr>
          <p:nvPr>
            <p:ph type="body" sz="quarter" idx="13"/>
          </p:nvPr>
        </p:nvSpPr>
        <p:spPr>
          <a:xfrm>
            <a:off x="479426" y="1808163"/>
            <a:ext cx="5160930" cy="4213225"/>
          </a:xfrm>
        </p:spPr>
        <p:txBody>
          <a:bodyPr>
            <a:normAutofit fontScale="92500"/>
          </a:bodyPr>
          <a:lstStyle/>
          <a:p>
            <a:pPr marL="0" indent="0">
              <a:spcAft>
                <a:spcPts val="600"/>
              </a:spcAft>
              <a:buNone/>
            </a:pPr>
            <a:r>
              <a:rPr lang="de-CH" dirty="0"/>
              <a:t>«Forschungsgegenstand dieses Projekts waren Massnahmen zur </a:t>
            </a:r>
            <a:r>
              <a:rPr lang="de-CH" b="1" dirty="0"/>
              <a:t>Verringerung des Ressourcenverbrauchs </a:t>
            </a:r>
            <a:r>
              <a:rPr lang="de-CH" dirty="0"/>
              <a:t>im Wohnungswesen während der Phasen</a:t>
            </a:r>
            <a:r>
              <a:rPr lang="de-CH" b="1" dirty="0"/>
              <a:t> Bau</a:t>
            </a:r>
            <a:r>
              <a:rPr lang="de-CH" dirty="0"/>
              <a:t>, </a:t>
            </a:r>
            <a:r>
              <a:rPr lang="de-CH" b="1" dirty="0"/>
              <a:t>Nutzung</a:t>
            </a:r>
            <a:r>
              <a:rPr lang="de-CH" dirty="0"/>
              <a:t> und </a:t>
            </a:r>
            <a:r>
              <a:rPr lang="de-CH" b="1" dirty="0"/>
              <a:t>Sanierung</a:t>
            </a:r>
            <a:r>
              <a:rPr lang="de-CH" dirty="0"/>
              <a:t> von Wohngebäuden. Dabei entwickelten wir unterschiedliche Ansätze für die </a:t>
            </a:r>
            <a:r>
              <a:rPr lang="de-CH" b="1" dirty="0"/>
              <a:t>Bewohnerinnen</a:t>
            </a:r>
            <a:r>
              <a:rPr lang="de-CH" dirty="0"/>
              <a:t> </a:t>
            </a:r>
            <a:r>
              <a:rPr lang="de-CH" b="1" dirty="0"/>
              <a:t>und</a:t>
            </a:r>
            <a:r>
              <a:rPr lang="de-CH" dirty="0"/>
              <a:t> </a:t>
            </a:r>
            <a:r>
              <a:rPr lang="de-CH" b="1" dirty="0"/>
              <a:t>Bewohner</a:t>
            </a:r>
            <a:r>
              <a:rPr lang="de-CH" dirty="0"/>
              <a:t> (welche Funktionen verbinden sie mit dem Wohnbau?), die</a:t>
            </a:r>
            <a:r>
              <a:rPr lang="de-CH" b="1" dirty="0"/>
              <a:t> Gebäudeeigentümerschaft</a:t>
            </a:r>
            <a:r>
              <a:rPr lang="de-CH" dirty="0"/>
              <a:t> (z. B. das Vermietungsmanagement) und die </a:t>
            </a:r>
            <a:r>
              <a:rPr lang="de-CH" b="1" dirty="0"/>
              <a:t>Behörden</a:t>
            </a:r>
            <a:r>
              <a:rPr lang="de-CH" dirty="0"/>
              <a:t> (z. B. die Unterstützung von Wohngenossenschaften).»</a:t>
            </a:r>
          </a:p>
          <a:p>
            <a:pPr algn="r">
              <a:spcAft>
                <a:spcPts val="600"/>
              </a:spcAft>
            </a:pPr>
            <a:r>
              <a:rPr lang="de-CH" dirty="0"/>
              <a:t>Prof. Dr. Philippe Thalmann, Projektleitung,         Ökologischer Fussabdruck im Wohnungswesen</a:t>
            </a:r>
          </a:p>
        </p:txBody>
      </p:sp>
      <p:sp>
        <p:nvSpPr>
          <p:cNvPr id="4" name="Slide Number Placeholder 3">
            <a:extLst>
              <a:ext uri="{FF2B5EF4-FFF2-40B4-BE49-F238E27FC236}">
                <a16:creationId xmlns:a16="http://schemas.microsoft.com/office/drawing/2014/main" id="{B3A78554-A068-4365-49B9-B3A9C2197654}"/>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14</a:t>
            </a:fld>
            <a:endParaRPr lang="de-CH"/>
          </a:p>
        </p:txBody>
      </p:sp>
      <p:sp>
        <p:nvSpPr>
          <p:cNvPr id="5" name="Footer Placeholder 4">
            <a:extLst>
              <a:ext uri="{FF2B5EF4-FFF2-40B4-BE49-F238E27FC236}">
                <a16:creationId xmlns:a16="http://schemas.microsoft.com/office/drawing/2014/main" id="{7B8C50E7-4CC1-9EAD-D383-CF314AE8DC10}"/>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pic>
        <p:nvPicPr>
          <p:cNvPr id="1026" name="Picture 2">
            <a:extLst>
              <a:ext uri="{FF2B5EF4-FFF2-40B4-BE49-F238E27FC236}">
                <a16:creationId xmlns:a16="http://schemas.microsoft.com/office/drawing/2014/main" id="{C377901F-C271-1B4F-03F1-C0B2917DC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3" r="6255"/>
          <a:stretch>
            <a:fillRect/>
          </a:stretch>
        </p:blipFill>
        <p:spPr bwMode="auto">
          <a:xfrm>
            <a:off x="5997574" y="1808163"/>
            <a:ext cx="5715000" cy="421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73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5F94CD3-85D4-C287-F6BE-AEF98667C087}"/>
              </a:ext>
            </a:extLst>
          </p:cNvPr>
          <p:cNvGraphicFramePr>
            <a:graphicFrameLocks noChangeAspect="1"/>
          </p:cNvGraphicFramePr>
          <p:nvPr>
            <p:custDataLst>
              <p:tags r:id="rId1"/>
            </p:custDataLst>
            <p:extLst>
              <p:ext uri="{D42A27DB-BD31-4B8C-83A1-F6EECF244321}">
                <p14:modId xmlns:p14="http://schemas.microsoft.com/office/powerpoint/2010/main" val="10265754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45FE514-0448-EBBE-AF95-3ABE7FCD0CEB}"/>
              </a:ext>
            </a:extLst>
          </p:cNvPr>
          <p:cNvSpPr>
            <a:spLocks noGrp="1"/>
          </p:cNvSpPr>
          <p:nvPr>
            <p:ph type="title"/>
          </p:nvPr>
        </p:nvSpPr>
        <p:spPr/>
        <p:txBody>
          <a:bodyPr vert="horz"/>
          <a:lstStyle/>
          <a:p>
            <a:r>
              <a:rPr lang="de-CH" i="0" dirty="0">
                <a:effectLst/>
              </a:rPr>
              <a:t>Ökologischer Fussabdruck im Wohnungswesen –</a:t>
            </a:r>
            <a:br>
              <a:rPr lang="de-CH" i="0" dirty="0">
                <a:effectLst/>
              </a:rPr>
            </a:br>
            <a:r>
              <a:rPr lang="de-CH" i="0" dirty="0">
                <a:effectLst/>
              </a:rPr>
              <a:t>Aufgaben</a:t>
            </a:r>
            <a:endParaRPr lang="de-CH" dirty="0"/>
          </a:p>
        </p:txBody>
      </p:sp>
      <p:sp>
        <p:nvSpPr>
          <p:cNvPr id="3" name="Text Placeholder 2">
            <a:extLst>
              <a:ext uri="{FF2B5EF4-FFF2-40B4-BE49-F238E27FC236}">
                <a16:creationId xmlns:a16="http://schemas.microsoft.com/office/drawing/2014/main" id="{462C2AD0-58C9-86FD-2954-BF151915F4B7}"/>
              </a:ext>
            </a:extLst>
          </p:cNvPr>
          <p:cNvSpPr>
            <a:spLocks noGrp="1"/>
          </p:cNvSpPr>
          <p:nvPr>
            <p:ph type="body" sz="quarter" idx="13"/>
          </p:nvPr>
        </p:nvSpPr>
        <p:spPr/>
        <p:txBody>
          <a:bodyPr/>
          <a:lstStyle/>
          <a:p>
            <a:endParaRPr lang="de-CH" dirty="0"/>
          </a:p>
          <a:p>
            <a:pPr marL="342900" indent="-342900">
              <a:buFont typeface="+mj-lt"/>
              <a:buAutoNum type="arabicPeriod"/>
            </a:pPr>
            <a:r>
              <a:rPr lang="de-CH" dirty="0"/>
              <a:t>Welche </a:t>
            </a:r>
            <a:r>
              <a:rPr lang="de-CH" b="1" dirty="0"/>
              <a:t>Aspekte des Wohnens </a:t>
            </a:r>
            <a:r>
              <a:rPr lang="de-CH" dirty="0"/>
              <a:t>beeinflussen den </a:t>
            </a:r>
            <a:r>
              <a:rPr lang="de-CH" b="1" dirty="0"/>
              <a:t>ökologischen Fussabdruck </a:t>
            </a:r>
            <a:r>
              <a:rPr lang="de-CH" dirty="0"/>
              <a:t>am stärksten?</a:t>
            </a:r>
          </a:p>
          <a:p>
            <a:pPr marL="342900" indent="-342900">
              <a:buFont typeface="+mj-lt"/>
              <a:buAutoNum type="arabicPeriod"/>
            </a:pPr>
            <a:r>
              <a:rPr lang="de-CH" dirty="0"/>
              <a:t>Was bedeutet </a:t>
            </a:r>
            <a:r>
              <a:rPr lang="de-CH" b="1" dirty="0"/>
              <a:t>«Suffizienz» </a:t>
            </a:r>
            <a:r>
              <a:rPr lang="de-CH" dirty="0"/>
              <a:t>- allgemein und beim Wohnen?</a:t>
            </a:r>
          </a:p>
          <a:p>
            <a:pPr marL="342900" indent="-342900">
              <a:buFont typeface="+mj-lt"/>
              <a:buAutoNum type="arabicPeriod"/>
            </a:pPr>
            <a:r>
              <a:rPr lang="de-CH" dirty="0"/>
              <a:t>Warum wollen viele nicht in eine </a:t>
            </a:r>
            <a:r>
              <a:rPr lang="de-CH" b="1" dirty="0"/>
              <a:t>kleinere Wohnung </a:t>
            </a:r>
            <a:r>
              <a:rPr lang="de-CH" dirty="0"/>
              <a:t>ziehen, wenn sich die Lebensumstände verändern (z.B. die Kinder ausziehen)?</a:t>
            </a:r>
          </a:p>
          <a:p>
            <a:pPr marL="342900" indent="-342900">
              <a:buFont typeface="+mj-lt"/>
              <a:buAutoNum type="arabicPeriod"/>
            </a:pPr>
            <a:r>
              <a:rPr lang="de-CH" dirty="0"/>
              <a:t>Welche </a:t>
            </a:r>
            <a:r>
              <a:rPr lang="de-CH" b="1" dirty="0"/>
              <a:t>Lösungsansätze</a:t>
            </a:r>
            <a:r>
              <a:rPr lang="de-CH" dirty="0"/>
              <a:t> werden vorgeschlagen?</a:t>
            </a:r>
          </a:p>
          <a:p>
            <a:endParaRPr lang="de-CH" dirty="0"/>
          </a:p>
          <a:p>
            <a:pPr marL="0" indent="0">
              <a:buNone/>
            </a:pPr>
            <a:r>
              <a:rPr lang="de-CH" b="1" dirty="0"/>
              <a:t>Wissensquellen:</a:t>
            </a:r>
          </a:p>
          <a:p>
            <a:pPr marL="0" indent="0">
              <a:buNone/>
            </a:pPr>
            <a:r>
              <a:rPr lang="de-CH" dirty="0">
                <a:hlinkClick r:id="rId5"/>
              </a:rPr>
              <a:t>Den Wohnungsbestand besser nutzen zur Verringerung der Umweltauswirkungen des Wohnens (Policy Brief)</a:t>
            </a:r>
            <a:endParaRPr lang="de-CH" b="1" dirty="0"/>
          </a:p>
          <a:p>
            <a:pPr marL="0" indent="0">
              <a:buNone/>
            </a:pPr>
            <a:r>
              <a:rPr lang="de-CH" dirty="0">
                <a:hlinkClick r:id="rId6"/>
              </a:rPr>
              <a:t>«</a:t>
            </a:r>
            <a:r>
              <a:rPr lang="de-CH" dirty="0" err="1">
                <a:hlinkClick r:id="rId6"/>
              </a:rPr>
              <a:t>Sustainable</a:t>
            </a:r>
            <a:r>
              <a:rPr lang="de-CH" dirty="0">
                <a:hlinkClick r:id="rId6"/>
              </a:rPr>
              <a:t> </a:t>
            </a:r>
            <a:r>
              <a:rPr lang="de-CH" dirty="0" err="1">
                <a:hlinkClick r:id="rId6"/>
              </a:rPr>
              <a:t>housing</a:t>
            </a:r>
            <a:r>
              <a:rPr lang="de-CH" dirty="0">
                <a:hlinkClick r:id="rId6"/>
              </a:rPr>
              <a:t> </a:t>
            </a:r>
            <a:r>
              <a:rPr lang="de-CH" dirty="0" err="1">
                <a:hlinkClick r:id="rId6"/>
              </a:rPr>
              <a:t>should</a:t>
            </a:r>
            <a:r>
              <a:rPr lang="de-CH" dirty="0">
                <a:hlinkClick r:id="rId6"/>
              </a:rPr>
              <a:t> </a:t>
            </a:r>
            <a:r>
              <a:rPr lang="de-CH" dirty="0" err="1">
                <a:hlinkClick r:id="rId6"/>
              </a:rPr>
              <a:t>integrate</a:t>
            </a:r>
            <a:r>
              <a:rPr lang="de-CH" dirty="0">
                <a:hlinkClick r:id="rId6"/>
              </a:rPr>
              <a:t> the </a:t>
            </a:r>
            <a:r>
              <a:rPr lang="de-CH" dirty="0" err="1">
                <a:hlinkClick r:id="rId6"/>
              </a:rPr>
              <a:t>needs</a:t>
            </a:r>
            <a:r>
              <a:rPr lang="de-CH" dirty="0">
                <a:hlinkClick r:id="rId6"/>
              </a:rPr>
              <a:t> </a:t>
            </a:r>
            <a:r>
              <a:rPr lang="de-CH" dirty="0" err="1">
                <a:hlinkClick r:id="rId6"/>
              </a:rPr>
              <a:t>of</a:t>
            </a:r>
            <a:r>
              <a:rPr lang="de-CH" dirty="0">
                <a:hlinkClick r:id="rId6"/>
              </a:rPr>
              <a:t> </a:t>
            </a:r>
            <a:r>
              <a:rPr lang="de-CH" dirty="0" err="1">
                <a:hlinkClick r:id="rId6"/>
              </a:rPr>
              <a:t>tenants</a:t>
            </a:r>
            <a:r>
              <a:rPr lang="de-CH" dirty="0">
                <a:hlinkClick r:id="rId6"/>
              </a:rPr>
              <a:t> in </a:t>
            </a:r>
            <a:r>
              <a:rPr lang="de-CH" dirty="0" err="1">
                <a:hlinkClick r:id="rId6"/>
              </a:rPr>
              <a:t>its</a:t>
            </a:r>
            <a:r>
              <a:rPr lang="de-CH" dirty="0">
                <a:hlinkClick r:id="rId6"/>
              </a:rPr>
              <a:t> design» (Podcast, 25:45)</a:t>
            </a:r>
            <a:endParaRPr lang="de-CH" dirty="0"/>
          </a:p>
          <a:p>
            <a:pPr marL="0" indent="0">
              <a:buNone/>
            </a:pPr>
            <a:r>
              <a:rPr lang="en-US" i="0" dirty="0">
                <a:solidFill>
                  <a:srgbClr val="0F0F0F"/>
                </a:solidFill>
                <a:effectLst/>
                <a:hlinkClick r:id="rId7"/>
              </a:rPr>
              <a:t>Ecological footprint in the housing sector (</a:t>
            </a:r>
            <a:r>
              <a:rPr lang="en-US" i="0" dirty="0" err="1">
                <a:solidFill>
                  <a:srgbClr val="0F0F0F"/>
                </a:solidFill>
                <a:effectLst/>
                <a:hlinkClick r:id="rId7"/>
              </a:rPr>
              <a:t>wissenschaftlicher</a:t>
            </a:r>
            <a:r>
              <a:rPr lang="en-US" i="0" dirty="0">
                <a:solidFill>
                  <a:srgbClr val="0F0F0F"/>
                </a:solidFill>
                <a:effectLst/>
                <a:hlinkClick r:id="rId7"/>
              </a:rPr>
              <a:t> </a:t>
            </a:r>
            <a:r>
              <a:rPr lang="en-US" i="0" dirty="0" err="1">
                <a:solidFill>
                  <a:srgbClr val="0F0F0F"/>
                </a:solidFill>
                <a:effectLst/>
                <a:hlinkClick r:id="rId7"/>
              </a:rPr>
              <a:t>Vortrag</a:t>
            </a:r>
            <a:r>
              <a:rPr lang="en-US" i="0" dirty="0">
                <a:solidFill>
                  <a:srgbClr val="0F0F0F"/>
                </a:solidFill>
                <a:effectLst/>
                <a:hlinkClick r:id="rId7"/>
              </a:rPr>
              <a:t>, 6:45)</a:t>
            </a:r>
            <a:endParaRPr lang="en-US" i="0" dirty="0">
              <a:solidFill>
                <a:srgbClr val="0F0F0F"/>
              </a:solidFill>
              <a:effectLst/>
            </a:endParaRPr>
          </a:p>
          <a:p>
            <a:pPr marL="0" indent="0">
              <a:buNone/>
            </a:pPr>
            <a:endParaRPr lang="de-CH" dirty="0"/>
          </a:p>
          <a:p>
            <a:endParaRPr lang="de-CH" dirty="0"/>
          </a:p>
        </p:txBody>
      </p:sp>
      <p:sp>
        <p:nvSpPr>
          <p:cNvPr id="4" name="Slide Number Placeholder 3">
            <a:extLst>
              <a:ext uri="{FF2B5EF4-FFF2-40B4-BE49-F238E27FC236}">
                <a16:creationId xmlns:a16="http://schemas.microsoft.com/office/drawing/2014/main" id="{50E8F4C9-4039-A460-6EC4-9DE3387BAE1B}"/>
              </a:ext>
            </a:extLst>
          </p:cNvPr>
          <p:cNvSpPr>
            <a:spLocks noGrp="1"/>
          </p:cNvSpPr>
          <p:nvPr>
            <p:ph type="sldNum" sz="quarter" idx="14"/>
          </p:nvPr>
        </p:nvSpPr>
        <p:spPr/>
        <p:txBody>
          <a:bodyPr/>
          <a:lstStyle/>
          <a:p>
            <a:fld id="{476BE59D-4918-439E-9CBF-5840B2847889}" type="slidenum">
              <a:rPr lang="de-CH" smtClean="0"/>
              <a:pPr/>
              <a:t>15</a:t>
            </a:fld>
            <a:endParaRPr lang="de-CH" dirty="0"/>
          </a:p>
        </p:txBody>
      </p:sp>
      <p:sp>
        <p:nvSpPr>
          <p:cNvPr id="5" name="Footer Placeholder 4">
            <a:extLst>
              <a:ext uri="{FF2B5EF4-FFF2-40B4-BE49-F238E27FC236}">
                <a16:creationId xmlns:a16="http://schemas.microsoft.com/office/drawing/2014/main" id="{0B0C84DA-ED86-E2CA-FB80-3F7A74C44DA2}"/>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4244083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F9FEFF0D-DAFC-A2FA-C3A2-B6D3A2C8FB9C}"/>
              </a:ext>
            </a:extLst>
          </p:cNvPr>
          <p:cNvGraphicFramePr>
            <a:graphicFrameLocks noChangeAspect="1"/>
          </p:cNvGraphicFramePr>
          <p:nvPr>
            <p:custDataLst>
              <p:tags r:id="rId1"/>
            </p:custDataLst>
            <p:extLst>
              <p:ext uri="{D42A27DB-BD31-4B8C-83A1-F6EECF244321}">
                <p14:modId xmlns:p14="http://schemas.microsoft.com/office/powerpoint/2010/main" val="3671899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77B5516-EAF4-003E-24C0-956474E11D03}"/>
              </a:ext>
            </a:extLst>
          </p:cNvPr>
          <p:cNvSpPr>
            <a:spLocks noGrp="1"/>
          </p:cNvSpPr>
          <p:nvPr>
            <p:ph type="title"/>
          </p:nvPr>
        </p:nvSpPr>
        <p:spPr/>
        <p:txBody>
          <a:bodyPr vert="horz"/>
          <a:lstStyle/>
          <a:p>
            <a:r>
              <a:rPr lang="de-CH" dirty="0"/>
              <a:t>Ökologischer Fussabdruck im Wohnungswesen –</a:t>
            </a:r>
            <a:br>
              <a:rPr lang="de-CH" dirty="0"/>
            </a:br>
            <a:r>
              <a:rPr lang="de-CH" dirty="0"/>
              <a:t>Hintergrund</a:t>
            </a:r>
          </a:p>
        </p:txBody>
      </p:sp>
      <p:sp>
        <p:nvSpPr>
          <p:cNvPr id="3" name="Slide Number Placeholder 2">
            <a:extLst>
              <a:ext uri="{FF2B5EF4-FFF2-40B4-BE49-F238E27FC236}">
                <a16:creationId xmlns:a16="http://schemas.microsoft.com/office/drawing/2014/main" id="{3B810879-15CC-9912-CB07-34AAF93C1B87}"/>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4" name="Text Placeholder 3">
            <a:extLst>
              <a:ext uri="{FF2B5EF4-FFF2-40B4-BE49-F238E27FC236}">
                <a16:creationId xmlns:a16="http://schemas.microsoft.com/office/drawing/2014/main" id="{0A15EB28-13D0-EB89-35B6-C29596FB9B4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AF125FF6-CA47-5DA1-233A-158380C899E9}"/>
              </a:ext>
            </a:extLst>
          </p:cNvPr>
          <p:cNvSpPr>
            <a:spLocks noGrp="1"/>
          </p:cNvSpPr>
          <p:nvPr>
            <p:ph type="body" sz="quarter" idx="13"/>
          </p:nvPr>
        </p:nvSpPr>
        <p:spPr/>
        <p:txBody>
          <a:bodyPr/>
          <a:lstStyle/>
          <a:p>
            <a:r>
              <a:rPr lang="de-CH" dirty="0"/>
              <a:t>Das Projekt verband Methoden aus den </a:t>
            </a:r>
            <a:r>
              <a:rPr lang="de-CH" b="1" dirty="0"/>
              <a:t>Natur- und Sozialwissenschaften</a:t>
            </a:r>
            <a:r>
              <a:rPr lang="de-CH" dirty="0"/>
              <a:t>. Ein Hauptmerkmal war der Einbezug zweier Wohngenossenschaften – ABZ (Zürich) und SCHL (Lausanne) – und der Versicherungsgesellschaft und Vermögensverwalterin Schweizerische Mobiliar, deren Wohnungsbestände, total ca. 10'000 Wohnungen, vertieft untersucht wurden. Gemeinsam mit diesen Partnern erarbeiteten wir Massnahmen zur </a:t>
            </a:r>
            <a:r>
              <a:rPr lang="de-CH" b="1" dirty="0"/>
              <a:t>Verbesserung</a:t>
            </a:r>
            <a:r>
              <a:rPr lang="de-CH" dirty="0"/>
              <a:t> </a:t>
            </a:r>
            <a:r>
              <a:rPr lang="de-CH" b="1" dirty="0"/>
              <a:t>der</a:t>
            </a:r>
            <a:r>
              <a:rPr lang="de-CH" dirty="0"/>
              <a:t> </a:t>
            </a:r>
            <a:r>
              <a:rPr lang="de-CH" b="1" dirty="0"/>
              <a:t>Ressourceneffizienz</a:t>
            </a:r>
            <a:r>
              <a:rPr lang="de-CH" dirty="0"/>
              <a:t> und simulierten den Einfluss dieser Massnahmen auf den ökologischen Fussabdruck der Wohnbestände.</a:t>
            </a:r>
          </a:p>
          <a:p>
            <a:endParaRPr lang="de-CH" dirty="0"/>
          </a:p>
        </p:txBody>
      </p:sp>
      <p:sp>
        <p:nvSpPr>
          <p:cNvPr id="6" name="Text Placeholder 5">
            <a:extLst>
              <a:ext uri="{FF2B5EF4-FFF2-40B4-BE49-F238E27FC236}">
                <a16:creationId xmlns:a16="http://schemas.microsoft.com/office/drawing/2014/main" id="{DDF74B79-E889-67B6-3E7E-E2DF1595FB28}"/>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61D5F1A0-6358-C261-B82B-A30046216F82}"/>
              </a:ext>
            </a:extLst>
          </p:cNvPr>
          <p:cNvSpPr>
            <a:spLocks noGrp="1"/>
          </p:cNvSpPr>
          <p:nvPr>
            <p:ph type="ftr" sz="quarter" idx="17"/>
          </p:nvPr>
        </p:nvSpPr>
        <p:spPr/>
        <p:txBody>
          <a:bodyPr/>
          <a:lstStyle/>
          <a:p>
            <a:r>
              <a:rPr lang="de-CH"/>
              <a:t>NFP 73 – Nachhaltige Wirtschaft</a:t>
            </a:r>
            <a:endParaRPr lang="de-CH" dirty="0"/>
          </a:p>
        </p:txBody>
      </p:sp>
      <p:pic>
        <p:nvPicPr>
          <p:cNvPr id="13" name="object 6">
            <a:extLst>
              <a:ext uri="{FF2B5EF4-FFF2-40B4-BE49-F238E27FC236}">
                <a16:creationId xmlns:a16="http://schemas.microsoft.com/office/drawing/2014/main" id="{CF76F6E4-2C35-25BC-46BC-D88BFBA2A927}"/>
              </a:ext>
            </a:extLst>
          </p:cNvPr>
          <p:cNvPicPr>
            <a:picLocks noGrp="1"/>
          </p:cNvPicPr>
          <p:nvPr>
            <p:ph type="pic" sz="quarter" idx="16"/>
          </p:nvPr>
        </p:nvPicPr>
        <p:blipFill>
          <a:blip r:embed="rId5" cstate="print"/>
          <a:srcRect l="22658" r="22658"/>
          <a:stretch>
            <a:fillRect/>
          </a:stretch>
        </p:blipFill>
        <p:spPr>
          <a:prstGeom prst="rect">
            <a:avLst/>
          </a:prstGeom>
        </p:spPr>
      </p:pic>
    </p:spTree>
    <p:extLst>
      <p:ext uri="{BB962C8B-B14F-4D97-AF65-F5344CB8AC3E}">
        <p14:creationId xmlns:p14="http://schemas.microsoft.com/office/powerpoint/2010/main" val="1929064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DFC0D-6A62-9E19-5F3E-B205FCBDF1D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D90B74B-0A3E-5622-F250-D9D8BB647C5E}"/>
              </a:ext>
            </a:extLst>
          </p:cNvPr>
          <p:cNvGraphicFramePr>
            <a:graphicFrameLocks noChangeAspect="1"/>
          </p:cNvGraphicFramePr>
          <p:nvPr>
            <p:custDataLst>
              <p:tags r:id="rId1"/>
            </p:custDataLst>
            <p:extLst>
              <p:ext uri="{D42A27DB-BD31-4B8C-83A1-F6EECF244321}">
                <p14:modId xmlns:p14="http://schemas.microsoft.com/office/powerpoint/2010/main" val="17828477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F9FEFF0D-DAFC-A2FA-C3A2-B6D3A2C8FB9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F0A3B3-FD89-84A6-7A12-70F0689C6CCF}"/>
              </a:ext>
            </a:extLst>
          </p:cNvPr>
          <p:cNvSpPr>
            <a:spLocks noGrp="1"/>
          </p:cNvSpPr>
          <p:nvPr>
            <p:ph type="title"/>
          </p:nvPr>
        </p:nvSpPr>
        <p:spPr/>
        <p:txBody>
          <a:bodyPr vert="horz"/>
          <a:lstStyle/>
          <a:p>
            <a:r>
              <a:rPr lang="de-CH" dirty="0"/>
              <a:t>Ökologischer Fussabdruck im Wohnungswesen – Ziel</a:t>
            </a:r>
          </a:p>
        </p:txBody>
      </p:sp>
      <p:sp>
        <p:nvSpPr>
          <p:cNvPr id="3" name="Slide Number Placeholder 2">
            <a:extLst>
              <a:ext uri="{FF2B5EF4-FFF2-40B4-BE49-F238E27FC236}">
                <a16:creationId xmlns:a16="http://schemas.microsoft.com/office/drawing/2014/main" id="{198727DB-A8F3-AF78-B6A5-ECBA350F8C9A}"/>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4" name="Text Placeholder 3">
            <a:extLst>
              <a:ext uri="{FF2B5EF4-FFF2-40B4-BE49-F238E27FC236}">
                <a16:creationId xmlns:a16="http://schemas.microsoft.com/office/drawing/2014/main" id="{C5180A3D-70B2-268B-D79B-94D65783BC3D}"/>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789E40F6-37CC-CA62-C60C-4959A39A82AD}"/>
              </a:ext>
            </a:extLst>
          </p:cNvPr>
          <p:cNvSpPr>
            <a:spLocks noGrp="1"/>
          </p:cNvSpPr>
          <p:nvPr>
            <p:ph type="body" sz="quarter" idx="13"/>
          </p:nvPr>
        </p:nvSpPr>
        <p:spPr>
          <a:xfrm>
            <a:off x="479425" y="2565400"/>
            <a:ext cx="10614755" cy="3455988"/>
          </a:xfrm>
        </p:spPr>
        <p:txBody>
          <a:bodyPr/>
          <a:lstStyle/>
          <a:p>
            <a:r>
              <a:rPr lang="de-CH" dirty="0"/>
              <a:t>Unser Ziel war es, besser zu verstehen, welche </a:t>
            </a:r>
            <a:r>
              <a:rPr lang="de-CH" b="1" dirty="0"/>
              <a:t>Massnahmen </a:t>
            </a:r>
            <a:r>
              <a:rPr lang="de-CH" dirty="0"/>
              <a:t>den</a:t>
            </a:r>
            <a:r>
              <a:rPr lang="de-CH" b="1" dirty="0"/>
              <a:t> Fussabdruck von Gebäuden </a:t>
            </a:r>
            <a:r>
              <a:rPr lang="de-CH" dirty="0"/>
              <a:t>in</a:t>
            </a:r>
            <a:r>
              <a:rPr lang="de-CH" b="1" dirty="0"/>
              <a:t> </a:t>
            </a:r>
            <a:r>
              <a:rPr lang="de-CH" dirty="0"/>
              <a:t>welchem Ausmass reduzieren können. Die Projektergebnisse wurden mit verschiedenen Typen von Gebäudeeigentümern und -eigentümerinnen und ihren Mietenden diskutiert. Dabei entwickelten wir wirksame und konsensfähige Handlungsempfehlungen. Deren Auswirkungen auf </a:t>
            </a:r>
            <a:r>
              <a:rPr lang="de-CH" b="1" dirty="0"/>
              <a:t>Komfort</a:t>
            </a:r>
            <a:r>
              <a:rPr lang="de-CH" dirty="0"/>
              <a:t>, </a:t>
            </a:r>
            <a:r>
              <a:rPr lang="de-CH" b="1" dirty="0"/>
              <a:t>Kosten</a:t>
            </a:r>
            <a:r>
              <a:rPr lang="de-CH" dirty="0"/>
              <a:t>, </a:t>
            </a:r>
            <a:r>
              <a:rPr lang="de-CH" b="1" dirty="0"/>
              <a:t>Renditen</a:t>
            </a:r>
            <a:r>
              <a:rPr lang="de-CH" dirty="0"/>
              <a:t> und den </a:t>
            </a:r>
            <a:r>
              <a:rPr lang="de-CH" b="1" dirty="0"/>
              <a:t>Ressourcenverbrauch</a:t>
            </a:r>
            <a:r>
              <a:rPr lang="de-CH" dirty="0"/>
              <a:t> wurden modelliert und transparent offengelegt, um mögliche Wege für nachhaltiges Wohnen aufzuzeigen. </a:t>
            </a:r>
          </a:p>
          <a:p>
            <a:endParaRPr lang="de-CH" dirty="0"/>
          </a:p>
        </p:txBody>
      </p:sp>
      <p:sp>
        <p:nvSpPr>
          <p:cNvPr id="6" name="Text Placeholder 5">
            <a:extLst>
              <a:ext uri="{FF2B5EF4-FFF2-40B4-BE49-F238E27FC236}">
                <a16:creationId xmlns:a16="http://schemas.microsoft.com/office/drawing/2014/main" id="{7457FCB9-E756-95A1-8532-7456F88118EA}"/>
              </a:ext>
            </a:extLst>
          </p:cNvPr>
          <p:cNvSpPr>
            <a:spLocks noGrp="1"/>
          </p:cNvSpPr>
          <p:nvPr>
            <p:ph type="body" sz="quarter" idx="12"/>
          </p:nvPr>
        </p:nvSpPr>
        <p:spPr>
          <a:xfrm>
            <a:off x="479424" y="1808163"/>
            <a:ext cx="11238750" cy="587375"/>
          </a:xfrm>
        </p:spPr>
        <p:txBody>
          <a:bodyPr/>
          <a:lstStyle/>
          <a:p>
            <a:r>
              <a:rPr lang="de-CH" dirty="0"/>
              <a:t>Ziel</a:t>
            </a:r>
          </a:p>
        </p:txBody>
      </p:sp>
      <p:sp>
        <p:nvSpPr>
          <p:cNvPr id="8" name="Footer Placeholder 7">
            <a:extLst>
              <a:ext uri="{FF2B5EF4-FFF2-40B4-BE49-F238E27FC236}">
                <a16:creationId xmlns:a16="http://schemas.microsoft.com/office/drawing/2014/main" id="{FDB8ACDA-3ACD-9C2A-EFD9-9F59A937EB49}"/>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4435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3FFF606-E786-0535-BA6C-89A444CF4C05}"/>
              </a:ext>
            </a:extLst>
          </p:cNvPr>
          <p:cNvGraphicFramePr>
            <a:graphicFrameLocks noChangeAspect="1"/>
          </p:cNvGraphicFramePr>
          <p:nvPr>
            <p:custDataLst>
              <p:tags r:id="rId1"/>
            </p:custDataLst>
            <p:extLst>
              <p:ext uri="{D42A27DB-BD31-4B8C-83A1-F6EECF244321}">
                <p14:modId xmlns:p14="http://schemas.microsoft.com/office/powerpoint/2010/main" val="6689855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B8E41A-52F3-EBA3-4DF4-0F36CB6FB55D}"/>
              </a:ext>
            </a:extLst>
          </p:cNvPr>
          <p:cNvSpPr>
            <a:spLocks noGrp="1"/>
          </p:cNvSpPr>
          <p:nvPr>
            <p:ph type="title"/>
          </p:nvPr>
        </p:nvSpPr>
        <p:spPr/>
        <p:txBody>
          <a:bodyPr vert="horz"/>
          <a:lstStyle/>
          <a:p>
            <a:r>
              <a:rPr lang="de-CH" dirty="0"/>
              <a:t>Ökologischer Fussabdruck im Wohnungswesen – Resultate I</a:t>
            </a:r>
          </a:p>
        </p:txBody>
      </p:sp>
      <p:sp>
        <p:nvSpPr>
          <p:cNvPr id="3" name="Text Placeholder 2">
            <a:extLst>
              <a:ext uri="{FF2B5EF4-FFF2-40B4-BE49-F238E27FC236}">
                <a16:creationId xmlns:a16="http://schemas.microsoft.com/office/drawing/2014/main" id="{522B4A4D-C534-C2B4-03F7-D2C2EE434C72}"/>
              </a:ext>
            </a:extLst>
          </p:cNvPr>
          <p:cNvSpPr>
            <a:spLocks noGrp="1"/>
          </p:cNvSpPr>
          <p:nvPr>
            <p:ph type="body" sz="quarter" idx="13"/>
          </p:nvPr>
        </p:nvSpPr>
        <p:spPr/>
        <p:txBody>
          <a:bodyPr/>
          <a:lstStyle/>
          <a:p>
            <a:r>
              <a:rPr lang="de-CH" b="1" dirty="0"/>
              <a:t>Wir machten eine detaillierte Erhebung bezüglich des Ist-Zustands und des historischen Verlaufs der Gebäude-, Wohnungs- und Mieterbestände </a:t>
            </a:r>
            <a:r>
              <a:rPr lang="de-CH" dirty="0"/>
              <a:t>unserer drei Kollaborationspartner der beiden Wohngenossenschaften:</a:t>
            </a:r>
          </a:p>
          <a:p>
            <a:pPr marL="342900" indent="-342900">
              <a:buFont typeface="+mj-lt"/>
              <a:buAutoNum type="arabicPeriod"/>
            </a:pPr>
            <a:r>
              <a:rPr lang="de-CH" dirty="0"/>
              <a:t>ABZ (Zürich),</a:t>
            </a:r>
          </a:p>
          <a:p>
            <a:pPr marL="342900" indent="-342900">
              <a:buFont typeface="+mj-lt"/>
              <a:buAutoNum type="arabicPeriod"/>
            </a:pPr>
            <a:r>
              <a:rPr lang="de-CH" dirty="0"/>
              <a:t>SCHL (Lausanne) und</a:t>
            </a:r>
          </a:p>
          <a:p>
            <a:pPr marL="342900" indent="-342900">
              <a:buFont typeface="+mj-lt"/>
              <a:buAutoNum type="arabicPeriod"/>
            </a:pPr>
            <a:r>
              <a:rPr lang="de-CH" dirty="0"/>
              <a:t>der Schweizerischen Mobiliar Versicherung. </a:t>
            </a:r>
          </a:p>
          <a:p>
            <a:pPr marL="0" indent="0">
              <a:buNone/>
            </a:pPr>
            <a:r>
              <a:rPr lang="de-CH" dirty="0"/>
              <a:t>Mit Hilfe eines </a:t>
            </a:r>
            <a:r>
              <a:rPr lang="de-CH" dirty="0">
                <a:solidFill>
                  <a:srgbClr val="83D0F5"/>
                </a:solidFill>
              </a:rPr>
              <a:t>Massen- und Energieflussmodells </a:t>
            </a:r>
            <a:r>
              <a:rPr lang="de-CH" dirty="0"/>
              <a:t>quantifizierten wir den </a:t>
            </a:r>
            <a:r>
              <a:rPr lang="de-CH" dirty="0">
                <a:solidFill>
                  <a:srgbClr val="83D0F5"/>
                </a:solidFill>
              </a:rPr>
              <a:t>Ressourcenbedarf</a:t>
            </a:r>
            <a:r>
              <a:rPr lang="de-CH" dirty="0"/>
              <a:t> und die </a:t>
            </a:r>
            <a:r>
              <a:rPr lang="de-CH" dirty="0">
                <a:solidFill>
                  <a:srgbClr val="83D0F5"/>
                </a:solidFill>
              </a:rPr>
              <a:t>ökologischen Auswirkungen</a:t>
            </a:r>
            <a:r>
              <a:rPr lang="de-CH" dirty="0"/>
              <a:t>. Wir erhoben einerseits bestimmende Faktoren für Entscheidungen beim </a:t>
            </a:r>
            <a:r>
              <a:rPr lang="de-CH" dirty="0">
                <a:solidFill>
                  <a:srgbClr val="83D0F5"/>
                </a:solidFill>
              </a:rPr>
              <a:t>Umziehen</a:t>
            </a:r>
            <a:r>
              <a:rPr lang="de-CH" dirty="0"/>
              <a:t> (wie oft?) und bei der </a:t>
            </a:r>
            <a:r>
              <a:rPr lang="de-CH" dirty="0">
                <a:solidFill>
                  <a:srgbClr val="83D0F5"/>
                </a:solidFill>
              </a:rPr>
              <a:t>Wohnungswahl</a:t>
            </a:r>
            <a:r>
              <a:rPr lang="de-CH" dirty="0"/>
              <a:t> (wo? wie gross?). Andererseits erfassten wir die </a:t>
            </a:r>
            <a:r>
              <a:rPr lang="de-CH" dirty="0">
                <a:solidFill>
                  <a:srgbClr val="83D0F5"/>
                </a:solidFill>
              </a:rPr>
              <a:t>Ressourceneffizienz beim Bauen </a:t>
            </a:r>
            <a:r>
              <a:rPr lang="de-CH" dirty="0"/>
              <a:t>und die bestimmenden Faktoren beim </a:t>
            </a:r>
            <a:r>
              <a:rPr lang="de-CH" dirty="0">
                <a:solidFill>
                  <a:srgbClr val="83D0F5"/>
                </a:solidFill>
              </a:rPr>
              <a:t>Umbau</a:t>
            </a:r>
            <a:r>
              <a:rPr lang="de-CH" dirty="0"/>
              <a:t>, beziehungsweise </a:t>
            </a:r>
            <a:r>
              <a:rPr lang="de-CH" dirty="0">
                <a:solidFill>
                  <a:srgbClr val="83D0F5"/>
                </a:solidFill>
              </a:rPr>
              <a:t>Rückbau</a:t>
            </a:r>
            <a:r>
              <a:rPr lang="de-CH" dirty="0"/>
              <a:t> (wann und wie oft?). Auf der Grundlage dieser Daten entwickelten wir agentenbasierte Modelle, welche die Entscheidungen der Mieterinnen und Mieter mit denen der Gebäudeeigentümerschaft koppeln. Mittels dieser </a:t>
            </a:r>
            <a:r>
              <a:rPr lang="de-CH" dirty="0">
                <a:solidFill>
                  <a:srgbClr val="83D0F5"/>
                </a:solidFill>
              </a:rPr>
              <a:t>dynamischen Modellierung </a:t>
            </a:r>
            <a:r>
              <a:rPr lang="de-CH" dirty="0"/>
              <a:t>simulierten wir verschiedene </a:t>
            </a:r>
            <a:r>
              <a:rPr lang="de-CH" dirty="0">
                <a:solidFill>
                  <a:srgbClr val="83D0F5"/>
                </a:solidFill>
              </a:rPr>
              <a:t>Entwicklungs- und Ressourceneffizienzpfade</a:t>
            </a:r>
            <a:r>
              <a:rPr lang="de-CH" dirty="0"/>
              <a:t>.</a:t>
            </a:r>
          </a:p>
        </p:txBody>
      </p:sp>
      <p:sp>
        <p:nvSpPr>
          <p:cNvPr id="4" name="Slide Number Placeholder 3">
            <a:extLst>
              <a:ext uri="{FF2B5EF4-FFF2-40B4-BE49-F238E27FC236}">
                <a16:creationId xmlns:a16="http://schemas.microsoft.com/office/drawing/2014/main" id="{69F7CDB7-2A98-23DD-7E0B-A38441AAB49A}"/>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20A52349-D492-11EA-E83C-B12B14AA681B}"/>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94254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941A-6D55-A4BF-D34C-57C1CF57A3B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7D6C0FB-91A3-F700-4E78-0893A5756494}"/>
              </a:ext>
            </a:extLst>
          </p:cNvPr>
          <p:cNvGraphicFramePr>
            <a:graphicFrameLocks noChangeAspect="1"/>
          </p:cNvGraphicFramePr>
          <p:nvPr>
            <p:custDataLst>
              <p:tags r:id="rId1"/>
            </p:custDataLst>
            <p:extLst>
              <p:ext uri="{D42A27DB-BD31-4B8C-83A1-F6EECF244321}">
                <p14:modId xmlns:p14="http://schemas.microsoft.com/office/powerpoint/2010/main" val="40802713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A3FFF606-E786-0535-BA6C-89A444CF4C0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64DA44-B459-FA20-1D3F-BD86CFD2091D}"/>
              </a:ext>
            </a:extLst>
          </p:cNvPr>
          <p:cNvSpPr>
            <a:spLocks noGrp="1"/>
          </p:cNvSpPr>
          <p:nvPr>
            <p:ph type="title"/>
          </p:nvPr>
        </p:nvSpPr>
        <p:spPr/>
        <p:txBody>
          <a:bodyPr vert="horz"/>
          <a:lstStyle/>
          <a:p>
            <a:r>
              <a:rPr lang="de-CH" dirty="0"/>
              <a:t>Ökologischer Fussabdruck im Wohnungswesen – Resultate II</a:t>
            </a:r>
          </a:p>
        </p:txBody>
      </p:sp>
      <p:sp>
        <p:nvSpPr>
          <p:cNvPr id="3" name="Text Placeholder 2">
            <a:extLst>
              <a:ext uri="{FF2B5EF4-FFF2-40B4-BE49-F238E27FC236}">
                <a16:creationId xmlns:a16="http://schemas.microsoft.com/office/drawing/2014/main" id="{AEBE0185-B548-976D-F778-B530CD89038A}"/>
              </a:ext>
            </a:extLst>
          </p:cNvPr>
          <p:cNvSpPr>
            <a:spLocks noGrp="1"/>
          </p:cNvSpPr>
          <p:nvPr>
            <p:ph type="body" sz="quarter" idx="13"/>
          </p:nvPr>
        </p:nvSpPr>
        <p:spPr/>
        <p:txBody>
          <a:bodyPr/>
          <a:lstStyle/>
          <a:p>
            <a:pPr marL="0" indent="0">
              <a:lnSpc>
                <a:spcPct val="100000"/>
              </a:lnSpc>
              <a:buNone/>
            </a:pPr>
            <a:r>
              <a:rPr lang="de-CH" b="1" dirty="0"/>
              <a:t>Ressourceneffizienzsteigerung durch restriktive Vermietung </a:t>
            </a:r>
          </a:p>
          <a:p>
            <a:pPr>
              <a:lnSpc>
                <a:spcPct val="100000"/>
              </a:lnSpc>
            </a:pPr>
            <a:r>
              <a:rPr lang="de-CH" dirty="0"/>
              <a:t>In einem ersten Szenario wenden die Eigentümerinnen und Eigentümer eine relativ </a:t>
            </a:r>
            <a:r>
              <a:rPr lang="de-CH" dirty="0">
                <a:solidFill>
                  <a:srgbClr val="83D0F5"/>
                </a:solidFill>
              </a:rPr>
              <a:t>restriktive Vermietungsregel </a:t>
            </a:r>
            <a:r>
              <a:rPr lang="de-CH" dirty="0"/>
              <a:t>an: </a:t>
            </a:r>
            <a:r>
              <a:rPr lang="de-CH" dirty="0">
                <a:solidFill>
                  <a:srgbClr val="83D0F5"/>
                </a:solidFill>
              </a:rPr>
              <a:t>Eine Wohnung wird an einen Haushalt mit mindestens so vielen Personen vermietet, wie sie Räume hat, aber nicht mit mehr Personen als die Anzahl der Räume plus zwei</a:t>
            </a:r>
            <a:r>
              <a:rPr lang="de-CH" dirty="0"/>
              <a:t>. Durch diese Regel, auch wenn sie nur bei Unterzeichnung des Mietvertrags angewendet und ihre spätere Einhaltung nicht kontrolliert wird, </a:t>
            </a:r>
            <a:r>
              <a:rPr lang="de-CH" dirty="0">
                <a:solidFill>
                  <a:srgbClr val="83D0F5"/>
                </a:solidFill>
              </a:rPr>
              <a:t>verlangsamt</a:t>
            </a:r>
            <a:r>
              <a:rPr lang="de-CH" dirty="0"/>
              <a:t> sich der </a:t>
            </a:r>
            <a:r>
              <a:rPr lang="de-CH" dirty="0">
                <a:solidFill>
                  <a:srgbClr val="83D0F5"/>
                </a:solidFill>
              </a:rPr>
              <a:t>Anstieg</a:t>
            </a:r>
            <a:r>
              <a:rPr lang="de-CH" dirty="0"/>
              <a:t> </a:t>
            </a:r>
            <a:r>
              <a:rPr lang="de-CH" dirty="0">
                <a:solidFill>
                  <a:srgbClr val="83D0F5"/>
                </a:solidFill>
              </a:rPr>
              <a:t>der</a:t>
            </a:r>
            <a:r>
              <a:rPr lang="de-CH" dirty="0"/>
              <a:t> </a:t>
            </a:r>
            <a:r>
              <a:rPr lang="de-CH" dirty="0">
                <a:solidFill>
                  <a:srgbClr val="83D0F5"/>
                </a:solidFill>
              </a:rPr>
              <a:t>Pro-Kopf-Wohnfläche</a:t>
            </a:r>
            <a:r>
              <a:rPr lang="de-CH" dirty="0"/>
              <a:t> in den nächsten dreissig Jahren von 11% im Referenz-Szenario auf 5,7%.  </a:t>
            </a:r>
          </a:p>
          <a:p>
            <a:pPr marL="0" indent="0">
              <a:lnSpc>
                <a:spcPct val="100000"/>
              </a:lnSpc>
              <a:buNone/>
            </a:pPr>
            <a:endParaRPr lang="de-CH" dirty="0"/>
          </a:p>
          <a:p>
            <a:pPr marL="0" indent="0">
              <a:lnSpc>
                <a:spcPct val="100000"/>
              </a:lnSpc>
              <a:buNone/>
            </a:pPr>
            <a:r>
              <a:rPr lang="de-CH" b="1" dirty="0"/>
              <a:t>Ressourceneffizienzsteigerung durch restriktive Gebäudeerrichtung </a:t>
            </a:r>
          </a:p>
          <a:p>
            <a:pPr>
              <a:lnSpc>
                <a:spcPct val="100000"/>
              </a:lnSpc>
            </a:pPr>
            <a:r>
              <a:rPr lang="de-CH" dirty="0"/>
              <a:t>In einem zweiten Szenario wird die Möglichkeit der </a:t>
            </a:r>
            <a:r>
              <a:rPr lang="de-CH" dirty="0">
                <a:solidFill>
                  <a:srgbClr val="83D0F5"/>
                </a:solidFill>
              </a:rPr>
              <a:t>Gebäudeeigentümerschaft</a:t>
            </a:r>
            <a:r>
              <a:rPr lang="de-CH" dirty="0"/>
              <a:t>, </a:t>
            </a:r>
            <a:r>
              <a:rPr lang="de-CH" dirty="0">
                <a:solidFill>
                  <a:srgbClr val="83D0F5"/>
                </a:solidFill>
              </a:rPr>
              <a:t>neue</a:t>
            </a:r>
            <a:r>
              <a:rPr lang="de-CH" dirty="0"/>
              <a:t> </a:t>
            </a:r>
            <a:r>
              <a:rPr lang="de-CH" dirty="0">
                <a:solidFill>
                  <a:srgbClr val="83D0F5"/>
                </a:solidFill>
              </a:rPr>
              <a:t>Wohngebäude</a:t>
            </a:r>
            <a:r>
              <a:rPr lang="de-CH" dirty="0"/>
              <a:t> zu errichten, um den Faktor fünf verringert, um die Eigentümerschaft zur Verdichtung ihrer Bestände zu veranlassen. Dadurch sinkt der Anstieg der durchschnittlichen Wohnfläche in den nächsten dreissig Jahren von 6,3% im Referenz-Szenario auf 3,2%. </a:t>
            </a:r>
          </a:p>
        </p:txBody>
      </p:sp>
      <p:sp>
        <p:nvSpPr>
          <p:cNvPr id="4" name="Slide Number Placeholder 3">
            <a:extLst>
              <a:ext uri="{FF2B5EF4-FFF2-40B4-BE49-F238E27FC236}">
                <a16:creationId xmlns:a16="http://schemas.microsoft.com/office/drawing/2014/main" id="{C21D5AF4-3CB2-B3A2-8DCB-58FD55E4AAD4}"/>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E8DA6944-DB04-87CB-CBD4-413CA730B4E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4097212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Schwerpunkt Wohnen und Bauen </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7175500" y="1808163"/>
            <a:ext cx="4537076" cy="4213225"/>
          </a:xfrm>
        </p:spPr>
        <p:txBody>
          <a:bodyPr/>
          <a:lstStyle/>
          <a:p>
            <a:pPr marL="0" indent="0">
              <a:buNone/>
            </a:pPr>
            <a:r>
              <a:rPr lang="de-CH" dirty="0"/>
              <a:t>«Der </a:t>
            </a:r>
            <a:r>
              <a:rPr lang="de-CH" b="1" dirty="0"/>
              <a:t>ökologische Fussabdruck </a:t>
            </a:r>
            <a:r>
              <a:rPr lang="de-CH" dirty="0"/>
              <a:t>von </a:t>
            </a:r>
            <a:r>
              <a:rPr lang="de-CH" b="1" dirty="0"/>
              <a:t>Wohnbauten</a:t>
            </a:r>
            <a:r>
              <a:rPr lang="de-CH" dirty="0"/>
              <a:t> verringert sich, wenn sich</a:t>
            </a:r>
          </a:p>
          <a:p>
            <a:pPr marL="0" indent="0">
              <a:buNone/>
            </a:pPr>
            <a:r>
              <a:rPr lang="de-CH" dirty="0"/>
              <a:t>(i) die </a:t>
            </a:r>
            <a:r>
              <a:rPr lang="de-CH" b="1" dirty="0"/>
              <a:t>Nachfrage nach Wohnraum </a:t>
            </a:r>
            <a:r>
              <a:rPr lang="de-CH" dirty="0"/>
              <a:t>und </a:t>
            </a:r>
          </a:p>
          <a:p>
            <a:pPr marL="0" indent="0">
              <a:buNone/>
            </a:pPr>
            <a:r>
              <a:rPr lang="de-CH" dirty="0"/>
              <a:t>(ii) der </a:t>
            </a:r>
            <a:r>
              <a:rPr lang="de-CH" b="1" dirty="0"/>
              <a:t>Material- und Energieverbrauch </a:t>
            </a:r>
          </a:p>
          <a:p>
            <a:pPr marL="0" indent="0">
              <a:buNone/>
            </a:pPr>
            <a:r>
              <a:rPr lang="de-CH" dirty="0"/>
              <a:t>im </a:t>
            </a:r>
            <a:r>
              <a:rPr lang="de-CH" b="1" dirty="0"/>
              <a:t>Lebenszyklus</a:t>
            </a:r>
            <a:r>
              <a:rPr lang="de-CH" dirty="0"/>
              <a:t> von Wohngebäuden </a:t>
            </a:r>
            <a:r>
              <a:rPr lang="de-CH" b="1" dirty="0"/>
              <a:t>verändert</a:t>
            </a:r>
            <a:r>
              <a:rPr lang="de-CH" dirty="0"/>
              <a:t>.</a:t>
            </a:r>
          </a:p>
          <a:p>
            <a:pPr marL="0" indent="0">
              <a:buNone/>
            </a:pPr>
            <a:r>
              <a:rPr lang="de-CH" dirty="0"/>
              <a:t>Beim Co-</a:t>
            </a:r>
            <a:r>
              <a:rPr lang="de-CH" dirty="0" err="1"/>
              <a:t>Creation</a:t>
            </a:r>
            <a:r>
              <a:rPr lang="de-CH" dirty="0"/>
              <a:t> Lab (CCL) «Nachhaltiges Wohnen und Bauen» wurden diese beiden Aspekte kombiniert und über 70 Fachpersonen in Workshops und Interviews einbezogen.»</a:t>
            </a:r>
          </a:p>
          <a:p>
            <a:pPr algn="r"/>
            <a:r>
              <a:rPr lang="de-CH" dirty="0"/>
              <a:t>NFP 73, </a:t>
            </a:r>
            <a:r>
              <a:rPr lang="en-GB" dirty="0" err="1"/>
              <a:t>Wohnen</a:t>
            </a:r>
            <a:r>
              <a:rPr lang="en-GB" dirty="0"/>
              <a:t> und </a:t>
            </a:r>
            <a:r>
              <a:rPr lang="en-GB" dirty="0" err="1"/>
              <a:t>Bauen</a:t>
            </a:r>
            <a:br>
              <a:rPr lang="en-GB" dirty="0"/>
            </a:br>
            <a:endParaRPr lang="en-GB" dirty="0"/>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a:t>NFP 73 – Nachhaltige Wirtschaft</a:t>
            </a:r>
            <a:endParaRPr lang="de-CH" dirty="0"/>
          </a:p>
        </p:txBody>
      </p:sp>
      <p:pic>
        <p:nvPicPr>
          <p:cNvPr id="7" name="object 4">
            <a:extLst>
              <a:ext uri="{FF2B5EF4-FFF2-40B4-BE49-F238E27FC236}">
                <a16:creationId xmlns:a16="http://schemas.microsoft.com/office/drawing/2014/main" id="{AA53EF5D-4B8D-6E84-99C7-C6EE52C86B4A}"/>
              </a:ext>
            </a:extLst>
          </p:cNvPr>
          <p:cNvPicPr/>
          <p:nvPr/>
        </p:nvPicPr>
        <p:blipFill>
          <a:blip r:embed="rId2" cstate="print"/>
          <a:stretch>
            <a:fillRect/>
          </a:stretch>
        </p:blipFill>
        <p:spPr>
          <a:xfrm>
            <a:off x="479425" y="1808163"/>
            <a:ext cx="6290652" cy="4213225"/>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EBD87-BD15-AB56-36AC-9AE79B33FF8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C50714E-221F-5625-E8CC-4500ECECE3C8}"/>
              </a:ext>
            </a:extLst>
          </p:cNvPr>
          <p:cNvGraphicFramePr>
            <a:graphicFrameLocks noChangeAspect="1"/>
          </p:cNvGraphicFramePr>
          <p:nvPr>
            <p:custDataLst>
              <p:tags r:id="rId1"/>
            </p:custDataLst>
            <p:extLst>
              <p:ext uri="{D42A27DB-BD31-4B8C-83A1-F6EECF244321}">
                <p14:modId xmlns:p14="http://schemas.microsoft.com/office/powerpoint/2010/main" val="22160709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47D6C0FB-91A3-F700-4E78-0893A575649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F9F26C-EB53-E8B2-CBE8-6BD1787A5140}"/>
              </a:ext>
            </a:extLst>
          </p:cNvPr>
          <p:cNvSpPr>
            <a:spLocks noGrp="1"/>
          </p:cNvSpPr>
          <p:nvPr>
            <p:ph type="title"/>
          </p:nvPr>
        </p:nvSpPr>
        <p:spPr/>
        <p:txBody>
          <a:bodyPr vert="horz"/>
          <a:lstStyle/>
          <a:p>
            <a:r>
              <a:rPr lang="de-CH" dirty="0"/>
              <a:t>Ökologischer Fussabdruck im Wohnungswesen – Resultate III</a:t>
            </a:r>
          </a:p>
        </p:txBody>
      </p:sp>
      <p:sp>
        <p:nvSpPr>
          <p:cNvPr id="3" name="Text Placeholder 2">
            <a:extLst>
              <a:ext uri="{FF2B5EF4-FFF2-40B4-BE49-F238E27FC236}">
                <a16:creationId xmlns:a16="http://schemas.microsoft.com/office/drawing/2014/main" id="{A5029A7A-F654-5A86-F4FB-FE0CD6E45640}"/>
              </a:ext>
            </a:extLst>
          </p:cNvPr>
          <p:cNvSpPr>
            <a:spLocks noGrp="1"/>
          </p:cNvSpPr>
          <p:nvPr>
            <p:ph type="body" sz="quarter" idx="13"/>
          </p:nvPr>
        </p:nvSpPr>
        <p:spPr/>
        <p:txBody>
          <a:bodyPr/>
          <a:lstStyle/>
          <a:p>
            <a:pPr marL="0" indent="0">
              <a:lnSpc>
                <a:spcPct val="100000"/>
              </a:lnSpc>
              <a:buNone/>
            </a:pPr>
            <a:r>
              <a:rPr lang="de-CH" b="1" dirty="0"/>
              <a:t>Ressourceneffizienzsteigerung durch erhöhtes Nachhaltigkeitsbewusstsein </a:t>
            </a:r>
          </a:p>
          <a:p>
            <a:pPr marL="0" indent="0">
              <a:lnSpc>
                <a:spcPct val="100000"/>
              </a:lnSpc>
              <a:buNone/>
            </a:pPr>
            <a:r>
              <a:rPr lang="de-CH" dirty="0"/>
              <a:t>In einem dritten Szenario gehen wir von einem </a:t>
            </a:r>
            <a:r>
              <a:rPr lang="de-CH" dirty="0">
                <a:solidFill>
                  <a:srgbClr val="83D0F5"/>
                </a:solidFill>
              </a:rPr>
              <a:t>wachsenden</a:t>
            </a:r>
            <a:r>
              <a:rPr lang="de-CH" dirty="0"/>
              <a:t> </a:t>
            </a:r>
            <a:r>
              <a:rPr lang="de-CH" dirty="0">
                <a:solidFill>
                  <a:srgbClr val="83D0F5"/>
                </a:solidFill>
              </a:rPr>
              <a:t>Umweltbewusstsein</a:t>
            </a:r>
            <a:r>
              <a:rPr lang="de-CH" dirty="0"/>
              <a:t> </a:t>
            </a:r>
            <a:r>
              <a:rPr lang="de-CH" dirty="0">
                <a:solidFill>
                  <a:srgbClr val="83D0F5"/>
                </a:solidFill>
              </a:rPr>
              <a:t>der Haushalte </a:t>
            </a:r>
            <a:r>
              <a:rPr lang="de-CH" dirty="0"/>
              <a:t>aus, die daher zunehmend Wohnungen suchen, deren Fläche besser auf die Haushaltsgrösse abgestimmt ist. Dazu gehört auch, dass Mieterinnen und Mieter aus einer zu grossen Wohnung ausziehen. Ohne weitere angebotsseitige Veränderungen </a:t>
            </a:r>
            <a:r>
              <a:rPr lang="de-CH" dirty="0">
                <a:solidFill>
                  <a:srgbClr val="83D0F5"/>
                </a:solidFill>
              </a:rPr>
              <a:t>sinkt</a:t>
            </a:r>
            <a:r>
              <a:rPr lang="de-CH" dirty="0"/>
              <a:t> so das </a:t>
            </a:r>
            <a:r>
              <a:rPr lang="de-CH" dirty="0">
                <a:solidFill>
                  <a:srgbClr val="83D0F5"/>
                </a:solidFill>
              </a:rPr>
              <a:t>Wachstum</a:t>
            </a:r>
            <a:r>
              <a:rPr lang="de-CH" dirty="0"/>
              <a:t> der </a:t>
            </a:r>
            <a:r>
              <a:rPr lang="de-CH" dirty="0">
                <a:solidFill>
                  <a:srgbClr val="83D0F5"/>
                </a:solidFill>
              </a:rPr>
              <a:t>durchschnittlichen</a:t>
            </a:r>
            <a:r>
              <a:rPr lang="de-CH" dirty="0"/>
              <a:t> </a:t>
            </a:r>
            <a:r>
              <a:rPr lang="de-CH" dirty="0">
                <a:solidFill>
                  <a:srgbClr val="83D0F5"/>
                </a:solidFill>
              </a:rPr>
              <a:t>Pro-Kopf-Wohnfläche von 11% auf 6,4%. </a:t>
            </a:r>
          </a:p>
          <a:p>
            <a:pPr marL="0" indent="0">
              <a:lnSpc>
                <a:spcPct val="100000"/>
              </a:lnSpc>
              <a:buNone/>
            </a:pPr>
            <a:r>
              <a:rPr lang="de-CH" dirty="0"/>
              <a:t>Die besten Ergebnisse lassen sich mit einer Kombination der genannten Massnahmen erzielen. </a:t>
            </a:r>
          </a:p>
        </p:txBody>
      </p:sp>
      <p:sp>
        <p:nvSpPr>
          <p:cNvPr id="4" name="Slide Number Placeholder 3">
            <a:extLst>
              <a:ext uri="{FF2B5EF4-FFF2-40B4-BE49-F238E27FC236}">
                <a16:creationId xmlns:a16="http://schemas.microsoft.com/office/drawing/2014/main" id="{35796406-1F25-D045-59EF-8193E8D6CFC7}"/>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5" name="Footer Placeholder 4">
            <a:extLst>
              <a:ext uri="{FF2B5EF4-FFF2-40B4-BE49-F238E27FC236}">
                <a16:creationId xmlns:a16="http://schemas.microsoft.com/office/drawing/2014/main" id="{BFA62044-6986-65B1-6ADB-F7F676B28EED}"/>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169840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0220-CADE-5296-261D-87446E5A7C76}"/>
              </a:ext>
            </a:extLst>
          </p:cNvPr>
          <p:cNvSpPr>
            <a:spLocks noGrp="1"/>
          </p:cNvSpPr>
          <p:nvPr>
            <p:ph type="title"/>
          </p:nvPr>
        </p:nvSpPr>
        <p:spPr/>
        <p:txBody>
          <a:bodyPr/>
          <a:lstStyle/>
          <a:p>
            <a:r>
              <a:rPr lang="de-CH" i="0" dirty="0">
                <a:effectLst/>
              </a:rPr>
              <a:t>Ökologischer Fussabdruck im Wohnungswesen</a:t>
            </a:r>
            <a:endParaRPr lang="de-CH" dirty="0"/>
          </a:p>
        </p:txBody>
      </p:sp>
      <p:sp>
        <p:nvSpPr>
          <p:cNvPr id="3" name="Text Placeholder 2">
            <a:extLst>
              <a:ext uri="{FF2B5EF4-FFF2-40B4-BE49-F238E27FC236}">
                <a16:creationId xmlns:a16="http://schemas.microsoft.com/office/drawing/2014/main" id="{FAD49899-989B-6AAC-A94E-F97009E487E0}"/>
              </a:ext>
            </a:extLst>
          </p:cNvPr>
          <p:cNvSpPr>
            <a:spLocks noGrp="1"/>
          </p:cNvSpPr>
          <p:nvPr>
            <p:ph type="body" sz="quarter" idx="13"/>
          </p:nvPr>
        </p:nvSpPr>
        <p:spPr>
          <a:xfrm>
            <a:off x="479425" y="5416415"/>
            <a:ext cx="11233150" cy="604973"/>
          </a:xfrm>
        </p:spPr>
        <p:txBody>
          <a:bodyPr/>
          <a:lstStyle/>
          <a:p>
            <a:pPr marL="0" indent="0">
              <a:buNone/>
            </a:pPr>
            <a:r>
              <a:rPr lang="de-CH" sz="1200" dirty="0"/>
              <a:t>Wohnbestand und Bevölkerung. BSF-Daten. *Wohnungsbestand im Jahr 2020, wenn das Bevölkerungswachstum der einzige Faktor für die höhere Zahl von Wohnungen und die grössere Gesamtwohnfläche gewesen wäre. Quelle: </a:t>
            </a:r>
            <a:r>
              <a:rPr lang="de-CH" sz="1200" dirty="0">
                <a:hlinkClick r:id="rId2"/>
              </a:rPr>
              <a:t>Den Wohnungsbestand besser nutzen zur Verringerung der Umweltauswirkungen des Wohnens (Policy Brief</a:t>
            </a:r>
            <a:r>
              <a:rPr lang="de-CH" sz="1200" dirty="0"/>
              <a:t>)</a:t>
            </a:r>
            <a:endParaRPr lang="de-CH" sz="1200" b="1" dirty="0"/>
          </a:p>
        </p:txBody>
      </p:sp>
      <p:sp>
        <p:nvSpPr>
          <p:cNvPr id="4" name="Slide Number Placeholder 3">
            <a:extLst>
              <a:ext uri="{FF2B5EF4-FFF2-40B4-BE49-F238E27FC236}">
                <a16:creationId xmlns:a16="http://schemas.microsoft.com/office/drawing/2014/main" id="{C2ED07B2-FCC7-7C2A-2C2E-784B56468F23}"/>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5" name="Footer Placeholder 4">
            <a:extLst>
              <a:ext uri="{FF2B5EF4-FFF2-40B4-BE49-F238E27FC236}">
                <a16:creationId xmlns:a16="http://schemas.microsoft.com/office/drawing/2014/main" id="{F8E7F4C6-C465-FF14-8114-B102710E8BEA}"/>
              </a:ext>
            </a:extLst>
          </p:cNvPr>
          <p:cNvSpPr>
            <a:spLocks noGrp="1"/>
          </p:cNvSpPr>
          <p:nvPr>
            <p:ph type="ftr" sz="quarter" idx="15"/>
          </p:nvPr>
        </p:nvSpPr>
        <p:spPr/>
        <p:txBody>
          <a:bodyPr/>
          <a:lstStyle/>
          <a:p>
            <a:r>
              <a:rPr lang="de-CH"/>
              <a:t>NFP 73 – Nachhaltige Wirtschaft</a:t>
            </a:r>
            <a:endParaRPr lang="de-CH" dirty="0"/>
          </a:p>
        </p:txBody>
      </p:sp>
      <p:pic>
        <p:nvPicPr>
          <p:cNvPr id="7" name="Picture 6">
            <a:extLst>
              <a:ext uri="{FF2B5EF4-FFF2-40B4-BE49-F238E27FC236}">
                <a16:creationId xmlns:a16="http://schemas.microsoft.com/office/drawing/2014/main" id="{A6084793-38BE-40AE-75E7-C08255743614}"/>
              </a:ext>
            </a:extLst>
          </p:cNvPr>
          <p:cNvPicPr>
            <a:picLocks noChangeAspect="1"/>
          </p:cNvPicPr>
          <p:nvPr/>
        </p:nvPicPr>
        <p:blipFill>
          <a:blip r:embed="rId3"/>
          <a:stretch>
            <a:fillRect/>
          </a:stretch>
        </p:blipFill>
        <p:spPr>
          <a:xfrm>
            <a:off x="2744057" y="1661582"/>
            <a:ext cx="6703885" cy="3614075"/>
          </a:xfrm>
          <a:prstGeom prst="rect">
            <a:avLst/>
          </a:prstGeom>
        </p:spPr>
      </p:pic>
    </p:spTree>
    <p:extLst>
      <p:ext uri="{BB962C8B-B14F-4D97-AF65-F5344CB8AC3E}">
        <p14:creationId xmlns:p14="http://schemas.microsoft.com/office/powerpoint/2010/main" val="1703167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C90AE-CDFB-6A7D-3FEE-11DFD0092C7C}"/>
              </a:ext>
            </a:extLst>
          </p:cNvPr>
          <p:cNvSpPr>
            <a:spLocks noGrp="1"/>
          </p:cNvSpPr>
          <p:nvPr>
            <p:ph type="title"/>
          </p:nvPr>
        </p:nvSpPr>
        <p:spPr/>
        <p:txBody>
          <a:bodyPr/>
          <a:lstStyle/>
          <a:p>
            <a:r>
              <a:rPr lang="de-CH" i="0" dirty="0">
                <a:effectLst/>
              </a:rPr>
              <a:t>Ökologischer Fussabdruck im Wohnungswesen</a:t>
            </a:r>
            <a:endParaRPr lang="de-CH" dirty="0"/>
          </a:p>
        </p:txBody>
      </p:sp>
      <p:sp>
        <p:nvSpPr>
          <p:cNvPr id="3" name="Text Placeholder 2">
            <a:extLst>
              <a:ext uri="{FF2B5EF4-FFF2-40B4-BE49-F238E27FC236}">
                <a16:creationId xmlns:a16="http://schemas.microsoft.com/office/drawing/2014/main" id="{FECF92F6-FAE9-36FE-931D-F00BF4E4E908}"/>
              </a:ext>
            </a:extLst>
          </p:cNvPr>
          <p:cNvSpPr>
            <a:spLocks noGrp="1"/>
          </p:cNvSpPr>
          <p:nvPr>
            <p:ph type="body" sz="quarter" idx="13"/>
          </p:nvPr>
        </p:nvSpPr>
        <p:spPr>
          <a:xfrm>
            <a:off x="479425" y="5559906"/>
            <a:ext cx="11233150" cy="484137"/>
          </a:xfrm>
        </p:spPr>
        <p:txBody>
          <a:bodyPr/>
          <a:lstStyle/>
          <a:p>
            <a:pPr marL="0" indent="0">
              <a:buNone/>
            </a:pPr>
            <a:r>
              <a:rPr lang="de-CH" sz="1200" dirty="0"/>
              <a:t>Gesamtwohnfläche in der Schweiz. Die Fläche der Rechtecke entspricht der Gesamtwohnfläche. Quelle: </a:t>
            </a:r>
            <a:r>
              <a:rPr lang="de-CH" sz="1200" dirty="0">
                <a:hlinkClick r:id="rId2"/>
              </a:rPr>
              <a:t>Den Wohnungsbestand besser nutzen zur Verringerung der Umweltauswirkungen des Wohnens (Policy Brief)</a:t>
            </a:r>
            <a:r>
              <a:rPr lang="de-CH" sz="1200" dirty="0"/>
              <a:t> </a:t>
            </a:r>
          </a:p>
        </p:txBody>
      </p:sp>
      <p:sp>
        <p:nvSpPr>
          <p:cNvPr id="4" name="Slide Number Placeholder 3">
            <a:extLst>
              <a:ext uri="{FF2B5EF4-FFF2-40B4-BE49-F238E27FC236}">
                <a16:creationId xmlns:a16="http://schemas.microsoft.com/office/drawing/2014/main" id="{A430A2E0-8362-A969-B854-4DFCC2FB704E}"/>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5" name="Footer Placeholder 4">
            <a:extLst>
              <a:ext uri="{FF2B5EF4-FFF2-40B4-BE49-F238E27FC236}">
                <a16:creationId xmlns:a16="http://schemas.microsoft.com/office/drawing/2014/main" id="{5FBEC0C1-16D9-622D-31BE-45E79636D7A7}"/>
              </a:ext>
            </a:extLst>
          </p:cNvPr>
          <p:cNvSpPr>
            <a:spLocks noGrp="1"/>
          </p:cNvSpPr>
          <p:nvPr>
            <p:ph type="ftr" sz="quarter" idx="15"/>
          </p:nvPr>
        </p:nvSpPr>
        <p:spPr/>
        <p:txBody>
          <a:bodyPr/>
          <a:lstStyle/>
          <a:p>
            <a:r>
              <a:rPr lang="de-CH"/>
              <a:t>NFP 73 – Nachhaltige Wirtschaft</a:t>
            </a:r>
            <a:endParaRPr lang="de-CH" dirty="0"/>
          </a:p>
        </p:txBody>
      </p:sp>
      <p:pic>
        <p:nvPicPr>
          <p:cNvPr id="9" name="Picture 8">
            <a:extLst>
              <a:ext uri="{FF2B5EF4-FFF2-40B4-BE49-F238E27FC236}">
                <a16:creationId xmlns:a16="http://schemas.microsoft.com/office/drawing/2014/main" id="{19F8AB4A-0261-3EDE-D1E7-B2C6249F8CDE}"/>
              </a:ext>
            </a:extLst>
          </p:cNvPr>
          <p:cNvPicPr>
            <a:picLocks noChangeAspect="1"/>
          </p:cNvPicPr>
          <p:nvPr/>
        </p:nvPicPr>
        <p:blipFill>
          <a:blip r:embed="rId3"/>
          <a:stretch>
            <a:fillRect/>
          </a:stretch>
        </p:blipFill>
        <p:spPr>
          <a:xfrm>
            <a:off x="3446780" y="1520825"/>
            <a:ext cx="5087620" cy="3919748"/>
          </a:xfrm>
          <a:prstGeom prst="rect">
            <a:avLst/>
          </a:prstGeom>
        </p:spPr>
      </p:pic>
    </p:spTree>
    <p:extLst>
      <p:ext uri="{BB962C8B-B14F-4D97-AF65-F5344CB8AC3E}">
        <p14:creationId xmlns:p14="http://schemas.microsoft.com/office/powerpoint/2010/main" val="3546436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5736-61B6-CE80-8A52-EE22E5F43118}"/>
              </a:ext>
            </a:extLst>
          </p:cNvPr>
          <p:cNvSpPr>
            <a:spLocks noGrp="1"/>
          </p:cNvSpPr>
          <p:nvPr>
            <p:ph type="title"/>
          </p:nvPr>
        </p:nvSpPr>
        <p:spPr/>
        <p:txBody>
          <a:bodyPr/>
          <a:lstStyle/>
          <a:p>
            <a:r>
              <a:rPr lang="de-CH" i="0" dirty="0">
                <a:effectLst/>
              </a:rPr>
              <a:t>Ökologischer Fussabdruck im Wohnungswesen</a:t>
            </a:r>
            <a:endParaRPr lang="de-CH" dirty="0"/>
          </a:p>
        </p:txBody>
      </p:sp>
      <p:sp>
        <p:nvSpPr>
          <p:cNvPr id="3" name="Text Placeholder 2">
            <a:extLst>
              <a:ext uri="{FF2B5EF4-FFF2-40B4-BE49-F238E27FC236}">
                <a16:creationId xmlns:a16="http://schemas.microsoft.com/office/drawing/2014/main" id="{4FE1CF0E-4B01-B90D-F8A0-88AF0DD11809}"/>
              </a:ext>
            </a:extLst>
          </p:cNvPr>
          <p:cNvSpPr>
            <a:spLocks noGrp="1"/>
          </p:cNvSpPr>
          <p:nvPr>
            <p:ph type="body" sz="quarter" idx="13"/>
          </p:nvPr>
        </p:nvSpPr>
        <p:spPr>
          <a:xfrm>
            <a:off x="479425" y="5700900"/>
            <a:ext cx="11233150" cy="738188"/>
          </a:xfrm>
        </p:spPr>
        <p:txBody>
          <a:bodyPr/>
          <a:lstStyle/>
          <a:p>
            <a:pPr marL="0" indent="0">
              <a:buNone/>
            </a:pPr>
            <a:r>
              <a:rPr lang="de-CH" sz="1200" dirty="0"/>
              <a:t>Gesamtfläche der 2020 bewohnten Wohnobjekte mit Merkmalen von 1980 (km</a:t>
            </a:r>
            <a:r>
              <a:rPr lang="de-CH" sz="1200" baseline="30000" dirty="0"/>
              <a:t>2</a:t>
            </a:r>
            <a:r>
              <a:rPr lang="de-CH" sz="1200" dirty="0"/>
              <a:t>) Quelle: </a:t>
            </a:r>
            <a:r>
              <a:rPr lang="de-CH" sz="1200" dirty="0">
                <a:hlinkClick r:id="rId2"/>
              </a:rPr>
              <a:t>Den Wohnungsbestand besser nutzen zur Verringerung der Umweltauswirkungen des Wohnens (Policy Brief)</a:t>
            </a:r>
            <a:endParaRPr lang="de-CH" sz="1200" dirty="0"/>
          </a:p>
        </p:txBody>
      </p:sp>
      <p:sp>
        <p:nvSpPr>
          <p:cNvPr id="4" name="Slide Number Placeholder 3">
            <a:extLst>
              <a:ext uri="{FF2B5EF4-FFF2-40B4-BE49-F238E27FC236}">
                <a16:creationId xmlns:a16="http://schemas.microsoft.com/office/drawing/2014/main" id="{798EC075-68B0-735D-9820-9E3B0CEDC358}"/>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5" name="Footer Placeholder 4">
            <a:extLst>
              <a:ext uri="{FF2B5EF4-FFF2-40B4-BE49-F238E27FC236}">
                <a16:creationId xmlns:a16="http://schemas.microsoft.com/office/drawing/2014/main" id="{4F9685C7-29B0-570E-136F-AEB764DD2D08}"/>
              </a:ext>
            </a:extLst>
          </p:cNvPr>
          <p:cNvSpPr>
            <a:spLocks noGrp="1"/>
          </p:cNvSpPr>
          <p:nvPr>
            <p:ph type="ftr" sz="quarter" idx="15"/>
          </p:nvPr>
        </p:nvSpPr>
        <p:spPr/>
        <p:txBody>
          <a:bodyPr/>
          <a:lstStyle/>
          <a:p>
            <a:r>
              <a:rPr lang="de-CH"/>
              <a:t>NFP 73 – Nachhaltige Wirtschaft</a:t>
            </a:r>
            <a:endParaRPr lang="de-CH" dirty="0"/>
          </a:p>
        </p:txBody>
      </p:sp>
      <p:pic>
        <p:nvPicPr>
          <p:cNvPr id="7" name="Picture 6">
            <a:extLst>
              <a:ext uri="{FF2B5EF4-FFF2-40B4-BE49-F238E27FC236}">
                <a16:creationId xmlns:a16="http://schemas.microsoft.com/office/drawing/2014/main" id="{0026EFED-55FF-EDDC-A909-93CF90A03770}"/>
              </a:ext>
            </a:extLst>
          </p:cNvPr>
          <p:cNvPicPr>
            <a:picLocks noChangeAspect="1"/>
          </p:cNvPicPr>
          <p:nvPr/>
        </p:nvPicPr>
        <p:blipFill>
          <a:blip r:embed="rId3"/>
          <a:srcRect t="12718" b="7792"/>
          <a:stretch>
            <a:fillRect/>
          </a:stretch>
        </p:blipFill>
        <p:spPr>
          <a:xfrm>
            <a:off x="1852746" y="1871281"/>
            <a:ext cx="7575218" cy="3630926"/>
          </a:xfrm>
          <a:prstGeom prst="rect">
            <a:avLst/>
          </a:prstGeom>
        </p:spPr>
      </p:pic>
    </p:spTree>
    <p:extLst>
      <p:ext uri="{BB962C8B-B14F-4D97-AF65-F5344CB8AC3E}">
        <p14:creationId xmlns:p14="http://schemas.microsoft.com/office/powerpoint/2010/main" val="456965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a:xfrm>
            <a:off x="479425" y="476250"/>
            <a:ext cx="11233150" cy="1044575"/>
          </a:xfrm>
        </p:spPr>
        <p:txBody>
          <a:bodyPr anchor="t">
            <a:noAutofit/>
          </a:bodyPr>
          <a:lstStyle/>
          <a:p>
            <a:r>
              <a:rPr lang="de-CH" dirty="0"/>
              <a:t>Abstimmung von Ressourcenpolitik und Geschäfts-strategien im Bausektor</a:t>
            </a:r>
            <a:br>
              <a:rPr lang="de-CH" b="1" i="0" dirty="0">
                <a:effectLst/>
              </a:rPr>
            </a:br>
            <a:endParaRPr lang="de-CH" dirty="0"/>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a:off x="479425" y="1808163"/>
            <a:ext cx="5088255" cy="4213225"/>
          </a:xfrm>
        </p:spPr>
        <p:txBody>
          <a:bodyPr>
            <a:normAutofit/>
          </a:bodyPr>
          <a:lstStyle/>
          <a:p>
            <a:pPr marL="0" indent="0">
              <a:spcAft>
                <a:spcPts val="600"/>
              </a:spcAft>
              <a:buNone/>
            </a:pPr>
            <a:r>
              <a:rPr lang="de-CH" dirty="0"/>
              <a:t>«Da im Bauwesen grosse Materialmengen anfallen, schafft die Politik </a:t>
            </a:r>
            <a:r>
              <a:rPr lang="de-CH" b="1" dirty="0"/>
              <a:t>vielfältige Anreize </a:t>
            </a:r>
            <a:r>
              <a:rPr lang="de-CH" dirty="0"/>
              <a:t>zur </a:t>
            </a:r>
            <a:r>
              <a:rPr lang="de-CH" b="1" dirty="0"/>
              <a:t>Wiederverwertung</a:t>
            </a:r>
            <a:r>
              <a:rPr lang="de-CH" dirty="0"/>
              <a:t> von </a:t>
            </a:r>
            <a:r>
              <a:rPr lang="de-CH" b="1" dirty="0"/>
              <a:t>Bauabfällen</a:t>
            </a:r>
            <a:r>
              <a:rPr lang="de-CH" dirty="0"/>
              <a:t>. Tatsächlich kann der </a:t>
            </a:r>
            <a:r>
              <a:rPr lang="de-CH" b="1" dirty="0"/>
              <a:t>Baustoffkreislauf</a:t>
            </a:r>
            <a:r>
              <a:rPr lang="de-CH" dirty="0"/>
              <a:t> aktuell nicht </a:t>
            </a:r>
            <a:r>
              <a:rPr lang="de-CH" b="1" dirty="0"/>
              <a:t>geschlossen</a:t>
            </a:r>
            <a:r>
              <a:rPr lang="de-CH" dirty="0"/>
              <a:t> werden, denn die Menge </a:t>
            </a:r>
            <a:r>
              <a:rPr lang="de-CH" b="1" dirty="0"/>
              <a:t>anfallender Bauabfälle </a:t>
            </a:r>
            <a:r>
              <a:rPr lang="de-CH" dirty="0"/>
              <a:t>ist deutlich </a:t>
            </a:r>
            <a:r>
              <a:rPr lang="de-CH" b="1" dirty="0"/>
              <a:t>kleiner</a:t>
            </a:r>
            <a:r>
              <a:rPr lang="de-CH" dirty="0"/>
              <a:t> als der </a:t>
            </a:r>
            <a:r>
              <a:rPr lang="de-CH" b="1" dirty="0"/>
              <a:t>Baustoffbedarf</a:t>
            </a:r>
            <a:r>
              <a:rPr lang="de-CH" dirty="0"/>
              <a:t>. Hier ist die Kies- und Betonindustrie zukünftig gefordert und die Politik muss geeignete Rahmenbedingungen schaffen.» </a:t>
            </a:r>
          </a:p>
          <a:p>
            <a:pPr algn="r"/>
            <a:r>
              <a:rPr lang="en-GB" dirty="0"/>
              <a:t>Prof. Dr. Susanne Kytzia, </a:t>
            </a:r>
            <a:r>
              <a:rPr lang="en-GB" dirty="0" err="1"/>
              <a:t>Projektleiter</a:t>
            </a:r>
            <a:r>
              <a:rPr lang="en-GB" dirty="0"/>
              <a:t>, </a:t>
            </a:r>
            <a:r>
              <a:rPr lang="en-GB" dirty="0" err="1"/>
              <a:t>Abstimmung</a:t>
            </a:r>
            <a:r>
              <a:rPr lang="en-GB" dirty="0"/>
              <a:t> von </a:t>
            </a:r>
            <a:r>
              <a:rPr lang="en-GB" dirty="0" err="1"/>
              <a:t>Ressourcenpolitik</a:t>
            </a:r>
            <a:r>
              <a:rPr lang="en-GB" dirty="0"/>
              <a:t> und </a:t>
            </a:r>
            <a:r>
              <a:rPr lang="en-GB" dirty="0" err="1"/>
              <a:t>Geschäftsstrategien</a:t>
            </a:r>
            <a:r>
              <a:rPr lang="en-GB" dirty="0"/>
              <a:t> </a:t>
            </a:r>
            <a:r>
              <a:rPr lang="en-GB" dirty="0" err="1"/>
              <a:t>im</a:t>
            </a:r>
            <a:r>
              <a:rPr lang="en-GB" dirty="0"/>
              <a:t> </a:t>
            </a:r>
            <a:r>
              <a:rPr lang="en-GB" dirty="0" err="1"/>
              <a:t>Bausektor</a:t>
            </a:r>
            <a:endParaRPr lang="en-GB"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CH" smtClean="0"/>
              <a:pPr>
                <a:spcAft>
                  <a:spcPts val="600"/>
                </a:spcAft>
              </a:pPr>
              <a:t>24</a:t>
            </a:fld>
            <a:endParaRPr lang="de-CH"/>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CH"/>
              <a:t>NFP 73 – Nachhaltige Wirtschaft</a:t>
            </a:r>
          </a:p>
        </p:txBody>
      </p:sp>
      <p:pic>
        <p:nvPicPr>
          <p:cNvPr id="7" name="Picture 6" descr="A pile of concrete blocks&#10;&#10;AI-generated content may be incorrect.">
            <a:extLst>
              <a:ext uri="{FF2B5EF4-FFF2-40B4-BE49-F238E27FC236}">
                <a16:creationId xmlns:a16="http://schemas.microsoft.com/office/drawing/2014/main" id="{5F7A973F-65B9-73EE-E9C3-91B196EFBE3E}"/>
              </a:ext>
            </a:extLst>
          </p:cNvPr>
          <p:cNvPicPr>
            <a:picLocks noChangeAspect="1"/>
          </p:cNvPicPr>
          <p:nvPr/>
        </p:nvPicPr>
        <p:blipFill>
          <a:blip r:embed="rId2">
            <a:extLst>
              <a:ext uri="{28A0092B-C50C-407E-A947-70E740481C1C}">
                <a14:useLocalDpi xmlns:a14="http://schemas.microsoft.com/office/drawing/2010/main" val="0"/>
              </a:ext>
            </a:extLst>
          </a:blip>
          <a:srcRect r="6843" b="1"/>
          <a:stretch>
            <a:fillRect/>
          </a:stretch>
        </p:blipFill>
        <p:spPr>
          <a:xfrm>
            <a:off x="5832478" y="1808164"/>
            <a:ext cx="5880097" cy="4213224"/>
          </a:xfrm>
          <a:prstGeom prst="rect">
            <a:avLst/>
          </a:prstGeom>
          <a:noFill/>
        </p:spPr>
      </p:pic>
    </p:spTree>
    <p:extLst>
      <p:ext uri="{BB962C8B-B14F-4D97-AF65-F5344CB8AC3E}">
        <p14:creationId xmlns:p14="http://schemas.microsoft.com/office/powerpoint/2010/main" val="1744592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48C3248-3560-43DD-FCDF-08BFE6C9375E}"/>
              </a:ext>
            </a:extLst>
          </p:cNvPr>
          <p:cNvGraphicFramePr>
            <a:graphicFrameLocks noChangeAspect="1"/>
          </p:cNvGraphicFramePr>
          <p:nvPr>
            <p:custDataLst>
              <p:tags r:id="rId1"/>
            </p:custDataLst>
            <p:extLst>
              <p:ext uri="{D42A27DB-BD31-4B8C-83A1-F6EECF244321}">
                <p14:modId xmlns:p14="http://schemas.microsoft.com/office/powerpoint/2010/main" val="27537851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p:txBody>
          <a:bodyPr vert="horz"/>
          <a:lstStyle/>
          <a:p>
            <a:r>
              <a:rPr lang="de-CH" dirty="0"/>
              <a:t>Abstimmung von Ressourcenpolitik und Geschäfts-strategien im Bausektor </a:t>
            </a:r>
            <a:r>
              <a:rPr lang="de-CH" i="0" dirty="0">
                <a:effectLst/>
              </a:rPr>
              <a:t>– Aufgaben</a:t>
            </a:r>
            <a:endParaRPr lang="de-CH" dirty="0"/>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p:txBody>
          <a:bodyPr/>
          <a:lstStyle/>
          <a:p>
            <a:pPr marL="342900" indent="-342900">
              <a:buFont typeface="+mj-lt"/>
              <a:buAutoNum type="arabicPeriod"/>
            </a:pPr>
            <a:r>
              <a:rPr lang="de-CH" dirty="0"/>
              <a:t>Warum braucht es auch in der </a:t>
            </a:r>
            <a:r>
              <a:rPr lang="de-CH" b="1" dirty="0"/>
              <a:t>Bauwirtschaft</a:t>
            </a:r>
            <a:r>
              <a:rPr lang="de-CH" dirty="0"/>
              <a:t> eine </a:t>
            </a:r>
            <a:r>
              <a:rPr lang="de-CH" b="1" dirty="0"/>
              <a:t>Kreislaufwirtschaft</a:t>
            </a:r>
            <a:r>
              <a:rPr lang="de-CH" dirty="0"/>
              <a:t>?</a:t>
            </a:r>
          </a:p>
          <a:p>
            <a:pPr marL="342900" indent="-342900">
              <a:buFont typeface="+mj-lt"/>
              <a:buAutoNum type="arabicPeriod"/>
            </a:pPr>
            <a:r>
              <a:rPr lang="de-CH" dirty="0"/>
              <a:t>Warum werden in der </a:t>
            </a:r>
            <a:r>
              <a:rPr lang="de-CH" b="1" dirty="0"/>
              <a:t>Schweiz</a:t>
            </a:r>
            <a:r>
              <a:rPr lang="de-CH" dirty="0"/>
              <a:t> noch längst </a:t>
            </a:r>
            <a:r>
              <a:rPr lang="de-CH" b="1" dirty="0"/>
              <a:t>nicht</a:t>
            </a:r>
            <a:r>
              <a:rPr lang="de-CH" dirty="0"/>
              <a:t> alle </a:t>
            </a:r>
            <a:r>
              <a:rPr lang="de-CH" b="1" dirty="0"/>
              <a:t>mineralischen Rohstoffe </a:t>
            </a:r>
            <a:r>
              <a:rPr lang="de-CH" dirty="0"/>
              <a:t>aus </a:t>
            </a:r>
            <a:r>
              <a:rPr lang="de-CH" b="1" dirty="0"/>
              <a:t>Bauabfällen</a:t>
            </a:r>
            <a:r>
              <a:rPr lang="de-CH" dirty="0"/>
              <a:t> </a:t>
            </a:r>
            <a:r>
              <a:rPr lang="de-CH" b="1" dirty="0"/>
              <a:t>wiederverwertet</a:t>
            </a:r>
            <a:r>
              <a:rPr lang="de-CH" dirty="0"/>
              <a:t>? Welches sind die </a:t>
            </a:r>
            <a:r>
              <a:rPr lang="de-CH" b="1" dirty="0"/>
              <a:t>Hürden</a:t>
            </a:r>
            <a:r>
              <a:rPr lang="de-CH" dirty="0"/>
              <a:t>?</a:t>
            </a:r>
          </a:p>
          <a:p>
            <a:pPr marL="342900" indent="-342900">
              <a:buFont typeface="+mj-lt"/>
              <a:buAutoNum type="arabicPeriod"/>
            </a:pPr>
            <a:r>
              <a:rPr lang="de-CH" dirty="0"/>
              <a:t>Welche Ansätze können das </a:t>
            </a:r>
            <a:r>
              <a:rPr lang="de-CH" b="1" dirty="0"/>
              <a:t>Recycling</a:t>
            </a:r>
            <a:r>
              <a:rPr lang="de-CH" dirty="0"/>
              <a:t> von </a:t>
            </a:r>
            <a:r>
              <a:rPr lang="de-CH" b="1" dirty="0"/>
              <a:t>Bauabfällen</a:t>
            </a:r>
            <a:r>
              <a:rPr lang="de-CH" dirty="0"/>
              <a:t> fördern?</a:t>
            </a:r>
          </a:p>
          <a:p>
            <a:pPr marL="342900" indent="-342900">
              <a:buFont typeface="+mj-lt"/>
              <a:buAutoNum type="arabicPeriod"/>
            </a:pPr>
            <a:r>
              <a:rPr lang="de-CH" dirty="0"/>
              <a:t>In welche Richtung sollten sich </a:t>
            </a:r>
            <a:r>
              <a:rPr lang="de-CH" b="1" dirty="0"/>
              <a:t>Geschäftsmodelle</a:t>
            </a:r>
            <a:r>
              <a:rPr lang="de-CH" dirty="0"/>
              <a:t> dabei entwickeln?</a:t>
            </a:r>
          </a:p>
          <a:p>
            <a:endParaRPr lang="de-CH" dirty="0"/>
          </a:p>
          <a:p>
            <a:endParaRPr lang="de-CH" dirty="0"/>
          </a:p>
          <a:p>
            <a:endParaRPr lang="de-CH" dirty="0"/>
          </a:p>
          <a:p>
            <a:pPr marL="0" indent="0">
              <a:buNone/>
            </a:pPr>
            <a:endParaRPr lang="de-CH" sz="1600" b="1" dirty="0"/>
          </a:p>
          <a:p>
            <a:pPr marL="0" indent="0">
              <a:buNone/>
            </a:pPr>
            <a:r>
              <a:rPr lang="de-CH" sz="1600" b="1" dirty="0"/>
              <a:t>Wissensquellen:</a:t>
            </a:r>
          </a:p>
          <a:p>
            <a:pPr marL="0" indent="0">
              <a:buNone/>
            </a:pPr>
            <a:r>
              <a:rPr lang="de-CH" sz="1600" dirty="0">
                <a:hlinkClick r:id="rId5"/>
              </a:rPr>
              <a:t>«Investitionen in die Aufbereitung von Bauabfällen zu Sekundärrohstoffen müssen sich für Unternehmen lohnen» (Podcast, 18:46)</a:t>
            </a:r>
            <a:endParaRPr lang="de-CH" sz="1600" dirty="0"/>
          </a:p>
          <a:p>
            <a:pPr marL="0" indent="0">
              <a:buNone/>
            </a:pPr>
            <a:r>
              <a:rPr lang="en-US" sz="1600" i="0" dirty="0">
                <a:solidFill>
                  <a:srgbClr val="0F0F0F"/>
                </a:solidFill>
                <a:effectLst/>
                <a:hlinkClick r:id="rId6"/>
              </a:rPr>
              <a:t>Co-evolution of business strategies and resource policies in the building industry (</a:t>
            </a:r>
            <a:r>
              <a:rPr lang="en-US" sz="1600" i="0" dirty="0" err="1">
                <a:solidFill>
                  <a:srgbClr val="0F0F0F"/>
                </a:solidFill>
                <a:effectLst/>
                <a:hlinkClick r:id="rId6"/>
              </a:rPr>
              <a:t>wissenschaftlicher</a:t>
            </a:r>
            <a:r>
              <a:rPr lang="en-US" sz="1600" i="0" dirty="0">
                <a:solidFill>
                  <a:srgbClr val="0F0F0F"/>
                </a:solidFill>
                <a:effectLst/>
                <a:hlinkClick r:id="rId6"/>
              </a:rPr>
              <a:t> </a:t>
            </a:r>
            <a:r>
              <a:rPr lang="en-US" sz="1600" i="0" dirty="0" err="1">
                <a:solidFill>
                  <a:srgbClr val="0F0F0F"/>
                </a:solidFill>
                <a:effectLst/>
                <a:hlinkClick r:id="rId6"/>
              </a:rPr>
              <a:t>Vortrag</a:t>
            </a:r>
            <a:r>
              <a:rPr lang="en-US" sz="1600" i="0" dirty="0">
                <a:solidFill>
                  <a:srgbClr val="0F0F0F"/>
                </a:solidFill>
                <a:effectLst/>
                <a:hlinkClick r:id="rId6"/>
              </a:rPr>
              <a:t>, 7:05)</a:t>
            </a:r>
            <a:endParaRPr lang="en-US" sz="1600" i="0" dirty="0">
              <a:solidFill>
                <a:srgbClr val="0F0F0F"/>
              </a:solidFill>
              <a:effectLst/>
            </a:endParaRPr>
          </a:p>
          <a:p>
            <a:pPr marL="0" indent="0">
              <a:buNone/>
            </a:pPr>
            <a:endParaRPr lang="de-CH" sz="1600" dirty="0"/>
          </a:p>
          <a:p>
            <a:pPr marL="0" indent="0">
              <a:buNone/>
            </a:pPr>
            <a:endParaRPr lang="de-CH" dirty="0"/>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52338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2E7751B5-4D7F-1934-7531-021AC0F89FE3}"/>
              </a:ext>
            </a:extLst>
          </p:cNvPr>
          <p:cNvGraphicFramePr>
            <a:graphicFrameLocks noChangeAspect="1"/>
          </p:cNvGraphicFramePr>
          <p:nvPr>
            <p:custDataLst>
              <p:tags r:id="rId1"/>
            </p:custDataLst>
            <p:extLst>
              <p:ext uri="{D42A27DB-BD31-4B8C-83A1-F6EECF244321}">
                <p14:modId xmlns:p14="http://schemas.microsoft.com/office/powerpoint/2010/main" val="42075558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E8A5EE-9D68-AD71-E5E5-6D3DD85B1B13}"/>
              </a:ext>
            </a:extLst>
          </p:cNvPr>
          <p:cNvSpPr>
            <a:spLocks noGrp="1"/>
          </p:cNvSpPr>
          <p:nvPr>
            <p:ph type="title"/>
          </p:nvPr>
        </p:nvSpPr>
        <p:spPr/>
        <p:txBody>
          <a:bodyPr vert="horz"/>
          <a:lstStyle/>
          <a:p>
            <a:r>
              <a:rPr lang="de-CH" dirty="0"/>
              <a:t>Abstimmung von Ressourcenpolitik und Geschäfts-strategien im Bausektor – Hintergrund</a:t>
            </a:r>
          </a:p>
        </p:txBody>
      </p:sp>
      <p:sp>
        <p:nvSpPr>
          <p:cNvPr id="3" name="Slide Number Placeholder 2">
            <a:extLst>
              <a:ext uri="{FF2B5EF4-FFF2-40B4-BE49-F238E27FC236}">
                <a16:creationId xmlns:a16="http://schemas.microsoft.com/office/drawing/2014/main" id="{BAA1EBF7-CB88-B795-57F2-E4A1F8EECF81}"/>
              </a:ext>
            </a:extLst>
          </p:cNvPr>
          <p:cNvSpPr>
            <a:spLocks noGrp="1"/>
          </p:cNvSpPr>
          <p:nvPr>
            <p:ph type="sldNum" sz="quarter" idx="14"/>
          </p:nvPr>
        </p:nvSpPr>
        <p:spPr/>
        <p:txBody>
          <a:bodyPr/>
          <a:lstStyle/>
          <a:p>
            <a:fld id="{476BE59D-4918-439E-9CBF-5840B2847889}" type="slidenum">
              <a:rPr lang="de-CH" smtClean="0"/>
              <a:pPr/>
              <a:t>26</a:t>
            </a:fld>
            <a:endParaRPr lang="de-CH" dirty="0"/>
          </a:p>
        </p:txBody>
      </p:sp>
      <p:sp>
        <p:nvSpPr>
          <p:cNvPr id="4" name="Text Placeholder 3">
            <a:extLst>
              <a:ext uri="{FF2B5EF4-FFF2-40B4-BE49-F238E27FC236}">
                <a16:creationId xmlns:a16="http://schemas.microsoft.com/office/drawing/2014/main" id="{F201E8EA-BF2C-0BB1-C231-7D8AD397D5AC}"/>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CF5B10C1-FD89-B69C-4CCD-FE8D06BAA6D4}"/>
              </a:ext>
            </a:extLst>
          </p:cNvPr>
          <p:cNvSpPr>
            <a:spLocks noGrp="1"/>
          </p:cNvSpPr>
          <p:nvPr>
            <p:ph type="body" sz="quarter" idx="13"/>
          </p:nvPr>
        </p:nvSpPr>
        <p:spPr>
          <a:xfrm>
            <a:off x="479426" y="2565400"/>
            <a:ext cx="10633074" cy="3455988"/>
          </a:xfrm>
        </p:spPr>
        <p:txBody>
          <a:bodyPr/>
          <a:lstStyle/>
          <a:p>
            <a:pPr>
              <a:lnSpc>
                <a:spcPct val="100000"/>
              </a:lnSpc>
            </a:pPr>
            <a:r>
              <a:rPr lang="de-CH" b="1" dirty="0"/>
              <a:t>Mineralische Baustoffe </a:t>
            </a:r>
            <a:r>
              <a:rPr lang="de-CH" dirty="0"/>
              <a:t>wie Kies sind ein </a:t>
            </a:r>
            <a:r>
              <a:rPr lang="de-CH" b="1" dirty="0"/>
              <a:t>wichtiger inländischer Rohstoff</a:t>
            </a:r>
            <a:r>
              <a:rPr lang="de-CH" dirty="0"/>
              <a:t>, aber seine Nutzung führt zu </a:t>
            </a:r>
            <a:r>
              <a:rPr lang="de-CH" b="1" dirty="0"/>
              <a:t>erheblichen Materialumsätzen </a:t>
            </a:r>
            <a:r>
              <a:rPr lang="de-CH" dirty="0"/>
              <a:t>und </a:t>
            </a:r>
            <a:r>
              <a:rPr lang="de-CH" b="1" dirty="0"/>
              <a:t>Materialtransporten</a:t>
            </a:r>
            <a:r>
              <a:rPr lang="de-CH" dirty="0"/>
              <a:t>. Das Schliessen der Materialkreisläufe bietet eine Lösung beides zu verringern. Bauunternehmen werden so zu </a:t>
            </a:r>
            <a:r>
              <a:rPr lang="de-CH" b="1" dirty="0"/>
              <a:t>Dienstleistern</a:t>
            </a:r>
            <a:r>
              <a:rPr lang="de-CH" dirty="0"/>
              <a:t> in der </a:t>
            </a:r>
            <a:r>
              <a:rPr lang="de-CH" b="1" dirty="0"/>
              <a:t>Materialbewirtschaftung</a:t>
            </a:r>
            <a:r>
              <a:rPr lang="de-CH" dirty="0"/>
              <a:t> und ihr </a:t>
            </a:r>
            <a:r>
              <a:rPr lang="de-CH" b="1" dirty="0"/>
              <a:t>Umsatz/Gewinn </a:t>
            </a:r>
            <a:r>
              <a:rPr lang="de-CH" dirty="0"/>
              <a:t>wird </a:t>
            </a:r>
            <a:r>
              <a:rPr lang="de-CH" b="1" dirty="0"/>
              <a:t>unabhängiger vom Rohstoffverbrauch</a:t>
            </a:r>
            <a:r>
              <a:rPr lang="de-CH" dirty="0"/>
              <a:t>. </a:t>
            </a:r>
          </a:p>
          <a:p>
            <a:pPr>
              <a:lnSpc>
                <a:spcPct val="100000"/>
              </a:lnSpc>
            </a:pPr>
            <a:r>
              <a:rPr lang="de-CH" dirty="0"/>
              <a:t>Der aktuell stattfindende Umbruch in Richtung Kreislaufwirtschaft in der Baubranche bietet hier eine Chance. Auslöser sind </a:t>
            </a:r>
            <a:r>
              <a:rPr lang="de-CH" b="1" dirty="0"/>
              <a:t>Veränderungen</a:t>
            </a:r>
            <a:r>
              <a:rPr lang="de-CH" dirty="0"/>
              <a:t> der </a:t>
            </a:r>
            <a:r>
              <a:rPr lang="de-CH" b="1" dirty="0"/>
              <a:t>politischen</a:t>
            </a:r>
            <a:r>
              <a:rPr lang="de-CH" dirty="0"/>
              <a:t> und </a:t>
            </a:r>
            <a:r>
              <a:rPr lang="de-CH" b="1" dirty="0"/>
              <a:t>rechtlichen Rahmenbedingungen </a:t>
            </a:r>
            <a:r>
              <a:rPr lang="de-CH" dirty="0"/>
              <a:t>in verschiedenen Politikfeldern, vor allem der Abfallwirtschaft. </a:t>
            </a:r>
          </a:p>
          <a:p>
            <a:endParaRPr lang="de-CH" dirty="0"/>
          </a:p>
        </p:txBody>
      </p:sp>
      <p:sp>
        <p:nvSpPr>
          <p:cNvPr id="6" name="Text Placeholder 5">
            <a:extLst>
              <a:ext uri="{FF2B5EF4-FFF2-40B4-BE49-F238E27FC236}">
                <a16:creationId xmlns:a16="http://schemas.microsoft.com/office/drawing/2014/main" id="{D5C89341-012A-79C6-D12A-770047DB9235}"/>
              </a:ext>
            </a:extLst>
          </p:cNvPr>
          <p:cNvSpPr>
            <a:spLocks noGrp="1"/>
          </p:cNvSpPr>
          <p:nvPr>
            <p:ph type="body" sz="quarter" idx="12"/>
          </p:nvPr>
        </p:nvSpPr>
        <p:spPr>
          <a:xfrm>
            <a:off x="479424" y="1808163"/>
            <a:ext cx="11258146" cy="587375"/>
          </a:xfrm>
        </p:spPr>
        <p:txBody>
          <a:bodyPr/>
          <a:lstStyle/>
          <a:p>
            <a:r>
              <a:rPr lang="de-CH" dirty="0"/>
              <a:t>Hintergrund</a:t>
            </a:r>
          </a:p>
        </p:txBody>
      </p:sp>
      <p:sp>
        <p:nvSpPr>
          <p:cNvPr id="8" name="Footer Placeholder 7">
            <a:extLst>
              <a:ext uri="{FF2B5EF4-FFF2-40B4-BE49-F238E27FC236}">
                <a16:creationId xmlns:a16="http://schemas.microsoft.com/office/drawing/2014/main" id="{890488B1-9EB8-2A8C-793C-E0576E2AEFA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50213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B1B65-2E4C-A981-3099-F13EF76BCD6C}"/>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FA5CD5AA-F9AA-2636-92F3-D8064827DD32}"/>
              </a:ext>
            </a:extLst>
          </p:cNvPr>
          <p:cNvGraphicFramePr>
            <a:graphicFrameLocks noChangeAspect="1"/>
          </p:cNvGraphicFramePr>
          <p:nvPr>
            <p:custDataLst>
              <p:tags r:id="rId1"/>
            </p:custDataLst>
            <p:extLst>
              <p:ext uri="{D42A27DB-BD31-4B8C-83A1-F6EECF244321}">
                <p14:modId xmlns:p14="http://schemas.microsoft.com/office/powerpoint/2010/main" val="7189356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2E7751B5-4D7F-1934-7531-021AC0F89FE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0D43B62-13DA-15DA-4B66-A16D947C9F77}"/>
              </a:ext>
            </a:extLst>
          </p:cNvPr>
          <p:cNvSpPr>
            <a:spLocks noGrp="1"/>
          </p:cNvSpPr>
          <p:nvPr>
            <p:ph type="title"/>
          </p:nvPr>
        </p:nvSpPr>
        <p:spPr/>
        <p:txBody>
          <a:bodyPr vert="horz"/>
          <a:lstStyle/>
          <a:p>
            <a:r>
              <a:rPr lang="de-CH" dirty="0"/>
              <a:t>Abstimmung von Ressourcenpolitik und Geschäfts-strategien im Bausektor – Ziel</a:t>
            </a:r>
            <a:endParaRPr lang="de-CH" b="1" dirty="0"/>
          </a:p>
        </p:txBody>
      </p:sp>
      <p:sp>
        <p:nvSpPr>
          <p:cNvPr id="3" name="Slide Number Placeholder 2">
            <a:extLst>
              <a:ext uri="{FF2B5EF4-FFF2-40B4-BE49-F238E27FC236}">
                <a16:creationId xmlns:a16="http://schemas.microsoft.com/office/drawing/2014/main" id="{63B469F3-2CEA-0C71-01AB-E24612F256EB}"/>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4" name="Text Placeholder 3">
            <a:extLst>
              <a:ext uri="{FF2B5EF4-FFF2-40B4-BE49-F238E27FC236}">
                <a16:creationId xmlns:a16="http://schemas.microsoft.com/office/drawing/2014/main" id="{B36BB783-675B-B046-49FD-185018010607}"/>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EC2029D-0A88-DCFB-75A5-3E9A98BC72DE}"/>
              </a:ext>
            </a:extLst>
          </p:cNvPr>
          <p:cNvSpPr>
            <a:spLocks noGrp="1"/>
          </p:cNvSpPr>
          <p:nvPr>
            <p:ph type="body" sz="quarter" idx="13"/>
          </p:nvPr>
        </p:nvSpPr>
        <p:spPr>
          <a:xfrm>
            <a:off x="479426" y="2565400"/>
            <a:ext cx="10609466" cy="3455988"/>
          </a:xfrm>
        </p:spPr>
        <p:txBody>
          <a:bodyPr/>
          <a:lstStyle/>
          <a:p>
            <a:r>
              <a:rPr lang="de-CH" dirty="0"/>
              <a:t>Das Projekt zeigt auf, wie man </a:t>
            </a:r>
            <a:r>
              <a:rPr lang="de-CH" b="1" dirty="0"/>
              <a:t>wirtschaftlichen Wandel </a:t>
            </a:r>
            <a:r>
              <a:rPr lang="de-CH" dirty="0"/>
              <a:t>und</a:t>
            </a:r>
            <a:r>
              <a:rPr lang="de-CH" b="1" dirty="0"/>
              <a:t> Veränderung rechtlicher</a:t>
            </a:r>
            <a:r>
              <a:rPr lang="de-CH" dirty="0"/>
              <a:t> und </a:t>
            </a:r>
            <a:r>
              <a:rPr lang="de-CH" b="1" dirty="0"/>
              <a:t>politischer</a:t>
            </a:r>
            <a:r>
              <a:rPr lang="de-CH" dirty="0"/>
              <a:t> Rahmenbedingungen wirksamer aufeinander abstimmen kann. Damit wollen wir Akteuren und Akteurinnen aus Politik und Verwaltung aufzeigen, welche Massnahmen und Instrumente die </a:t>
            </a:r>
            <a:r>
              <a:rPr lang="de-CH" b="1" dirty="0"/>
              <a:t>Kreislaufwirtschaft im Bauwesen </a:t>
            </a:r>
            <a:r>
              <a:rPr lang="de-CH" dirty="0"/>
              <a:t>fördern und den </a:t>
            </a:r>
            <a:r>
              <a:rPr lang="de-CH" b="1" dirty="0"/>
              <a:t>effizienten Einsatz mineralischer Rohstoffe </a:t>
            </a:r>
            <a:r>
              <a:rPr lang="de-CH" dirty="0"/>
              <a:t>unterstützen. Unsere Ergebnisse sollen Unternehmen der Bauwirtschaft helfen, ihre Geschäftsmodelle im Sinne einer nachhaltigen Wirtschaft weiterzuentwickeln. </a:t>
            </a:r>
          </a:p>
        </p:txBody>
      </p:sp>
      <p:sp>
        <p:nvSpPr>
          <p:cNvPr id="6" name="Text Placeholder 5">
            <a:extLst>
              <a:ext uri="{FF2B5EF4-FFF2-40B4-BE49-F238E27FC236}">
                <a16:creationId xmlns:a16="http://schemas.microsoft.com/office/drawing/2014/main" id="{73265ABF-B660-84D9-0B67-D163448A0E1C}"/>
              </a:ext>
            </a:extLst>
          </p:cNvPr>
          <p:cNvSpPr>
            <a:spLocks noGrp="1"/>
          </p:cNvSpPr>
          <p:nvPr>
            <p:ph type="body" sz="quarter" idx="12"/>
          </p:nvPr>
        </p:nvSpPr>
        <p:spPr>
          <a:xfrm>
            <a:off x="479424" y="1808163"/>
            <a:ext cx="11233150" cy="587375"/>
          </a:xfrm>
        </p:spPr>
        <p:txBody>
          <a:bodyPr/>
          <a:lstStyle/>
          <a:p>
            <a:r>
              <a:rPr lang="de-CH" dirty="0"/>
              <a:t>Ziel</a:t>
            </a:r>
          </a:p>
        </p:txBody>
      </p:sp>
      <p:sp>
        <p:nvSpPr>
          <p:cNvPr id="8" name="Footer Placeholder 7">
            <a:extLst>
              <a:ext uri="{FF2B5EF4-FFF2-40B4-BE49-F238E27FC236}">
                <a16:creationId xmlns:a16="http://schemas.microsoft.com/office/drawing/2014/main" id="{AFF4CAEE-9E44-45F1-F766-2FFD4A651B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4293845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AE22765-08C8-465B-41BB-A381D0268486}"/>
              </a:ext>
            </a:extLst>
          </p:cNvPr>
          <p:cNvGraphicFramePr>
            <a:graphicFrameLocks noChangeAspect="1"/>
          </p:cNvGraphicFramePr>
          <p:nvPr>
            <p:custDataLst>
              <p:tags r:id="rId1"/>
            </p:custDataLst>
            <p:extLst>
              <p:ext uri="{D42A27DB-BD31-4B8C-83A1-F6EECF244321}">
                <p14:modId xmlns:p14="http://schemas.microsoft.com/office/powerpoint/2010/main" val="382995675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D3A8206-A73B-AAEA-B4C6-9B4477DCC311}"/>
              </a:ext>
            </a:extLst>
          </p:cNvPr>
          <p:cNvSpPr>
            <a:spLocks noGrp="1"/>
          </p:cNvSpPr>
          <p:nvPr>
            <p:ph type="title"/>
          </p:nvPr>
        </p:nvSpPr>
        <p:spPr/>
        <p:txBody>
          <a:bodyPr vert="horz"/>
          <a:lstStyle/>
          <a:p>
            <a:r>
              <a:rPr lang="de-CH" dirty="0"/>
              <a:t>Abstimmung von Ressourcenpolitik und Geschäfts-strategien im Bausektor – Resultate I</a:t>
            </a:r>
          </a:p>
        </p:txBody>
      </p:sp>
      <p:sp>
        <p:nvSpPr>
          <p:cNvPr id="3" name="Text Placeholder 2">
            <a:extLst>
              <a:ext uri="{FF2B5EF4-FFF2-40B4-BE49-F238E27FC236}">
                <a16:creationId xmlns:a16="http://schemas.microsoft.com/office/drawing/2014/main" id="{39354E4D-469F-866D-2122-9B0FE23B7B28}"/>
              </a:ext>
            </a:extLst>
          </p:cNvPr>
          <p:cNvSpPr>
            <a:spLocks noGrp="1"/>
          </p:cNvSpPr>
          <p:nvPr>
            <p:ph type="body" sz="quarter" idx="13"/>
          </p:nvPr>
        </p:nvSpPr>
        <p:spPr/>
        <p:txBody>
          <a:bodyPr/>
          <a:lstStyle/>
          <a:p>
            <a:pPr marL="0" indent="0">
              <a:lnSpc>
                <a:spcPct val="100000"/>
              </a:lnSpc>
              <a:buNone/>
            </a:pPr>
            <a:r>
              <a:rPr lang="de-CH" b="1" dirty="0"/>
              <a:t>Die Analyse regionaler Wertschöpfungsketten von Kies und Beton zeigt die Bauplanung und -ausführung als Schlüsselprozess</a:t>
            </a:r>
          </a:p>
          <a:p>
            <a:pPr>
              <a:lnSpc>
                <a:spcPct val="100000"/>
              </a:lnSpc>
            </a:pPr>
            <a:r>
              <a:rPr lang="de-CH" dirty="0"/>
              <a:t>Hier entsteht die </a:t>
            </a:r>
            <a:r>
              <a:rPr lang="de-CH" dirty="0">
                <a:solidFill>
                  <a:srgbClr val="83D0F5"/>
                </a:solidFill>
              </a:rPr>
              <a:t>grösste Wertschöpfung</a:t>
            </a:r>
            <a:r>
              <a:rPr lang="de-CH" dirty="0"/>
              <a:t>; </a:t>
            </a:r>
            <a:r>
              <a:rPr lang="de-CH" dirty="0">
                <a:solidFill>
                  <a:srgbClr val="83D0F5"/>
                </a:solidFill>
              </a:rPr>
              <a:t>umweltrelevante Entscheidungen </a:t>
            </a:r>
            <a:r>
              <a:rPr lang="de-CH" dirty="0"/>
              <a:t>werden getroffen und die </a:t>
            </a:r>
            <a:r>
              <a:rPr lang="de-CH" dirty="0">
                <a:solidFill>
                  <a:srgbClr val="83D0F5"/>
                </a:solidFill>
              </a:rPr>
              <a:t>wirtschaftlichen Risiken </a:t>
            </a:r>
            <a:r>
              <a:rPr lang="de-CH" dirty="0"/>
              <a:t>sind am </a:t>
            </a:r>
            <a:r>
              <a:rPr lang="de-CH" dirty="0">
                <a:solidFill>
                  <a:srgbClr val="83D0F5"/>
                </a:solidFill>
              </a:rPr>
              <a:t>grössten</a:t>
            </a:r>
            <a:r>
              <a:rPr lang="de-CH" dirty="0"/>
              <a:t>. Viele Bauunternehmen erweitern ihre Geschäftsstrategien daher um Aktivitäten der Materialbewirtschaftung (Produktion, Logistik, Recycling und Entsorgung). </a:t>
            </a:r>
          </a:p>
          <a:p>
            <a:pPr>
              <a:lnSpc>
                <a:spcPct val="100000"/>
              </a:lnSpc>
            </a:pPr>
            <a:r>
              <a:rPr lang="de-CH" dirty="0"/>
              <a:t>In dicht bebauten Regionen mit hoher Bautätigkeit ist diese Tendenz am stärksten, denn das </a:t>
            </a:r>
            <a:r>
              <a:rPr lang="de-CH" dirty="0">
                <a:solidFill>
                  <a:srgbClr val="83D0F5"/>
                </a:solidFill>
              </a:rPr>
              <a:t>Bauwerk</a:t>
            </a:r>
            <a:r>
              <a:rPr lang="de-CH" dirty="0"/>
              <a:t> wächst vor allem in die </a:t>
            </a:r>
            <a:r>
              <a:rPr lang="de-CH" dirty="0">
                <a:solidFill>
                  <a:srgbClr val="83D0F5"/>
                </a:solidFill>
              </a:rPr>
              <a:t>Höhe</a:t>
            </a:r>
            <a:r>
              <a:rPr lang="de-CH" dirty="0"/>
              <a:t> </a:t>
            </a:r>
            <a:r>
              <a:rPr lang="de-CH" dirty="0">
                <a:solidFill>
                  <a:srgbClr val="83D0F5"/>
                </a:solidFill>
              </a:rPr>
              <a:t>und</a:t>
            </a:r>
            <a:r>
              <a:rPr lang="de-CH" dirty="0"/>
              <a:t> </a:t>
            </a:r>
            <a:r>
              <a:rPr lang="de-CH" dirty="0">
                <a:solidFill>
                  <a:srgbClr val="83D0F5"/>
                </a:solidFill>
              </a:rPr>
              <a:t>Tiefe</a:t>
            </a:r>
            <a:r>
              <a:rPr lang="de-CH" dirty="0"/>
              <a:t>. Daher übersteigt die Menge abzulagernden Materials (Aushub und mineralische Bauabfälle) in diesen Regionen die Nachfrage nach mineralischen Baustoffen. Diese Chance zur Entwicklung einer Kreislaufwirtschaft im Bauwesen kann bisher jedoch nur teilweise genutzt werden. </a:t>
            </a:r>
          </a:p>
          <a:p>
            <a:pPr marL="0" indent="0">
              <a:lnSpc>
                <a:spcPct val="100000"/>
              </a:lnSpc>
              <a:buNone/>
            </a:pPr>
            <a:endParaRPr lang="de-CH" dirty="0"/>
          </a:p>
          <a:p>
            <a:endParaRPr lang="de-CH" dirty="0"/>
          </a:p>
        </p:txBody>
      </p:sp>
      <p:sp>
        <p:nvSpPr>
          <p:cNvPr id="4" name="Slide Number Placeholder 3">
            <a:extLst>
              <a:ext uri="{FF2B5EF4-FFF2-40B4-BE49-F238E27FC236}">
                <a16:creationId xmlns:a16="http://schemas.microsoft.com/office/drawing/2014/main" id="{9DCAF2CF-11D8-3FB7-6010-51A2DC600D4F}"/>
              </a:ext>
            </a:extLst>
          </p:cNvPr>
          <p:cNvSpPr>
            <a:spLocks noGrp="1"/>
          </p:cNvSpPr>
          <p:nvPr>
            <p:ph type="sldNum" sz="quarter" idx="14"/>
          </p:nvPr>
        </p:nvSpPr>
        <p:spPr/>
        <p:txBody>
          <a:bodyPr/>
          <a:lstStyle/>
          <a:p>
            <a:fld id="{476BE59D-4918-439E-9CBF-5840B2847889}" type="slidenum">
              <a:rPr lang="de-CH" smtClean="0"/>
              <a:pPr/>
              <a:t>28</a:t>
            </a:fld>
            <a:endParaRPr lang="de-CH" dirty="0"/>
          </a:p>
        </p:txBody>
      </p:sp>
      <p:sp>
        <p:nvSpPr>
          <p:cNvPr id="5" name="Footer Placeholder 4">
            <a:extLst>
              <a:ext uri="{FF2B5EF4-FFF2-40B4-BE49-F238E27FC236}">
                <a16:creationId xmlns:a16="http://schemas.microsoft.com/office/drawing/2014/main" id="{F6A785B2-7A07-B6B3-5F57-60B71E3E9D9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1565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6C2F7-83F0-C859-3AB9-EEC36BC8BDD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3E1A042-3E3B-D27E-DD21-55E808043263}"/>
              </a:ext>
            </a:extLst>
          </p:cNvPr>
          <p:cNvGraphicFramePr>
            <a:graphicFrameLocks noChangeAspect="1"/>
          </p:cNvGraphicFramePr>
          <p:nvPr>
            <p:custDataLst>
              <p:tags r:id="rId1"/>
            </p:custDataLst>
            <p:extLst>
              <p:ext uri="{D42A27DB-BD31-4B8C-83A1-F6EECF244321}">
                <p14:modId xmlns:p14="http://schemas.microsoft.com/office/powerpoint/2010/main" val="25721528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9AE22765-08C8-465B-41BB-A381D026848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23DF08-2872-9BDF-7598-4D4FBF5E90C0}"/>
              </a:ext>
            </a:extLst>
          </p:cNvPr>
          <p:cNvSpPr>
            <a:spLocks noGrp="1"/>
          </p:cNvSpPr>
          <p:nvPr>
            <p:ph type="title"/>
          </p:nvPr>
        </p:nvSpPr>
        <p:spPr/>
        <p:txBody>
          <a:bodyPr vert="horz"/>
          <a:lstStyle/>
          <a:p>
            <a:r>
              <a:rPr lang="de-CH" dirty="0"/>
              <a:t>Abstimmung von Ressourcenpolitik und Geschäfts-strategien im Bausektor – Resultate II</a:t>
            </a:r>
          </a:p>
        </p:txBody>
      </p:sp>
      <p:sp>
        <p:nvSpPr>
          <p:cNvPr id="3" name="Text Placeholder 2">
            <a:extLst>
              <a:ext uri="{FF2B5EF4-FFF2-40B4-BE49-F238E27FC236}">
                <a16:creationId xmlns:a16="http://schemas.microsoft.com/office/drawing/2014/main" id="{D505CE3E-6B5D-E194-0F28-7C8A69C7E31C}"/>
              </a:ext>
            </a:extLst>
          </p:cNvPr>
          <p:cNvSpPr>
            <a:spLocks noGrp="1"/>
          </p:cNvSpPr>
          <p:nvPr>
            <p:ph type="body" sz="quarter" idx="13"/>
          </p:nvPr>
        </p:nvSpPr>
        <p:spPr/>
        <p:txBody>
          <a:bodyPr/>
          <a:lstStyle/>
          <a:p>
            <a:pPr marL="0" indent="0">
              <a:lnSpc>
                <a:spcPct val="100000"/>
              </a:lnSpc>
              <a:buNone/>
            </a:pPr>
            <a:r>
              <a:rPr lang="de-CH" b="1" dirty="0"/>
              <a:t>Übersicht von Entwicklungshürden  </a:t>
            </a:r>
          </a:p>
          <a:p>
            <a:pPr marL="342900" indent="-342900">
              <a:lnSpc>
                <a:spcPct val="100000"/>
              </a:lnSpc>
              <a:buFont typeface="+mj-lt"/>
              <a:buAutoNum type="arabicPeriod"/>
            </a:pPr>
            <a:r>
              <a:rPr lang="de-CH" b="1" dirty="0"/>
              <a:t>Knappes Ablagerungsvolumen senkt den Kiespreis</a:t>
            </a:r>
            <a:r>
              <a:rPr lang="de-CH" dirty="0"/>
              <a:t>: </a:t>
            </a:r>
          </a:p>
          <a:p>
            <a:pPr>
              <a:lnSpc>
                <a:spcPct val="100000"/>
              </a:lnSpc>
            </a:pPr>
            <a:r>
              <a:rPr lang="de-CH" dirty="0"/>
              <a:t>Da </a:t>
            </a:r>
            <a:r>
              <a:rPr lang="de-CH" dirty="0">
                <a:solidFill>
                  <a:srgbClr val="83D0F5"/>
                </a:solidFill>
              </a:rPr>
              <a:t>unverschmutzter Aushub </a:t>
            </a:r>
            <a:r>
              <a:rPr lang="de-CH" dirty="0"/>
              <a:t>bisher in </a:t>
            </a:r>
            <a:r>
              <a:rPr lang="de-CH" dirty="0">
                <a:solidFill>
                  <a:srgbClr val="83D0F5"/>
                </a:solidFill>
              </a:rPr>
              <a:t>leeren</a:t>
            </a:r>
            <a:r>
              <a:rPr lang="de-CH" dirty="0"/>
              <a:t> </a:t>
            </a:r>
            <a:r>
              <a:rPr lang="de-CH" dirty="0">
                <a:solidFill>
                  <a:srgbClr val="83D0F5"/>
                </a:solidFill>
              </a:rPr>
              <a:t>Kiesgruben</a:t>
            </a:r>
            <a:r>
              <a:rPr lang="de-CH" dirty="0"/>
              <a:t> </a:t>
            </a:r>
            <a:r>
              <a:rPr lang="de-CH" dirty="0">
                <a:solidFill>
                  <a:srgbClr val="83D0F5"/>
                </a:solidFill>
              </a:rPr>
              <a:t>abgelagert</a:t>
            </a:r>
            <a:r>
              <a:rPr lang="de-CH" dirty="0"/>
              <a:t> wird, führt die Knappheit an Ablagerungsvolumen zu </a:t>
            </a:r>
            <a:r>
              <a:rPr lang="de-CH" dirty="0">
                <a:solidFill>
                  <a:srgbClr val="83D0F5"/>
                </a:solidFill>
              </a:rPr>
              <a:t>tiefen Kiespreisen</a:t>
            </a:r>
            <a:r>
              <a:rPr lang="de-CH" dirty="0"/>
              <a:t>. Daher gibt es </a:t>
            </a:r>
            <a:r>
              <a:rPr lang="de-CH" dirty="0">
                <a:solidFill>
                  <a:srgbClr val="83D0F5"/>
                </a:solidFill>
              </a:rPr>
              <a:t>kaum ökonomische Anreize</a:t>
            </a:r>
            <a:r>
              <a:rPr lang="de-CH" dirty="0"/>
              <a:t>, Recycling-Kies durch Waschen von unverschmutzten Aushub oder Bauabfallrecycling herzustellen. Auf regionaler Ebene hat eine Kreislaufwirtschaft von mineralischen Baustoffen daher keine ökonomischen Vorteile.</a:t>
            </a:r>
            <a:endParaRPr lang="de-CH" b="1" dirty="0"/>
          </a:p>
          <a:p>
            <a:pPr marL="342900" indent="-342900">
              <a:buFont typeface="+mj-lt"/>
              <a:buAutoNum type="arabicPeriod" startAt="2"/>
            </a:pPr>
            <a:r>
              <a:rPr lang="de-CH" b="1" dirty="0"/>
              <a:t>Interregionaler Handel erschwert die Steuerung</a:t>
            </a:r>
            <a:r>
              <a:rPr lang="de-CH" dirty="0"/>
              <a:t>: </a:t>
            </a:r>
          </a:p>
          <a:p>
            <a:r>
              <a:rPr lang="de-CH" dirty="0"/>
              <a:t>Eine regionale Knappheit von Kies oder Ablagerungsvolumen wird durch </a:t>
            </a:r>
            <a:r>
              <a:rPr lang="de-CH" dirty="0">
                <a:solidFill>
                  <a:srgbClr val="83D0F5"/>
                </a:solidFill>
              </a:rPr>
              <a:t>Importe</a:t>
            </a:r>
            <a:r>
              <a:rPr lang="de-CH" dirty="0"/>
              <a:t> </a:t>
            </a:r>
            <a:r>
              <a:rPr lang="de-CH" dirty="0">
                <a:solidFill>
                  <a:srgbClr val="83D0F5"/>
                </a:solidFill>
              </a:rPr>
              <a:t>aus anderen Regionen kompensiert</a:t>
            </a:r>
            <a:r>
              <a:rPr lang="de-CH" dirty="0"/>
              <a:t>. Ohne politische Anreize entwickelt sich in Regionen mit </a:t>
            </a:r>
            <a:r>
              <a:rPr lang="de-CH" dirty="0">
                <a:solidFill>
                  <a:srgbClr val="83D0F5"/>
                </a:solidFill>
              </a:rPr>
              <a:t>knappen Rohstoffen </a:t>
            </a:r>
            <a:r>
              <a:rPr lang="de-CH" dirty="0"/>
              <a:t>oder </a:t>
            </a:r>
            <a:r>
              <a:rPr lang="de-CH" dirty="0">
                <a:solidFill>
                  <a:srgbClr val="83D0F5"/>
                </a:solidFill>
              </a:rPr>
              <a:t>Landreserven</a:t>
            </a:r>
            <a:r>
              <a:rPr lang="de-CH" dirty="0"/>
              <a:t> daher </a:t>
            </a:r>
            <a:r>
              <a:rPr lang="de-CH" dirty="0">
                <a:solidFill>
                  <a:srgbClr val="83D0F5"/>
                </a:solidFill>
              </a:rPr>
              <a:t>keine Kreislaufwirtschaft</a:t>
            </a:r>
            <a:r>
              <a:rPr lang="de-CH" dirty="0"/>
              <a:t>. Eine verbesserte </a:t>
            </a:r>
            <a:r>
              <a:rPr lang="de-CH" dirty="0">
                <a:solidFill>
                  <a:srgbClr val="83D0F5"/>
                </a:solidFill>
              </a:rPr>
              <a:t>kantonsübergreifende Abstimmung </a:t>
            </a:r>
            <a:r>
              <a:rPr lang="de-CH" dirty="0"/>
              <a:t>könnte die Wirksamkeit der Politiken deutlich erhöhen. Kantone/Regionen mit aktuell wirtschaftlich starker Kies-, Zement- und Betonwirtschaft könnten so eine Schlüsselrolle beim Aufbau einer Kreislaufwirtschaft übernehmen. </a:t>
            </a:r>
            <a:br>
              <a:rPr lang="de-CH" dirty="0"/>
            </a:br>
            <a:r>
              <a:rPr lang="de-CH" dirty="0"/>
              <a:t> </a:t>
            </a:r>
          </a:p>
          <a:p>
            <a:endParaRPr lang="de-CH" dirty="0"/>
          </a:p>
        </p:txBody>
      </p:sp>
      <p:sp>
        <p:nvSpPr>
          <p:cNvPr id="4" name="Slide Number Placeholder 3">
            <a:extLst>
              <a:ext uri="{FF2B5EF4-FFF2-40B4-BE49-F238E27FC236}">
                <a16:creationId xmlns:a16="http://schemas.microsoft.com/office/drawing/2014/main" id="{962DA426-F5D3-0286-CF2F-084E724166E5}"/>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5" name="Footer Placeholder 4">
            <a:extLst>
              <a:ext uri="{FF2B5EF4-FFF2-40B4-BE49-F238E27FC236}">
                <a16:creationId xmlns:a16="http://schemas.microsoft.com/office/drawing/2014/main" id="{A4599912-2E5C-F067-D8BA-5E4DF5A51790}"/>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84047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Lernziele</a:t>
            </a:r>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de-CH" dirty="0"/>
              <a:t>Der/die Lernende …</a:t>
            </a:r>
          </a:p>
          <a:p>
            <a:r>
              <a:rPr lang="de-CH" dirty="0"/>
              <a:t>verstehen die grosse </a:t>
            </a:r>
            <a:r>
              <a:rPr lang="de-CH" b="1" dirty="0"/>
              <a:t>Bedeutung</a:t>
            </a:r>
            <a:r>
              <a:rPr lang="de-CH" dirty="0"/>
              <a:t> von </a:t>
            </a:r>
            <a:r>
              <a:rPr lang="de-CH" b="1" dirty="0"/>
              <a:t>Bauen</a:t>
            </a:r>
            <a:r>
              <a:rPr lang="de-CH" dirty="0"/>
              <a:t> und </a:t>
            </a:r>
            <a:r>
              <a:rPr lang="de-CH" b="1" dirty="0"/>
              <a:t>Wohnen</a:t>
            </a:r>
            <a:r>
              <a:rPr lang="de-CH" dirty="0"/>
              <a:t> für die nachhaltige Entwicklung</a:t>
            </a:r>
          </a:p>
          <a:p>
            <a:r>
              <a:rPr lang="de-CH" dirty="0"/>
              <a:t>kennen die </a:t>
            </a:r>
            <a:r>
              <a:rPr lang="de-CH" b="1" dirty="0"/>
              <a:t>Entwicklung</a:t>
            </a:r>
            <a:r>
              <a:rPr lang="de-CH" dirty="0"/>
              <a:t> des </a:t>
            </a:r>
            <a:r>
              <a:rPr lang="de-CH" b="1" dirty="0"/>
              <a:t>Wohnraumbedarfs</a:t>
            </a:r>
            <a:r>
              <a:rPr lang="de-CH" dirty="0"/>
              <a:t> in den </a:t>
            </a:r>
            <a:r>
              <a:rPr lang="de-CH" b="1" dirty="0"/>
              <a:t>letzten 40 Jahren</a:t>
            </a:r>
          </a:p>
          <a:p>
            <a:r>
              <a:rPr lang="de-CH" dirty="0"/>
              <a:t>wissen, welche </a:t>
            </a:r>
            <a:r>
              <a:rPr lang="de-CH" b="1" dirty="0"/>
              <a:t>Lösungsansätze</a:t>
            </a:r>
            <a:r>
              <a:rPr lang="de-CH" dirty="0"/>
              <a:t> vorgeschlagen werden</a:t>
            </a:r>
          </a:p>
          <a:p>
            <a:r>
              <a:rPr lang="de-CH" dirty="0"/>
              <a:t>erkennen das Problem der grossen Menge an </a:t>
            </a:r>
            <a:r>
              <a:rPr lang="de-CH" b="1" dirty="0"/>
              <a:t>Bauabfällen</a:t>
            </a:r>
          </a:p>
          <a:p>
            <a:r>
              <a:rPr lang="de-CH" dirty="0"/>
              <a:t>verstehen </a:t>
            </a:r>
            <a:r>
              <a:rPr lang="de-CH" b="1" dirty="0"/>
              <a:t>Lösungsansätze</a:t>
            </a:r>
            <a:r>
              <a:rPr lang="de-CH" dirty="0"/>
              <a:t> für eine </a:t>
            </a:r>
            <a:r>
              <a:rPr lang="de-CH" b="1" dirty="0"/>
              <a:t>Kreislaufwirtschaft</a:t>
            </a:r>
            <a:r>
              <a:rPr lang="de-CH" dirty="0"/>
              <a:t> beim </a:t>
            </a:r>
            <a:r>
              <a:rPr lang="de-CH" b="1" dirty="0"/>
              <a:t>Gebäudebau</a:t>
            </a:r>
            <a:r>
              <a:rPr lang="de-CH" dirty="0"/>
              <a:t> und wie sich dafür die </a:t>
            </a:r>
            <a:r>
              <a:rPr lang="de-CH" b="1" dirty="0"/>
              <a:t>Geschäftsmodelle</a:t>
            </a:r>
            <a:r>
              <a:rPr lang="de-CH" dirty="0"/>
              <a:t> in der Bauwirtschaft anpassen müssen</a:t>
            </a:r>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0B008-2F75-2329-ACCE-25171222AB0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E278601-481A-6C0A-7C86-6DE873535682}"/>
              </a:ext>
            </a:extLst>
          </p:cNvPr>
          <p:cNvGraphicFramePr>
            <a:graphicFrameLocks noChangeAspect="1"/>
          </p:cNvGraphicFramePr>
          <p:nvPr>
            <p:custDataLst>
              <p:tags r:id="rId1"/>
            </p:custDataLst>
            <p:extLst>
              <p:ext uri="{D42A27DB-BD31-4B8C-83A1-F6EECF244321}">
                <p14:modId xmlns:p14="http://schemas.microsoft.com/office/powerpoint/2010/main" val="25617483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83E1A042-3E3B-D27E-DD21-55E80804326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270CD2-BEED-0424-B29E-0D9C51C19D03}"/>
              </a:ext>
            </a:extLst>
          </p:cNvPr>
          <p:cNvSpPr>
            <a:spLocks noGrp="1"/>
          </p:cNvSpPr>
          <p:nvPr>
            <p:ph type="title"/>
          </p:nvPr>
        </p:nvSpPr>
        <p:spPr/>
        <p:txBody>
          <a:bodyPr vert="horz"/>
          <a:lstStyle/>
          <a:p>
            <a:r>
              <a:rPr lang="de-CH" dirty="0"/>
              <a:t>Abstimmung von Ressourcenpolitik und Geschäfts-strategien im Bausektor – Resultate III</a:t>
            </a:r>
          </a:p>
        </p:txBody>
      </p:sp>
      <p:sp>
        <p:nvSpPr>
          <p:cNvPr id="3" name="Text Placeholder 2">
            <a:extLst>
              <a:ext uri="{FF2B5EF4-FFF2-40B4-BE49-F238E27FC236}">
                <a16:creationId xmlns:a16="http://schemas.microsoft.com/office/drawing/2014/main" id="{5CF3FB0E-8B1A-3C32-CF45-576D94607342}"/>
              </a:ext>
            </a:extLst>
          </p:cNvPr>
          <p:cNvSpPr>
            <a:spLocks noGrp="1"/>
          </p:cNvSpPr>
          <p:nvPr>
            <p:ph type="body" sz="quarter" idx="13"/>
          </p:nvPr>
        </p:nvSpPr>
        <p:spPr/>
        <p:txBody>
          <a:bodyPr/>
          <a:lstStyle/>
          <a:p>
            <a:pPr marL="342900" indent="-342900">
              <a:buFont typeface="+mj-lt"/>
              <a:buAutoNum type="arabicPeriod" startAt="3"/>
            </a:pPr>
            <a:r>
              <a:rPr lang="de-CH" b="1" dirty="0"/>
              <a:t>Hohe Risiken verhindern Lernprozesse</a:t>
            </a:r>
            <a:r>
              <a:rPr lang="de-CH" dirty="0"/>
              <a:t>: </a:t>
            </a:r>
          </a:p>
          <a:p>
            <a:r>
              <a:rPr lang="de-CH" dirty="0"/>
              <a:t>Das Bauwesen weist heute </a:t>
            </a:r>
            <a:r>
              <a:rPr lang="de-CH" dirty="0">
                <a:solidFill>
                  <a:srgbClr val="83D0F5"/>
                </a:solidFill>
              </a:rPr>
              <a:t>hohe Recyclingquoten </a:t>
            </a:r>
            <a:r>
              <a:rPr lang="de-CH" dirty="0"/>
              <a:t>auf. Wenn die Mengen an </a:t>
            </a:r>
            <a:r>
              <a:rPr lang="de-CH" dirty="0">
                <a:solidFill>
                  <a:srgbClr val="83D0F5"/>
                </a:solidFill>
              </a:rPr>
              <a:t>mineralischen Bauabfällen </a:t>
            </a:r>
            <a:r>
              <a:rPr lang="de-CH" dirty="0"/>
              <a:t>zukünftig </a:t>
            </a:r>
            <a:r>
              <a:rPr lang="de-CH" dirty="0">
                <a:solidFill>
                  <a:srgbClr val="83D0F5"/>
                </a:solidFill>
              </a:rPr>
              <a:t>stärker wachsen </a:t>
            </a:r>
            <a:r>
              <a:rPr lang="de-CH" dirty="0"/>
              <a:t>als die </a:t>
            </a:r>
            <a:r>
              <a:rPr lang="de-CH" dirty="0">
                <a:solidFill>
                  <a:srgbClr val="83D0F5"/>
                </a:solidFill>
              </a:rPr>
              <a:t>Nachfrage</a:t>
            </a:r>
            <a:r>
              <a:rPr lang="de-CH" dirty="0"/>
              <a:t> nach mineralischen Ressourcen, wird die </a:t>
            </a:r>
            <a:r>
              <a:rPr lang="de-CH" dirty="0">
                <a:solidFill>
                  <a:srgbClr val="83D0F5"/>
                </a:solidFill>
              </a:rPr>
              <a:t>Bauabfallverwertung</a:t>
            </a:r>
            <a:r>
              <a:rPr lang="de-CH" dirty="0"/>
              <a:t> </a:t>
            </a:r>
            <a:r>
              <a:rPr lang="de-CH" dirty="0">
                <a:solidFill>
                  <a:srgbClr val="83D0F5"/>
                </a:solidFill>
              </a:rPr>
              <a:t>anspruchsvoller</a:t>
            </a:r>
            <a:r>
              <a:rPr lang="de-CH" dirty="0"/>
              <a:t> und </a:t>
            </a:r>
            <a:r>
              <a:rPr lang="de-CH" dirty="0">
                <a:solidFill>
                  <a:srgbClr val="83D0F5"/>
                </a:solidFill>
              </a:rPr>
              <a:t>teurer</a:t>
            </a:r>
            <a:r>
              <a:rPr lang="de-CH" dirty="0"/>
              <a:t>. Um sinkende Recyclingquoten in einem solchen Szenario zu verhindern, müssen heute </a:t>
            </a:r>
            <a:r>
              <a:rPr lang="de-CH" dirty="0">
                <a:solidFill>
                  <a:srgbClr val="83D0F5"/>
                </a:solidFill>
              </a:rPr>
              <a:t>fragile Märkte für Sekundärressourcen aktiv</a:t>
            </a:r>
            <a:r>
              <a:rPr lang="de-CH" dirty="0"/>
              <a:t> </a:t>
            </a:r>
            <a:r>
              <a:rPr lang="de-CH" dirty="0">
                <a:solidFill>
                  <a:srgbClr val="83D0F5"/>
                </a:solidFill>
              </a:rPr>
              <a:t>gestützt</a:t>
            </a:r>
            <a:r>
              <a:rPr lang="de-CH" dirty="0"/>
              <a:t> werden. </a:t>
            </a:r>
          </a:p>
          <a:p>
            <a:pPr marL="0" indent="0">
              <a:buNone/>
            </a:pPr>
            <a:endParaRPr lang="de-CH" dirty="0"/>
          </a:p>
        </p:txBody>
      </p:sp>
      <p:sp>
        <p:nvSpPr>
          <p:cNvPr id="4" name="Slide Number Placeholder 3">
            <a:extLst>
              <a:ext uri="{FF2B5EF4-FFF2-40B4-BE49-F238E27FC236}">
                <a16:creationId xmlns:a16="http://schemas.microsoft.com/office/drawing/2014/main" id="{299A8067-8C87-C8DD-FAA1-1D0502492951}"/>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5" name="Footer Placeholder 4">
            <a:extLst>
              <a:ext uri="{FF2B5EF4-FFF2-40B4-BE49-F238E27FC236}">
                <a16:creationId xmlns:a16="http://schemas.microsoft.com/office/drawing/2014/main" id="{F397C087-7407-A199-62ED-4D9A0389F229}"/>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73557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Abschlussdiskussion</a:t>
            </a:r>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de-CH" dirty="0"/>
              <a:t>Diskutiere zum Schluss in Zweier- oder Dreiergruppen:</a:t>
            </a:r>
          </a:p>
          <a:p>
            <a:pPr marL="342900" indent="-342900">
              <a:buFont typeface="+mj-lt"/>
              <a:buAutoNum type="arabicPeriod"/>
            </a:pPr>
            <a:r>
              <a:rPr lang="de-CH" dirty="0"/>
              <a:t>Mit welchen Massnahmen würde ich den </a:t>
            </a:r>
            <a:r>
              <a:rPr lang="de-CH" b="1" dirty="0"/>
              <a:t>ökologischen Fussabdruck des Wohnens </a:t>
            </a:r>
            <a:r>
              <a:rPr lang="de-CH" dirty="0"/>
              <a:t>verbessern?</a:t>
            </a:r>
          </a:p>
          <a:p>
            <a:pPr marL="342900" indent="-342900">
              <a:buFont typeface="+mj-lt"/>
              <a:buAutoNum type="arabicPeriod"/>
            </a:pPr>
            <a:r>
              <a:rPr lang="de-CH" dirty="0"/>
              <a:t>Welche </a:t>
            </a:r>
            <a:r>
              <a:rPr lang="de-CH" b="1" dirty="0"/>
              <a:t>Wohnformen</a:t>
            </a:r>
            <a:r>
              <a:rPr lang="de-CH" dirty="0"/>
              <a:t> würde ich fördern? Und wie?</a:t>
            </a:r>
          </a:p>
          <a:p>
            <a:pPr marL="342900" indent="-342900">
              <a:buFont typeface="+mj-lt"/>
              <a:buAutoNum type="arabicPeriod"/>
            </a:pPr>
            <a:r>
              <a:rPr lang="de-CH" dirty="0"/>
              <a:t>Wie würde ich den Anteil an </a:t>
            </a:r>
            <a:r>
              <a:rPr lang="de-CH" b="1" dirty="0"/>
              <a:t>Recycling-Material</a:t>
            </a:r>
            <a:r>
              <a:rPr lang="de-CH" dirty="0"/>
              <a:t> beim Bauen erhöhen?</a:t>
            </a:r>
          </a:p>
          <a:p>
            <a:pPr marL="342900" indent="-342900">
              <a:buFont typeface="+mj-lt"/>
              <a:buAutoNum type="arabicPeriod"/>
            </a:pPr>
            <a:r>
              <a:rPr lang="de-CH" dirty="0"/>
              <a:t>Was kann ich selbst zur </a:t>
            </a:r>
            <a:r>
              <a:rPr lang="de-CH" b="1" dirty="0"/>
              <a:t>Lösung</a:t>
            </a:r>
            <a:r>
              <a:rPr lang="de-CH" dirty="0"/>
              <a:t> </a:t>
            </a:r>
            <a:r>
              <a:rPr lang="de-CH" b="1" dirty="0"/>
              <a:t>des</a:t>
            </a:r>
            <a:r>
              <a:rPr lang="de-CH" dirty="0"/>
              <a:t> </a:t>
            </a:r>
            <a:r>
              <a:rPr lang="de-CH" b="1" dirty="0"/>
              <a:t>Problems</a:t>
            </a:r>
            <a:r>
              <a:rPr lang="de-CH" dirty="0"/>
              <a:t> beitragen – jetzt und auch längerfristig?</a:t>
            </a:r>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89882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Anhang</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72722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C692-C4AE-9B18-53A3-7170A9E02079}"/>
              </a:ext>
            </a:extLst>
          </p:cNvPr>
          <p:cNvSpPr>
            <a:spLocks noGrp="1"/>
          </p:cNvSpPr>
          <p:nvPr>
            <p:ph type="title"/>
          </p:nvPr>
        </p:nvSpPr>
        <p:spPr/>
        <p:txBody>
          <a:bodyPr/>
          <a:lstStyle/>
          <a:p>
            <a:r>
              <a:rPr lang="de-CH" dirty="0"/>
              <a:t>Vertiefende Quellen zum Thema</a:t>
            </a:r>
          </a:p>
        </p:txBody>
      </p:sp>
      <p:sp>
        <p:nvSpPr>
          <p:cNvPr id="3" name="Text Placeholder 2">
            <a:extLst>
              <a:ext uri="{FF2B5EF4-FFF2-40B4-BE49-F238E27FC236}">
                <a16:creationId xmlns:a16="http://schemas.microsoft.com/office/drawing/2014/main" id="{B63E1721-A07C-ED4A-8D78-5B7129364AE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BFE0721B-83BD-44CD-54B8-FF8D21835BA5}"/>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5" name="Footer Placeholder 4">
            <a:extLst>
              <a:ext uri="{FF2B5EF4-FFF2-40B4-BE49-F238E27FC236}">
                <a16:creationId xmlns:a16="http://schemas.microsoft.com/office/drawing/2014/main" id="{42B35813-83D4-01C5-69CD-6825353FCFA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970333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de-CH" dirty="0"/>
              <a:t>Einsatz des Lernmoduls</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buFont typeface="Arial" panose="020B0604020202020204" pitchFamily="34" charset="0"/>
              <a:buChar char="•"/>
            </a:pPr>
            <a:r>
              <a:rPr lang="de-CH" dirty="0"/>
              <a:t>Geeignet für den Einsatz in Bachelorstudiengänge an Schweizer Hochschulen</a:t>
            </a:r>
          </a:p>
          <a:p>
            <a:pPr>
              <a:lnSpc>
                <a:spcPct val="100000"/>
              </a:lnSpc>
              <a:spcAft>
                <a:spcPts val="1200"/>
              </a:spcAft>
              <a:buFont typeface="Arial" panose="020B0604020202020204" pitchFamily="34" charset="0"/>
              <a:buChar char="•"/>
            </a:pPr>
            <a:r>
              <a:rPr lang="de-CH" dirty="0"/>
              <a:t>Als Einführung auch geeignet für Master- und Weiterbildungsstudiengänge an Schweizer Hochschulen</a:t>
            </a:r>
          </a:p>
          <a:p>
            <a:pPr>
              <a:lnSpc>
                <a:spcPct val="100000"/>
              </a:lnSpc>
              <a:spcAft>
                <a:spcPts val="1200"/>
              </a:spcAft>
              <a:buFont typeface="Arial" panose="020B0604020202020204" pitchFamily="34" charset="0"/>
              <a:buChar char="•"/>
            </a:pPr>
            <a:r>
              <a:rPr lang="de-CH" dirty="0"/>
              <a:t>Geeignet für das Selbststudium, kann auch im Präsenzunterricht eingesetzt werden</a:t>
            </a:r>
          </a:p>
          <a:p>
            <a:pPr>
              <a:lnSpc>
                <a:spcPct val="100000"/>
              </a:lnSpc>
              <a:spcAft>
                <a:spcPts val="1200"/>
              </a:spcAft>
              <a:buFont typeface="Arial" panose="020B0604020202020204" pitchFamily="34" charset="0"/>
              <a:buChar char="•"/>
            </a:pPr>
            <a:r>
              <a:rPr lang="de-CH" dirty="0"/>
              <a:t>Umfang: 3-4 Stunden Lernzeit, für Vertiefung weitere 3-4 Stunden Lernzeit</a:t>
            </a:r>
          </a:p>
          <a:p>
            <a:pPr marL="0" indent="0">
              <a:buNone/>
            </a:pP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806316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de-CH" dirty="0"/>
              <a:t>Das NFP 73 Nachhaltige Wirtschaft: </a:t>
            </a:r>
            <a:br>
              <a:rPr lang="de-CH" dirty="0"/>
            </a:br>
            <a:r>
              <a:rPr lang="de-CH" dirty="0"/>
              <a:t>ressourcenschonend, zukunftsfähig, innovativ</a:t>
            </a:r>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de-CH" sz="1800" b="0" i="0" dirty="0">
                <a:solidFill>
                  <a:srgbClr val="1B2422"/>
                </a:solidFill>
                <a:effectLst/>
              </a:rPr>
              <a:t>Das NFP 73 hat zum Ziel wissenschaftliche Erkenntnisse über eine nachhaltige Wirtschaft mit schonender Nutzung natürlicher Ressourcen, mehr Wohlfahrt und erhöhter Wettbewerbsfähigkeit des Wirtschaftsstandortes Schweiz zu erarbeiten.</a:t>
            </a:r>
          </a:p>
          <a:p>
            <a:pPr marL="0" indent="0">
              <a:buNone/>
            </a:pPr>
            <a:endParaRPr lang="de-CH" sz="1800" b="0" i="0" dirty="0">
              <a:solidFill>
                <a:srgbClr val="1B2422"/>
              </a:solidFill>
              <a:effectLst/>
            </a:endParaRPr>
          </a:p>
          <a:p>
            <a:pPr marL="0" indent="0">
              <a:buNone/>
            </a:pPr>
            <a:r>
              <a:rPr lang="de-CH" sz="1800" dirty="0">
                <a:solidFill>
                  <a:srgbClr val="1B2422"/>
                </a:solidFill>
              </a:rPr>
              <a:t>Rahmen:</a:t>
            </a:r>
            <a:endParaRPr lang="de-CH" sz="1800" b="0" i="0" dirty="0">
              <a:solidFill>
                <a:srgbClr val="1B2422"/>
              </a:solidFill>
              <a:effectLst/>
            </a:endParaRPr>
          </a:p>
          <a:p>
            <a:pPr>
              <a:lnSpc>
                <a:spcPct val="100000"/>
              </a:lnSpc>
              <a:spcAft>
                <a:spcPts val="1200"/>
              </a:spcAft>
            </a:pPr>
            <a:r>
              <a:rPr lang="de-CH" sz="1800" dirty="0"/>
              <a:t>29 Forschungsprojekte in 9 Schwerpunkten</a:t>
            </a:r>
          </a:p>
          <a:p>
            <a:pPr>
              <a:lnSpc>
                <a:spcPct val="100000"/>
              </a:lnSpc>
              <a:spcAft>
                <a:spcPts val="1200"/>
              </a:spcAft>
            </a:pPr>
            <a:r>
              <a:rPr lang="de-CH" sz="1800" dirty="0"/>
              <a:t>Laufzeit: 2016-2023</a:t>
            </a:r>
          </a:p>
          <a:p>
            <a:pPr>
              <a:lnSpc>
                <a:spcPct val="100000"/>
              </a:lnSpc>
              <a:spcAft>
                <a:spcPts val="1200"/>
              </a:spcAft>
            </a:pPr>
            <a:r>
              <a:rPr lang="de-CH" sz="1800" dirty="0"/>
              <a:t>Forschungsdauer: 5 Jahre</a:t>
            </a:r>
          </a:p>
          <a:p>
            <a:pPr>
              <a:lnSpc>
                <a:spcPct val="100000"/>
              </a:lnSpc>
              <a:spcAft>
                <a:spcPts val="1200"/>
              </a:spcAft>
            </a:pPr>
            <a:r>
              <a:rPr lang="de-CH" sz="1800" dirty="0"/>
              <a:t>Finanzrahmen: </a:t>
            </a:r>
            <a:r>
              <a:rPr lang="de-CH" sz="1800" b="0" i="0" dirty="0">
                <a:solidFill>
                  <a:srgbClr val="04293C"/>
                </a:solidFill>
                <a:effectLst/>
              </a:rPr>
              <a:t>CHF 20'000’000</a:t>
            </a:r>
            <a:endParaRPr lang="de-CH" sz="1800" dirty="0"/>
          </a:p>
          <a:p>
            <a:endParaRPr lang="de-CH" dirty="0"/>
          </a:p>
          <a:p>
            <a:pPr marL="0" indent="0">
              <a:buNone/>
            </a:pPr>
            <a:r>
              <a:rPr lang="de-CH" sz="1800" dirty="0">
                <a:solidFill>
                  <a:srgbClr val="04293C"/>
                </a:solidFill>
              </a:rPr>
              <a:t>Danksagung: Die Entwicklung dieses Lernmoduls wurde durch SNF/NFP 73 ermöglicht.</a:t>
            </a:r>
            <a:endParaRPr lang="de-CH" sz="1800" dirty="0"/>
          </a:p>
          <a:p>
            <a:pPr marL="0" indent="0">
              <a:buNone/>
            </a:pPr>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35</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1104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a:t>Einstiegsfragen</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de-CH" sz="1800" dirty="0"/>
              <a:t>Versuche bitte mit deinem Vorwissen und deinen Erfahrungen folgende Fragen zu beantworten. Am besten diskutierst du deine Antworten mit einer Kollegin oder einem Kollegen:</a:t>
            </a:r>
          </a:p>
          <a:p>
            <a:pPr marL="342900" indent="-342900">
              <a:lnSpc>
                <a:spcPct val="100000"/>
              </a:lnSpc>
              <a:spcAft>
                <a:spcPts val="600"/>
              </a:spcAft>
              <a:buFont typeface="+mj-lt"/>
              <a:buAutoNum type="arabicPeriod"/>
            </a:pPr>
            <a:r>
              <a:rPr lang="de-CH" dirty="0"/>
              <a:t>Was bedeutet </a:t>
            </a:r>
            <a:r>
              <a:rPr lang="de-CH" b="1" dirty="0"/>
              <a:t>«wohnen» </a:t>
            </a:r>
            <a:r>
              <a:rPr lang="de-CH" dirty="0"/>
              <a:t>für </a:t>
            </a:r>
            <a:r>
              <a:rPr lang="de-CH" b="1" dirty="0"/>
              <a:t>mich</a:t>
            </a:r>
            <a:r>
              <a:rPr lang="de-CH" dirty="0"/>
              <a:t> und was ist mir dabei wichtig?</a:t>
            </a:r>
          </a:p>
          <a:p>
            <a:pPr marL="342900" indent="-342900">
              <a:lnSpc>
                <a:spcPct val="100000"/>
              </a:lnSpc>
              <a:spcAft>
                <a:spcPts val="600"/>
              </a:spcAft>
              <a:buFont typeface="+mj-lt"/>
              <a:buAutoNum type="arabicPeriod"/>
            </a:pPr>
            <a:r>
              <a:rPr lang="de-CH" dirty="0"/>
              <a:t>Wie viele </a:t>
            </a:r>
            <a:r>
              <a:rPr lang="de-CH" b="1" dirty="0"/>
              <a:t>Quadratmeter</a:t>
            </a:r>
            <a:r>
              <a:rPr lang="de-CH" dirty="0"/>
              <a:t> nehme ich im Moment fürs </a:t>
            </a:r>
            <a:r>
              <a:rPr lang="de-CH" b="1" dirty="0"/>
              <a:t>Wohnen</a:t>
            </a:r>
            <a:r>
              <a:rPr lang="de-CH" dirty="0"/>
              <a:t> in </a:t>
            </a:r>
            <a:r>
              <a:rPr lang="de-CH" b="1" dirty="0"/>
              <a:t>Anspruch</a:t>
            </a:r>
            <a:r>
              <a:rPr lang="de-CH" dirty="0"/>
              <a:t>?</a:t>
            </a:r>
          </a:p>
          <a:p>
            <a:pPr marL="342900" indent="-342900">
              <a:lnSpc>
                <a:spcPct val="100000"/>
              </a:lnSpc>
              <a:spcAft>
                <a:spcPts val="600"/>
              </a:spcAft>
              <a:buFont typeface="+mj-lt"/>
              <a:buAutoNum type="arabicPeriod"/>
            </a:pPr>
            <a:r>
              <a:rPr lang="de-CH" dirty="0"/>
              <a:t>Welche </a:t>
            </a:r>
            <a:r>
              <a:rPr lang="de-CH" b="1" dirty="0"/>
              <a:t>Wohnformen</a:t>
            </a:r>
            <a:r>
              <a:rPr lang="de-CH" dirty="0"/>
              <a:t> kann ich mir für mich vorstellen – </a:t>
            </a:r>
            <a:r>
              <a:rPr lang="de-CH" b="1" dirty="0"/>
              <a:t>jetzt</a:t>
            </a:r>
            <a:r>
              <a:rPr lang="de-CH" dirty="0"/>
              <a:t> </a:t>
            </a:r>
            <a:r>
              <a:rPr lang="de-CH" b="1" dirty="0"/>
              <a:t>und in Zukunft </a:t>
            </a:r>
            <a:r>
              <a:rPr lang="de-CH" dirty="0"/>
              <a:t>– und warum?</a:t>
            </a:r>
          </a:p>
          <a:p>
            <a:pPr marL="342900" indent="-342900">
              <a:lnSpc>
                <a:spcPct val="100000"/>
              </a:lnSpc>
              <a:spcAft>
                <a:spcPts val="600"/>
              </a:spcAft>
              <a:buFont typeface="+mj-lt"/>
              <a:buAutoNum type="arabicPeriod"/>
            </a:pPr>
            <a:r>
              <a:rPr lang="de-CH" dirty="0"/>
              <a:t>Was weisst du bereits über </a:t>
            </a:r>
            <a:r>
              <a:rPr lang="de-CH" b="1" dirty="0"/>
              <a:t>Recycling</a:t>
            </a:r>
            <a:r>
              <a:rPr lang="de-CH" dirty="0"/>
              <a:t> in der </a:t>
            </a:r>
            <a:r>
              <a:rPr lang="de-CH" b="1" dirty="0"/>
              <a:t>Bauwirtschaft</a:t>
            </a:r>
            <a:r>
              <a:rPr lang="de-CH" dirty="0"/>
              <a:t>?</a:t>
            </a:r>
          </a:p>
          <a:p>
            <a:pPr marL="342900" indent="-342900">
              <a:lnSpc>
                <a:spcPct val="100000"/>
              </a:lnSpc>
              <a:spcAft>
                <a:spcPts val="600"/>
              </a:spcAft>
              <a:buFont typeface="+mj-lt"/>
              <a:buAutoNum type="arabicPeriod"/>
            </a:pPr>
            <a:r>
              <a:rPr lang="de-CH" dirty="0"/>
              <a:t>Was denkst du: Wie könnte die </a:t>
            </a:r>
            <a:r>
              <a:rPr lang="de-CH" b="1" dirty="0"/>
              <a:t>Wiederverwertung</a:t>
            </a:r>
            <a:r>
              <a:rPr lang="de-CH" dirty="0"/>
              <a:t> von </a:t>
            </a:r>
            <a:r>
              <a:rPr lang="de-CH" b="1" dirty="0"/>
              <a:t>Baumaterial</a:t>
            </a:r>
            <a:r>
              <a:rPr lang="de-CH" dirty="0"/>
              <a:t> gefördert werden?</a:t>
            </a:r>
          </a:p>
          <a:p>
            <a:pPr marL="342900" indent="-342900">
              <a:lnSpc>
                <a:spcPct val="100000"/>
              </a:lnSpc>
              <a:spcAft>
                <a:spcPts val="600"/>
              </a:spcAft>
              <a:buFont typeface="+mj-lt"/>
              <a:buAutoNum type="arabicPeriod"/>
            </a:pPr>
            <a:endParaRPr lang="de-CH" dirty="0"/>
          </a:p>
          <a:p>
            <a:pPr marL="0" indent="0">
              <a:lnSpc>
                <a:spcPct val="100000"/>
              </a:lnSpc>
              <a:spcAft>
                <a:spcPts val="600"/>
              </a:spcAft>
              <a:buNone/>
            </a:pPr>
            <a:endParaRPr lang="de-CH" dirty="0"/>
          </a:p>
          <a:p>
            <a:pPr>
              <a:buFont typeface="Wingdings" panose="05000000000000000000" pitchFamily="2" charset="2"/>
              <a:buChar char="Ø"/>
            </a:pPr>
            <a:r>
              <a:rPr lang="de-CH" dirty="0"/>
              <a:t>Zu welchen </a:t>
            </a:r>
            <a:r>
              <a:rPr lang="de-CH" b="1" dirty="0"/>
              <a:t>Nachhaltigkeitszielen</a:t>
            </a:r>
            <a:r>
              <a:rPr lang="de-CH" dirty="0"/>
              <a:t> gibt es wichtige Bezüge und welche sind das? </a:t>
            </a:r>
          </a:p>
          <a:p>
            <a:pPr marL="0" indent="0">
              <a:buNone/>
            </a:pP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92016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de-CH" dirty="0"/>
              <a:t>Bezüge zu den Nachhaltigkeitszielen der UNO</a:t>
            </a:r>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a:t>NFP 73 – Nachhaltige Wirtschaft</a:t>
            </a:r>
            <a:endParaRPr lang="de-CH" dirty="0"/>
          </a:p>
        </p:txBody>
      </p:sp>
      <p:sp>
        <p:nvSpPr>
          <p:cNvPr id="6" name="Oval 5">
            <a:extLst>
              <a:ext uri="{FF2B5EF4-FFF2-40B4-BE49-F238E27FC236}">
                <a16:creationId xmlns:a16="http://schemas.microsoft.com/office/drawing/2014/main" id="{2D119413-D792-D22E-9B20-6D351679F6A2}"/>
              </a:ext>
            </a:extLst>
          </p:cNvPr>
          <p:cNvSpPr/>
          <p:nvPr/>
        </p:nvSpPr>
        <p:spPr>
          <a:xfrm>
            <a:off x="4814912" y="3068782"/>
            <a:ext cx="1650886" cy="1059732"/>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Box 6">
            <a:extLst>
              <a:ext uri="{FF2B5EF4-FFF2-40B4-BE49-F238E27FC236}">
                <a16:creationId xmlns:a16="http://schemas.microsoft.com/office/drawing/2014/main" id="{60B7567D-3D21-F2B5-A262-C68B78E9E9E1}"/>
              </a:ext>
            </a:extLst>
          </p:cNvPr>
          <p:cNvSpPr txBox="1"/>
          <p:nvPr/>
        </p:nvSpPr>
        <p:spPr>
          <a:xfrm>
            <a:off x="5017839" y="3277538"/>
            <a:ext cx="1245032" cy="634276"/>
          </a:xfrm>
          <a:prstGeom prst="rect">
            <a:avLst/>
          </a:prstGeom>
          <a:noFill/>
        </p:spPr>
        <p:txBody>
          <a:bodyPr wrap="square" lIns="0" tIns="0" rIns="0" bIns="0" rtlCol="0">
            <a:spAutoFit/>
          </a:bodyPr>
          <a:lstStyle/>
          <a:p>
            <a:pPr algn="ctr">
              <a:lnSpc>
                <a:spcPct val="120000"/>
              </a:lnSpc>
            </a:pPr>
            <a:r>
              <a:rPr lang="de-CH" dirty="0"/>
              <a:t>Wohnen und Bauen</a:t>
            </a:r>
          </a:p>
        </p:txBody>
      </p:sp>
      <p:pic>
        <p:nvPicPr>
          <p:cNvPr id="9" name="Picture 8">
            <a:extLst>
              <a:ext uri="{FF2B5EF4-FFF2-40B4-BE49-F238E27FC236}">
                <a16:creationId xmlns:a16="http://schemas.microsoft.com/office/drawing/2014/main" id="{8389783E-5C9E-CC3A-24EF-70622D93908E}"/>
              </a:ext>
            </a:extLst>
          </p:cNvPr>
          <p:cNvPicPr>
            <a:picLocks noChangeAspect="1"/>
          </p:cNvPicPr>
          <p:nvPr/>
        </p:nvPicPr>
        <p:blipFill>
          <a:blip r:embed="rId2"/>
          <a:stretch>
            <a:fillRect/>
          </a:stretch>
        </p:blipFill>
        <p:spPr>
          <a:xfrm>
            <a:off x="6401182" y="4815857"/>
            <a:ext cx="1049720" cy="1080000"/>
          </a:xfrm>
          <a:prstGeom prst="rect">
            <a:avLst/>
          </a:prstGeom>
        </p:spPr>
      </p:pic>
      <p:pic>
        <p:nvPicPr>
          <p:cNvPr id="10" name="Picture 9">
            <a:extLst>
              <a:ext uri="{FF2B5EF4-FFF2-40B4-BE49-F238E27FC236}">
                <a16:creationId xmlns:a16="http://schemas.microsoft.com/office/drawing/2014/main" id="{4B1E8B42-6B91-BC9B-6672-A8304FB7D6BC}"/>
              </a:ext>
            </a:extLst>
          </p:cNvPr>
          <p:cNvPicPr>
            <a:picLocks noChangeAspect="1"/>
          </p:cNvPicPr>
          <p:nvPr/>
        </p:nvPicPr>
        <p:blipFill>
          <a:blip r:embed="rId3"/>
          <a:stretch>
            <a:fillRect/>
          </a:stretch>
        </p:blipFill>
        <p:spPr>
          <a:xfrm>
            <a:off x="4044177" y="4815857"/>
            <a:ext cx="1033703" cy="1048400"/>
          </a:xfrm>
          <a:prstGeom prst="rect">
            <a:avLst/>
          </a:prstGeom>
        </p:spPr>
      </p:pic>
      <p:cxnSp>
        <p:nvCxnSpPr>
          <p:cNvPr id="11" name="Straight Connector 10">
            <a:extLst>
              <a:ext uri="{FF2B5EF4-FFF2-40B4-BE49-F238E27FC236}">
                <a16:creationId xmlns:a16="http://schemas.microsoft.com/office/drawing/2014/main" id="{8E771A76-C2B0-40E5-770C-E64315AC2A57}"/>
              </a:ext>
            </a:extLst>
          </p:cNvPr>
          <p:cNvCxnSpPr>
            <a:cxnSpLocks/>
            <a:endCxn id="13" idx="1"/>
          </p:cNvCxnSpPr>
          <p:nvPr/>
        </p:nvCxnSpPr>
        <p:spPr>
          <a:xfrm flipV="1">
            <a:off x="6619367" y="3542331"/>
            <a:ext cx="1133682" cy="613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B512756-7A5B-47EE-1D38-184ACC36BF95}"/>
              </a:ext>
            </a:extLst>
          </p:cNvPr>
          <p:cNvCxnSpPr>
            <a:cxnSpLocks/>
          </p:cNvCxnSpPr>
          <p:nvPr/>
        </p:nvCxnSpPr>
        <p:spPr>
          <a:xfrm>
            <a:off x="5587170" y="2346011"/>
            <a:ext cx="0" cy="656320"/>
          </a:xfrm>
          <a:prstGeom prst="line">
            <a:avLst/>
          </a:prstGeom>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D0ACCCB6-D394-477C-1012-D15AB23CF762}"/>
              </a:ext>
            </a:extLst>
          </p:cNvPr>
          <p:cNvPicPr>
            <a:picLocks noChangeAspect="1"/>
          </p:cNvPicPr>
          <p:nvPr/>
        </p:nvPicPr>
        <p:blipFill>
          <a:blip r:embed="rId4"/>
          <a:stretch>
            <a:fillRect/>
          </a:stretch>
        </p:blipFill>
        <p:spPr>
          <a:xfrm>
            <a:off x="7753049" y="3002331"/>
            <a:ext cx="1092960" cy="1080000"/>
          </a:xfrm>
          <a:prstGeom prst="rect">
            <a:avLst/>
          </a:prstGeom>
        </p:spPr>
      </p:pic>
      <p:cxnSp>
        <p:nvCxnSpPr>
          <p:cNvPr id="14" name="Straight Connector 13">
            <a:extLst>
              <a:ext uri="{FF2B5EF4-FFF2-40B4-BE49-F238E27FC236}">
                <a16:creationId xmlns:a16="http://schemas.microsoft.com/office/drawing/2014/main" id="{3D205033-AF80-9405-9B24-275E3C67A6C3}"/>
              </a:ext>
            </a:extLst>
          </p:cNvPr>
          <p:cNvCxnSpPr>
            <a:cxnSpLocks/>
          </p:cNvCxnSpPr>
          <p:nvPr/>
        </p:nvCxnSpPr>
        <p:spPr>
          <a:xfrm>
            <a:off x="3492347" y="3548470"/>
            <a:ext cx="1174254" cy="0"/>
          </a:xfrm>
          <a:prstGeom prst="line">
            <a:avLst/>
          </a:prstGeom>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24149976-6067-BCF2-FDEC-4D5013222370}"/>
              </a:ext>
            </a:extLst>
          </p:cNvPr>
          <p:cNvPicPr>
            <a:picLocks noChangeAspect="1"/>
          </p:cNvPicPr>
          <p:nvPr/>
        </p:nvPicPr>
        <p:blipFill>
          <a:blip r:embed="rId5"/>
          <a:stretch>
            <a:fillRect/>
          </a:stretch>
        </p:blipFill>
        <p:spPr>
          <a:xfrm>
            <a:off x="3127754" y="1690294"/>
            <a:ext cx="969238" cy="973853"/>
          </a:xfrm>
          <a:prstGeom prst="rect">
            <a:avLst/>
          </a:prstGeom>
        </p:spPr>
      </p:pic>
      <p:cxnSp>
        <p:nvCxnSpPr>
          <p:cNvPr id="16" name="Straight Connector 15">
            <a:extLst>
              <a:ext uri="{FF2B5EF4-FFF2-40B4-BE49-F238E27FC236}">
                <a16:creationId xmlns:a16="http://schemas.microsoft.com/office/drawing/2014/main" id="{3EEB9B07-EDDC-7478-698C-784AA8C9658A}"/>
              </a:ext>
            </a:extLst>
          </p:cNvPr>
          <p:cNvCxnSpPr>
            <a:cxnSpLocks/>
          </p:cNvCxnSpPr>
          <p:nvPr/>
        </p:nvCxnSpPr>
        <p:spPr>
          <a:xfrm flipH="1">
            <a:off x="6357570" y="2637113"/>
            <a:ext cx="516852" cy="568260"/>
          </a:xfrm>
          <a:prstGeom prst="line">
            <a:avLst/>
          </a:prstGeom>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45659FCA-F44C-832C-63E0-569013902DE9}"/>
              </a:ext>
            </a:extLst>
          </p:cNvPr>
          <p:cNvPicPr>
            <a:picLocks noChangeAspect="1"/>
          </p:cNvPicPr>
          <p:nvPr/>
        </p:nvPicPr>
        <p:blipFill>
          <a:blip r:embed="rId6"/>
          <a:stretch>
            <a:fillRect/>
          </a:stretch>
        </p:blipFill>
        <p:spPr>
          <a:xfrm>
            <a:off x="2258778" y="3102433"/>
            <a:ext cx="1080000" cy="1080000"/>
          </a:xfrm>
          <a:prstGeom prst="rect">
            <a:avLst/>
          </a:prstGeom>
        </p:spPr>
      </p:pic>
      <p:cxnSp>
        <p:nvCxnSpPr>
          <p:cNvPr id="18" name="Straight Connector 17">
            <a:extLst>
              <a:ext uri="{FF2B5EF4-FFF2-40B4-BE49-F238E27FC236}">
                <a16:creationId xmlns:a16="http://schemas.microsoft.com/office/drawing/2014/main" id="{9B356D8F-5D88-74A5-9CD4-42CCBA457772}"/>
              </a:ext>
            </a:extLst>
          </p:cNvPr>
          <p:cNvCxnSpPr>
            <a:cxnSpLocks/>
          </p:cNvCxnSpPr>
          <p:nvPr/>
        </p:nvCxnSpPr>
        <p:spPr>
          <a:xfrm>
            <a:off x="6289579" y="4104298"/>
            <a:ext cx="528869" cy="604840"/>
          </a:xfrm>
          <a:prstGeom prst="line">
            <a:avLst/>
          </a:prstGeom>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6EF01C26-2101-4B55-48E5-0261AA046354}"/>
              </a:ext>
            </a:extLst>
          </p:cNvPr>
          <p:cNvPicPr>
            <a:picLocks noChangeAspect="1"/>
          </p:cNvPicPr>
          <p:nvPr/>
        </p:nvPicPr>
        <p:blipFill>
          <a:blip r:embed="rId7"/>
          <a:stretch>
            <a:fillRect/>
          </a:stretch>
        </p:blipFill>
        <p:spPr>
          <a:xfrm>
            <a:off x="6947161" y="1584330"/>
            <a:ext cx="1069240" cy="1080000"/>
          </a:xfrm>
          <a:prstGeom prst="rect">
            <a:avLst/>
          </a:prstGeom>
        </p:spPr>
      </p:pic>
      <p:cxnSp>
        <p:nvCxnSpPr>
          <p:cNvPr id="20" name="Straight Connector 19">
            <a:extLst>
              <a:ext uri="{FF2B5EF4-FFF2-40B4-BE49-F238E27FC236}">
                <a16:creationId xmlns:a16="http://schemas.microsoft.com/office/drawing/2014/main" id="{6FECD9BA-E4A2-1129-3AFC-0DB615E5A54B}"/>
              </a:ext>
            </a:extLst>
          </p:cNvPr>
          <p:cNvCxnSpPr>
            <a:cxnSpLocks/>
          </p:cNvCxnSpPr>
          <p:nvPr/>
        </p:nvCxnSpPr>
        <p:spPr>
          <a:xfrm flipV="1">
            <a:off x="4666601" y="4149748"/>
            <a:ext cx="411279" cy="602647"/>
          </a:xfrm>
          <a:prstGeom prst="line">
            <a:avLst/>
          </a:prstGeom>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599E2A30-3688-7372-22ED-858BE07B15E3}"/>
              </a:ext>
            </a:extLst>
          </p:cNvPr>
          <p:cNvPicPr>
            <a:picLocks noChangeAspect="1"/>
          </p:cNvPicPr>
          <p:nvPr/>
        </p:nvPicPr>
        <p:blipFill>
          <a:blip r:embed="rId8"/>
          <a:stretch>
            <a:fillRect/>
          </a:stretch>
        </p:blipFill>
        <p:spPr>
          <a:xfrm>
            <a:off x="5077880" y="1214803"/>
            <a:ext cx="1066035" cy="1080000"/>
          </a:xfrm>
          <a:prstGeom prst="rect">
            <a:avLst/>
          </a:prstGeom>
        </p:spPr>
      </p:pic>
      <p:cxnSp>
        <p:nvCxnSpPr>
          <p:cNvPr id="24" name="Straight Connector 23">
            <a:extLst>
              <a:ext uri="{FF2B5EF4-FFF2-40B4-BE49-F238E27FC236}">
                <a16:creationId xmlns:a16="http://schemas.microsoft.com/office/drawing/2014/main" id="{553BB413-0708-127B-298B-AF1611CFB0A0}"/>
              </a:ext>
            </a:extLst>
          </p:cNvPr>
          <p:cNvCxnSpPr>
            <a:cxnSpLocks/>
          </p:cNvCxnSpPr>
          <p:nvPr/>
        </p:nvCxnSpPr>
        <p:spPr>
          <a:xfrm>
            <a:off x="4212767" y="2637113"/>
            <a:ext cx="668669" cy="56732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a:lstStyle/>
          <a:p>
            <a:r>
              <a:rPr lang="de-CH" dirty="0"/>
              <a:t>Einstiegsaufgaben</a:t>
            </a:r>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pPr marL="342900" indent="-342900">
              <a:buFont typeface="+mj-lt"/>
              <a:buAutoNum type="arabicPeriod"/>
            </a:pPr>
            <a:r>
              <a:rPr lang="de-CH" dirty="0"/>
              <a:t>Welche Faktoren sind dafür verantwortlich, dass die </a:t>
            </a:r>
            <a:r>
              <a:rPr lang="de-CH" b="1" dirty="0"/>
              <a:t>Wohnfläche</a:t>
            </a:r>
            <a:r>
              <a:rPr lang="de-CH" dirty="0"/>
              <a:t> in der Schweiz in den </a:t>
            </a:r>
            <a:r>
              <a:rPr lang="de-CH" b="1" dirty="0"/>
              <a:t>letzten 40 Jahren</a:t>
            </a:r>
            <a:r>
              <a:rPr lang="de-CH" dirty="0"/>
              <a:t> </a:t>
            </a:r>
            <a:r>
              <a:rPr lang="de-CH" b="1" dirty="0"/>
              <a:t>stark gewachsen </a:t>
            </a:r>
            <a:r>
              <a:rPr lang="de-CH" dirty="0"/>
              <a:t>ist?</a:t>
            </a:r>
          </a:p>
          <a:p>
            <a:pPr marL="342900" indent="-342900">
              <a:buFont typeface="+mj-lt"/>
              <a:buAutoNum type="arabicPeriod"/>
            </a:pPr>
            <a:r>
              <a:rPr lang="de-CH" dirty="0"/>
              <a:t>Welche </a:t>
            </a:r>
            <a:r>
              <a:rPr lang="de-CH" b="1" dirty="0"/>
              <a:t>Faktoren</a:t>
            </a:r>
            <a:r>
              <a:rPr lang="de-CH" dirty="0"/>
              <a:t> bestimmen den </a:t>
            </a:r>
            <a:r>
              <a:rPr lang="de-CH" b="1" dirty="0"/>
              <a:t>ökologischen Fussabdruck </a:t>
            </a:r>
            <a:r>
              <a:rPr lang="de-CH" dirty="0"/>
              <a:t>des </a:t>
            </a:r>
            <a:r>
              <a:rPr lang="de-CH" b="1" dirty="0"/>
              <a:t>Wohnens</a:t>
            </a:r>
            <a:r>
              <a:rPr lang="de-CH" dirty="0"/>
              <a:t> auch noch?</a:t>
            </a:r>
          </a:p>
          <a:p>
            <a:pPr marL="342900" indent="-342900">
              <a:buFont typeface="+mj-lt"/>
              <a:buAutoNum type="arabicPeriod"/>
            </a:pPr>
            <a:r>
              <a:rPr lang="de-CH" dirty="0"/>
              <a:t>Wie ist die </a:t>
            </a:r>
            <a:r>
              <a:rPr lang="de-CH" b="1" dirty="0"/>
              <a:t>Situation</a:t>
            </a:r>
            <a:r>
              <a:rPr lang="de-CH" dirty="0"/>
              <a:t> beim </a:t>
            </a:r>
            <a:r>
              <a:rPr lang="de-CH" b="1" dirty="0"/>
              <a:t>Recycling</a:t>
            </a:r>
            <a:r>
              <a:rPr lang="de-CH" dirty="0"/>
              <a:t> von </a:t>
            </a:r>
            <a:r>
              <a:rPr lang="de-CH" b="1" dirty="0"/>
              <a:t>Baustoffen</a:t>
            </a:r>
            <a:r>
              <a:rPr lang="de-CH" dirty="0"/>
              <a:t> in der Schweiz?</a:t>
            </a:r>
          </a:p>
          <a:p>
            <a:endParaRPr lang="de-CH" dirty="0"/>
          </a:p>
          <a:p>
            <a:endParaRPr lang="de-CH" dirty="0"/>
          </a:p>
          <a:p>
            <a:endParaRPr lang="de-CH" dirty="0"/>
          </a:p>
          <a:p>
            <a:endParaRPr lang="de-CH" dirty="0"/>
          </a:p>
          <a:p>
            <a:pPr marL="0" indent="0">
              <a:buNone/>
            </a:pPr>
            <a:r>
              <a:rPr lang="de-CH" b="1" dirty="0"/>
              <a:t>Wissensquellen:</a:t>
            </a:r>
          </a:p>
          <a:p>
            <a:pPr marL="0" indent="0">
              <a:buNone/>
            </a:pPr>
            <a:r>
              <a:rPr lang="de-CH" dirty="0">
                <a:hlinkClick r:id="rId2"/>
              </a:rPr>
              <a:t>Den Wohnungsbestand besser nutzen zur Verringerung der Umweltauswirkungen des Wohnens (Policy Brief)</a:t>
            </a:r>
            <a:endParaRPr lang="de-CH" b="1" dirty="0"/>
          </a:p>
          <a:p>
            <a:pPr marL="0" indent="0">
              <a:buNone/>
            </a:pPr>
            <a:r>
              <a:rPr lang="de-CH" dirty="0">
                <a:hlinkClick r:id="rId3"/>
              </a:rPr>
              <a:t>«Investitionen in die Aufbereitung von Bauabfällen zu Sekundärrohstoffen müssen sich für Unternehmen lohnen» (Podcast, 18:46)</a:t>
            </a:r>
            <a:endParaRPr lang="de-CH" dirty="0"/>
          </a:p>
          <a:p>
            <a:pPr marL="0" indent="0">
              <a:buNone/>
            </a:pPr>
            <a:r>
              <a:rPr lang="de-CH" dirty="0">
                <a:hlinkClick r:id="rId4"/>
              </a:rPr>
              <a:t>«</a:t>
            </a:r>
            <a:r>
              <a:rPr lang="de-CH" dirty="0" err="1">
                <a:hlinkClick r:id="rId4"/>
              </a:rPr>
              <a:t>Sustainable</a:t>
            </a:r>
            <a:r>
              <a:rPr lang="de-CH" dirty="0">
                <a:hlinkClick r:id="rId4"/>
              </a:rPr>
              <a:t> </a:t>
            </a:r>
            <a:r>
              <a:rPr lang="de-CH" dirty="0" err="1">
                <a:hlinkClick r:id="rId4"/>
              </a:rPr>
              <a:t>housing</a:t>
            </a:r>
            <a:r>
              <a:rPr lang="de-CH" dirty="0">
                <a:hlinkClick r:id="rId4"/>
              </a:rPr>
              <a:t> </a:t>
            </a:r>
            <a:r>
              <a:rPr lang="de-CH" dirty="0" err="1">
                <a:hlinkClick r:id="rId4"/>
              </a:rPr>
              <a:t>should</a:t>
            </a:r>
            <a:r>
              <a:rPr lang="de-CH" dirty="0">
                <a:hlinkClick r:id="rId4"/>
              </a:rPr>
              <a:t> </a:t>
            </a:r>
            <a:r>
              <a:rPr lang="de-CH" dirty="0" err="1">
                <a:hlinkClick r:id="rId4"/>
              </a:rPr>
              <a:t>integrate</a:t>
            </a:r>
            <a:r>
              <a:rPr lang="de-CH" dirty="0">
                <a:hlinkClick r:id="rId4"/>
              </a:rPr>
              <a:t> the </a:t>
            </a:r>
            <a:r>
              <a:rPr lang="de-CH" dirty="0" err="1">
                <a:hlinkClick r:id="rId4"/>
              </a:rPr>
              <a:t>needs</a:t>
            </a:r>
            <a:r>
              <a:rPr lang="de-CH" dirty="0">
                <a:hlinkClick r:id="rId4"/>
              </a:rPr>
              <a:t> </a:t>
            </a:r>
            <a:r>
              <a:rPr lang="de-CH" dirty="0" err="1">
                <a:hlinkClick r:id="rId4"/>
              </a:rPr>
              <a:t>of</a:t>
            </a:r>
            <a:r>
              <a:rPr lang="de-CH" dirty="0">
                <a:hlinkClick r:id="rId4"/>
              </a:rPr>
              <a:t> </a:t>
            </a:r>
            <a:r>
              <a:rPr lang="de-CH" dirty="0" err="1">
                <a:hlinkClick r:id="rId4"/>
              </a:rPr>
              <a:t>tenants</a:t>
            </a:r>
            <a:r>
              <a:rPr lang="de-CH" dirty="0">
                <a:hlinkClick r:id="rId4"/>
              </a:rPr>
              <a:t> in </a:t>
            </a:r>
            <a:r>
              <a:rPr lang="de-CH" dirty="0" err="1">
                <a:hlinkClick r:id="rId4"/>
              </a:rPr>
              <a:t>its</a:t>
            </a:r>
            <a:r>
              <a:rPr lang="de-CH" dirty="0">
                <a:hlinkClick r:id="rId4"/>
              </a:rPr>
              <a:t> design» (Podcast, 25:45)</a:t>
            </a:r>
            <a:endParaRPr lang="de-CH" dirty="0"/>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1B5C151C-F8A2-6D26-A3ED-6F53F21DC7E6}"/>
              </a:ext>
            </a:extLst>
          </p:cNvPr>
          <p:cNvGraphicFramePr>
            <a:graphicFrameLocks noChangeAspect="1"/>
          </p:cNvGraphicFramePr>
          <p:nvPr>
            <p:custDataLst>
              <p:tags r:id="rId1"/>
            </p:custDataLst>
            <p:extLst>
              <p:ext uri="{D42A27DB-BD31-4B8C-83A1-F6EECF244321}">
                <p14:modId xmlns:p14="http://schemas.microsoft.com/office/powerpoint/2010/main" val="9084038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6E4DFF4-07C1-66C5-177D-EBE8903038A3}"/>
              </a:ext>
            </a:extLst>
          </p:cNvPr>
          <p:cNvSpPr>
            <a:spLocks noGrp="1"/>
          </p:cNvSpPr>
          <p:nvPr>
            <p:ph type="title"/>
          </p:nvPr>
        </p:nvSpPr>
        <p:spPr/>
        <p:txBody>
          <a:bodyPr vert="horz"/>
          <a:lstStyle/>
          <a:p>
            <a:r>
              <a:rPr lang="en-GB" dirty="0"/>
              <a:t>Wege </a:t>
            </a:r>
            <a:r>
              <a:rPr lang="en-GB" dirty="0" err="1"/>
              <a:t>zu</a:t>
            </a:r>
            <a:r>
              <a:rPr lang="en-GB" dirty="0"/>
              <a:t> </a:t>
            </a:r>
            <a:r>
              <a:rPr lang="en-GB" dirty="0" err="1"/>
              <a:t>nachhaltigem</a:t>
            </a:r>
            <a:r>
              <a:rPr lang="en-GB" dirty="0"/>
              <a:t> </a:t>
            </a:r>
            <a:r>
              <a:rPr lang="en-GB" dirty="0" err="1"/>
              <a:t>Bauen</a:t>
            </a:r>
            <a:r>
              <a:rPr lang="en-GB" dirty="0"/>
              <a:t> und </a:t>
            </a:r>
            <a:r>
              <a:rPr lang="en-GB" dirty="0" err="1"/>
              <a:t>Wohnen</a:t>
            </a:r>
            <a:r>
              <a:rPr lang="en-GB" dirty="0"/>
              <a:t> – </a:t>
            </a:r>
            <a:r>
              <a:rPr lang="en-GB" dirty="0" err="1"/>
              <a:t>Hintergrund</a:t>
            </a:r>
            <a:endParaRPr lang="de-CH" dirty="0"/>
          </a:p>
        </p:txBody>
      </p:sp>
      <p:sp>
        <p:nvSpPr>
          <p:cNvPr id="3" name="Slide Number Placeholder 2">
            <a:extLst>
              <a:ext uri="{FF2B5EF4-FFF2-40B4-BE49-F238E27FC236}">
                <a16:creationId xmlns:a16="http://schemas.microsoft.com/office/drawing/2014/main" id="{C1E09253-9C77-2E5F-524F-4A41FBDFC33D}"/>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4" name="Text Placeholder 3">
            <a:extLst>
              <a:ext uri="{FF2B5EF4-FFF2-40B4-BE49-F238E27FC236}">
                <a16:creationId xmlns:a16="http://schemas.microsoft.com/office/drawing/2014/main" id="{7C3EAD1C-BC0F-7855-0F84-1D617E0EC9FB}"/>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D6DD4E4-D01C-5CE1-D41A-E8998328253F}"/>
              </a:ext>
            </a:extLst>
          </p:cNvPr>
          <p:cNvSpPr>
            <a:spLocks noGrp="1"/>
          </p:cNvSpPr>
          <p:nvPr>
            <p:ph type="body" sz="quarter" idx="13"/>
          </p:nvPr>
        </p:nvSpPr>
        <p:spPr/>
        <p:txBody>
          <a:bodyPr/>
          <a:lstStyle/>
          <a:p>
            <a:pPr>
              <a:lnSpc>
                <a:spcPct val="100000"/>
              </a:lnSpc>
            </a:pPr>
            <a:r>
              <a:rPr lang="de-CH" dirty="0"/>
              <a:t>Die Folgen des Klimawandels werden immer deutlicher, und </a:t>
            </a:r>
            <a:r>
              <a:rPr lang="de-CH" b="1" dirty="0"/>
              <a:t>steigende</a:t>
            </a:r>
            <a:r>
              <a:rPr lang="de-CH" dirty="0"/>
              <a:t> </a:t>
            </a:r>
            <a:r>
              <a:rPr lang="de-CH" b="1" dirty="0"/>
              <a:t>Energiepreise</a:t>
            </a:r>
            <a:r>
              <a:rPr lang="de-CH" dirty="0"/>
              <a:t> und </a:t>
            </a:r>
            <a:r>
              <a:rPr lang="de-CH" b="1" dirty="0"/>
              <a:t>Versorgungsengpässe</a:t>
            </a:r>
            <a:r>
              <a:rPr lang="de-CH" dirty="0"/>
              <a:t> bei Energie und Baumaterialien zeigen, dass unsere </a:t>
            </a:r>
            <a:r>
              <a:rPr lang="de-CH" b="1" dirty="0"/>
              <a:t>Wirtschaftssysteme</a:t>
            </a:r>
            <a:r>
              <a:rPr lang="de-CH" dirty="0"/>
              <a:t> </a:t>
            </a:r>
            <a:r>
              <a:rPr lang="de-CH" b="1" dirty="0"/>
              <a:t>Schwachpunkte</a:t>
            </a:r>
            <a:r>
              <a:rPr lang="de-CH" dirty="0"/>
              <a:t> aufweisen. Die </a:t>
            </a:r>
            <a:r>
              <a:rPr lang="de-CH" b="1" dirty="0"/>
              <a:t>Wohnungsknappheit</a:t>
            </a:r>
            <a:r>
              <a:rPr lang="de-CH" dirty="0"/>
              <a:t> steht derzeit weit </a:t>
            </a:r>
            <a:r>
              <a:rPr lang="de-CH" b="1" dirty="0"/>
              <a:t>oben</a:t>
            </a:r>
            <a:r>
              <a:rPr lang="de-CH" dirty="0"/>
              <a:t> auf der </a:t>
            </a:r>
            <a:r>
              <a:rPr lang="de-CH" b="1" dirty="0"/>
              <a:t>politischen Agenda </a:t>
            </a:r>
            <a:r>
              <a:rPr lang="de-CH" dirty="0"/>
              <a:t>der Schweiz.</a:t>
            </a:r>
          </a:p>
          <a:p>
            <a:pPr>
              <a:lnSpc>
                <a:spcPct val="100000"/>
              </a:lnSpc>
            </a:pPr>
            <a:r>
              <a:rPr lang="de-CH" dirty="0"/>
              <a:t>Das Co-</a:t>
            </a:r>
            <a:r>
              <a:rPr lang="de-CH" dirty="0" err="1"/>
              <a:t>Creation</a:t>
            </a:r>
            <a:r>
              <a:rPr lang="de-CH" dirty="0"/>
              <a:t> Lab (CCL) «Nachhaltiges Wohnen und Bauen» präsentiert eine Vision für nachhaltiges Bauen und Wohnen: </a:t>
            </a:r>
            <a:r>
              <a:rPr lang="de-CH" b="1" dirty="0"/>
              <a:t>gesunde</a:t>
            </a:r>
            <a:r>
              <a:rPr lang="de-CH" dirty="0"/>
              <a:t> </a:t>
            </a:r>
            <a:r>
              <a:rPr lang="de-CH" b="1" dirty="0"/>
              <a:t>Wohnsiedlungen</a:t>
            </a:r>
            <a:r>
              <a:rPr lang="de-CH" dirty="0"/>
              <a:t>, die für </a:t>
            </a:r>
            <a:r>
              <a:rPr lang="de-CH" b="1" dirty="0"/>
              <a:t>Bau</a:t>
            </a:r>
            <a:r>
              <a:rPr lang="de-CH" dirty="0"/>
              <a:t> und </a:t>
            </a:r>
            <a:r>
              <a:rPr lang="de-CH" b="1" dirty="0"/>
              <a:t>Unterhalt</a:t>
            </a:r>
            <a:r>
              <a:rPr lang="de-CH" dirty="0"/>
              <a:t> </a:t>
            </a:r>
            <a:r>
              <a:rPr lang="de-CH" b="1" dirty="0"/>
              <a:t>ohne fossile Brennstoffe </a:t>
            </a:r>
            <a:r>
              <a:rPr lang="de-CH" dirty="0"/>
              <a:t>auskommen, ausschliesslich </a:t>
            </a:r>
            <a:r>
              <a:rPr lang="de-CH" b="1" dirty="0"/>
              <a:t>sekundäre Ressourcen verwenden</a:t>
            </a:r>
            <a:r>
              <a:rPr lang="de-CH" dirty="0"/>
              <a:t> und ausreichend </a:t>
            </a:r>
            <a:r>
              <a:rPr lang="de-CH" b="1" dirty="0"/>
              <a:t>bezahlbaren Wohnraum </a:t>
            </a:r>
            <a:r>
              <a:rPr lang="de-CH" dirty="0"/>
              <a:t>für </a:t>
            </a:r>
            <a:r>
              <a:rPr lang="de-CH" b="1" dirty="0"/>
              <a:t>alle</a:t>
            </a:r>
            <a:r>
              <a:rPr lang="de-CH" dirty="0"/>
              <a:t> </a:t>
            </a:r>
            <a:r>
              <a:rPr lang="de-CH" b="1" dirty="0"/>
              <a:t>Menschen</a:t>
            </a:r>
            <a:r>
              <a:rPr lang="de-CH" dirty="0"/>
              <a:t> bieten.</a:t>
            </a:r>
          </a:p>
          <a:p>
            <a:endParaRPr lang="de-CH" dirty="0"/>
          </a:p>
        </p:txBody>
      </p:sp>
      <p:sp>
        <p:nvSpPr>
          <p:cNvPr id="6" name="Text Placeholder 5">
            <a:extLst>
              <a:ext uri="{FF2B5EF4-FFF2-40B4-BE49-F238E27FC236}">
                <a16:creationId xmlns:a16="http://schemas.microsoft.com/office/drawing/2014/main" id="{29A180B1-9D69-17D6-D158-68B2520FFE5D}"/>
              </a:ext>
            </a:extLst>
          </p:cNvPr>
          <p:cNvSpPr>
            <a:spLocks noGrp="1"/>
          </p:cNvSpPr>
          <p:nvPr>
            <p:ph type="body" sz="quarter" idx="12"/>
          </p:nvPr>
        </p:nvSpPr>
        <p:spPr/>
        <p:txBody>
          <a:bodyPr/>
          <a:lstStyle/>
          <a:p>
            <a:r>
              <a:rPr lang="de-CH" dirty="0"/>
              <a:t>Hintergrund</a:t>
            </a:r>
          </a:p>
        </p:txBody>
      </p:sp>
      <p:sp>
        <p:nvSpPr>
          <p:cNvPr id="8" name="Footer Placeholder 7">
            <a:extLst>
              <a:ext uri="{FF2B5EF4-FFF2-40B4-BE49-F238E27FC236}">
                <a16:creationId xmlns:a16="http://schemas.microsoft.com/office/drawing/2014/main" id="{35D35928-009C-C344-EBCB-58CEA310FB9F}"/>
              </a:ext>
            </a:extLst>
          </p:cNvPr>
          <p:cNvSpPr>
            <a:spLocks noGrp="1"/>
          </p:cNvSpPr>
          <p:nvPr>
            <p:ph type="ftr" sz="quarter" idx="17"/>
          </p:nvPr>
        </p:nvSpPr>
        <p:spPr/>
        <p:txBody>
          <a:bodyPr/>
          <a:lstStyle/>
          <a:p>
            <a:r>
              <a:rPr lang="de-CH"/>
              <a:t>NFP 73 – Nachhaltige Wirtschaft</a:t>
            </a:r>
            <a:endParaRPr lang="de-CH" dirty="0"/>
          </a:p>
        </p:txBody>
      </p:sp>
      <p:pic>
        <p:nvPicPr>
          <p:cNvPr id="10" name="object 5">
            <a:extLst>
              <a:ext uri="{FF2B5EF4-FFF2-40B4-BE49-F238E27FC236}">
                <a16:creationId xmlns:a16="http://schemas.microsoft.com/office/drawing/2014/main" id="{B1498265-8662-039D-513C-8B1612A103FC}"/>
              </a:ext>
            </a:extLst>
          </p:cNvPr>
          <p:cNvPicPr>
            <a:picLocks noGrp="1"/>
          </p:cNvPicPr>
          <p:nvPr>
            <p:ph type="pic" sz="quarter" idx="16"/>
          </p:nvPr>
        </p:nvPicPr>
        <p:blipFill>
          <a:blip r:embed="rId5" cstate="print"/>
          <a:srcRect l="22640" r="22640"/>
          <a:stretch>
            <a:fillRect/>
          </a:stretch>
        </p:blipFill>
        <p:spPr>
          <a:prstGeom prst="rect">
            <a:avLst/>
          </a:prstGeom>
        </p:spPr>
      </p:pic>
    </p:spTree>
    <p:extLst>
      <p:ext uri="{BB962C8B-B14F-4D97-AF65-F5344CB8AC3E}">
        <p14:creationId xmlns:p14="http://schemas.microsoft.com/office/powerpoint/2010/main" val="4159529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87846-E29F-27BB-3500-FEC318077D21}"/>
            </a:ext>
          </a:extLst>
        </p:cNvPr>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3B7B002A-854B-31A2-4560-9F34A27FA48B}"/>
              </a:ext>
            </a:extLst>
          </p:cNvPr>
          <p:cNvGraphicFramePr>
            <a:graphicFrameLocks noChangeAspect="1"/>
          </p:cNvGraphicFramePr>
          <p:nvPr>
            <p:custDataLst>
              <p:tags r:id="rId1"/>
            </p:custDataLst>
            <p:extLst>
              <p:ext uri="{D42A27DB-BD31-4B8C-83A1-F6EECF244321}">
                <p14:modId xmlns:p14="http://schemas.microsoft.com/office/powerpoint/2010/main" val="37225493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1EB80DA-5915-9586-B43D-8D831AAE8406}"/>
              </a:ext>
            </a:extLst>
          </p:cNvPr>
          <p:cNvSpPr>
            <a:spLocks noGrp="1"/>
          </p:cNvSpPr>
          <p:nvPr>
            <p:ph type="title"/>
          </p:nvPr>
        </p:nvSpPr>
        <p:spPr/>
        <p:txBody>
          <a:bodyPr vert="horz"/>
          <a:lstStyle/>
          <a:p>
            <a:r>
              <a:rPr lang="en-GB" dirty="0"/>
              <a:t>Wege </a:t>
            </a:r>
            <a:r>
              <a:rPr lang="en-GB" dirty="0" err="1"/>
              <a:t>zu</a:t>
            </a:r>
            <a:r>
              <a:rPr lang="en-GB" dirty="0"/>
              <a:t> </a:t>
            </a:r>
            <a:r>
              <a:rPr lang="en-GB" dirty="0" err="1"/>
              <a:t>nachhaltigem</a:t>
            </a:r>
            <a:r>
              <a:rPr lang="en-GB" dirty="0"/>
              <a:t> </a:t>
            </a:r>
            <a:r>
              <a:rPr lang="en-GB" dirty="0" err="1"/>
              <a:t>Bauen</a:t>
            </a:r>
            <a:r>
              <a:rPr lang="en-GB" dirty="0"/>
              <a:t> und </a:t>
            </a:r>
            <a:r>
              <a:rPr lang="en-GB" dirty="0" err="1"/>
              <a:t>Wohnen</a:t>
            </a:r>
            <a:r>
              <a:rPr lang="en-GB" dirty="0"/>
              <a:t> – Ziel</a:t>
            </a:r>
            <a:endParaRPr lang="de-CH" dirty="0"/>
          </a:p>
        </p:txBody>
      </p:sp>
      <p:sp>
        <p:nvSpPr>
          <p:cNvPr id="3" name="Slide Number Placeholder 2">
            <a:extLst>
              <a:ext uri="{FF2B5EF4-FFF2-40B4-BE49-F238E27FC236}">
                <a16:creationId xmlns:a16="http://schemas.microsoft.com/office/drawing/2014/main" id="{98F7324E-9F5C-85CD-DC5F-136359EB3CA7}"/>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4" name="Text Placeholder 3">
            <a:extLst>
              <a:ext uri="{FF2B5EF4-FFF2-40B4-BE49-F238E27FC236}">
                <a16:creationId xmlns:a16="http://schemas.microsoft.com/office/drawing/2014/main" id="{ADAE4592-174A-98B1-451C-D6E2820898D5}"/>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4D6303A5-8B61-D9BE-CD32-A8EEBB002577}"/>
              </a:ext>
            </a:extLst>
          </p:cNvPr>
          <p:cNvSpPr>
            <a:spLocks noGrp="1"/>
          </p:cNvSpPr>
          <p:nvPr>
            <p:ph type="body" sz="quarter" idx="13"/>
          </p:nvPr>
        </p:nvSpPr>
        <p:spPr/>
        <p:txBody>
          <a:bodyPr/>
          <a:lstStyle/>
          <a:p>
            <a:pPr>
              <a:lnSpc>
                <a:spcPct val="100000"/>
              </a:lnSpc>
            </a:pPr>
            <a:r>
              <a:rPr lang="de-CH" dirty="0"/>
              <a:t>Das CCL will einen Beitrag dazu leisten, die  Lücke zwischen der heutigen Situation und dieser Vision zu schliessen und den Transitionsprozess voranzutreiben. Es stellt dazu Wissen bereit und bietet einen Ort für Debatten, gegenseitiges Lernen und kreatives Denken. Der Schwerpunkt liegt auf Themen, bei denen das Forschungsteam Erfolge in der wissenschaftlichen und angewandten Forschung vorweisen kann. Ziel ist es, </a:t>
            </a:r>
          </a:p>
          <a:p>
            <a:pPr marL="616050" lvl="1" indent="-400050">
              <a:lnSpc>
                <a:spcPct val="100000"/>
              </a:lnSpc>
              <a:buAutoNum type="romanLcParenBoth"/>
            </a:pPr>
            <a:r>
              <a:rPr lang="de-CH" dirty="0"/>
              <a:t>den </a:t>
            </a:r>
            <a:r>
              <a:rPr lang="de-CH" b="1" dirty="0"/>
              <a:t>Stakeholdern</a:t>
            </a:r>
            <a:r>
              <a:rPr lang="de-CH" dirty="0"/>
              <a:t> und </a:t>
            </a:r>
            <a:r>
              <a:rPr lang="de-CH" b="1" dirty="0"/>
              <a:t>interessierten</a:t>
            </a:r>
            <a:r>
              <a:rPr lang="de-CH" dirty="0"/>
              <a:t> </a:t>
            </a:r>
            <a:r>
              <a:rPr lang="de-CH" b="1" dirty="0"/>
              <a:t>Organisationen</a:t>
            </a:r>
            <a:r>
              <a:rPr lang="de-CH" dirty="0"/>
              <a:t> </a:t>
            </a:r>
            <a:r>
              <a:rPr lang="de-CH" b="1" dirty="0"/>
              <a:t>Orientierungshilfen</a:t>
            </a:r>
            <a:r>
              <a:rPr lang="de-CH" dirty="0"/>
              <a:t> zu geben und </a:t>
            </a:r>
          </a:p>
          <a:p>
            <a:pPr marL="616050" lvl="1" indent="-400050">
              <a:lnSpc>
                <a:spcPct val="100000"/>
              </a:lnSpc>
              <a:buAutoNum type="romanLcParenBoth"/>
            </a:pPr>
            <a:r>
              <a:rPr lang="de-CH" dirty="0"/>
              <a:t>dazu beizutragen, eine Agenda festzulegen und den Weg für </a:t>
            </a:r>
            <a:r>
              <a:rPr lang="de-CH" b="1" dirty="0"/>
              <a:t>konkrete Massnahmen </a:t>
            </a:r>
            <a:r>
              <a:rPr lang="de-CH" dirty="0"/>
              <a:t>zu bereiten.</a:t>
            </a:r>
          </a:p>
          <a:p>
            <a:endParaRPr lang="de-CH" dirty="0"/>
          </a:p>
        </p:txBody>
      </p:sp>
      <p:sp>
        <p:nvSpPr>
          <p:cNvPr id="6" name="Text Placeholder 5">
            <a:extLst>
              <a:ext uri="{FF2B5EF4-FFF2-40B4-BE49-F238E27FC236}">
                <a16:creationId xmlns:a16="http://schemas.microsoft.com/office/drawing/2014/main" id="{DAECA007-40AE-E0C4-FC1D-059E8A9E66C3}"/>
              </a:ext>
            </a:extLst>
          </p:cNvPr>
          <p:cNvSpPr>
            <a:spLocks noGrp="1"/>
          </p:cNvSpPr>
          <p:nvPr>
            <p:ph type="body" sz="quarter" idx="12"/>
          </p:nvPr>
        </p:nvSpPr>
        <p:spPr/>
        <p:txBody>
          <a:bodyPr/>
          <a:lstStyle/>
          <a:p>
            <a:r>
              <a:rPr lang="de-CH" dirty="0"/>
              <a:t>Ziel</a:t>
            </a:r>
          </a:p>
        </p:txBody>
      </p:sp>
      <p:sp>
        <p:nvSpPr>
          <p:cNvPr id="8" name="Footer Placeholder 7">
            <a:extLst>
              <a:ext uri="{FF2B5EF4-FFF2-40B4-BE49-F238E27FC236}">
                <a16:creationId xmlns:a16="http://schemas.microsoft.com/office/drawing/2014/main" id="{42F7AC38-5C17-9009-0234-E5A5B1C6D7BE}"/>
              </a:ext>
            </a:extLst>
          </p:cNvPr>
          <p:cNvSpPr>
            <a:spLocks noGrp="1"/>
          </p:cNvSpPr>
          <p:nvPr>
            <p:ph type="ftr" sz="quarter" idx="17"/>
          </p:nvPr>
        </p:nvSpPr>
        <p:spPr/>
        <p:txBody>
          <a:bodyPr/>
          <a:lstStyle/>
          <a:p>
            <a:r>
              <a:rPr lang="de-CH"/>
              <a:t>NFP 73 – Nachhaltige Wirtschaft</a:t>
            </a:r>
            <a:endParaRPr lang="de-CH" dirty="0"/>
          </a:p>
        </p:txBody>
      </p:sp>
      <p:pic>
        <p:nvPicPr>
          <p:cNvPr id="14" name="object 7">
            <a:extLst>
              <a:ext uri="{FF2B5EF4-FFF2-40B4-BE49-F238E27FC236}">
                <a16:creationId xmlns:a16="http://schemas.microsoft.com/office/drawing/2014/main" id="{BF6497B6-135A-A887-31F2-ED385D4D43EF}"/>
              </a:ext>
            </a:extLst>
          </p:cNvPr>
          <p:cNvPicPr>
            <a:picLocks noGrp="1"/>
          </p:cNvPicPr>
          <p:nvPr>
            <p:ph type="pic" sz="quarter" idx="16"/>
          </p:nvPr>
        </p:nvPicPr>
        <p:blipFill>
          <a:blip r:embed="rId5" cstate="print"/>
          <a:srcRect l="22640" r="22640"/>
          <a:stretch>
            <a:fillRect/>
          </a:stretch>
        </p:blipFill>
        <p:spPr>
          <a:prstGeom prst="rect">
            <a:avLst/>
          </a:prstGeom>
        </p:spPr>
      </p:pic>
    </p:spTree>
    <p:extLst>
      <p:ext uri="{BB962C8B-B14F-4D97-AF65-F5344CB8AC3E}">
        <p14:creationId xmlns:p14="http://schemas.microsoft.com/office/powerpoint/2010/main" val="987276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E4DE700-E06E-69CB-2D69-75E0A559177C}"/>
              </a:ext>
            </a:extLst>
          </p:cNvPr>
          <p:cNvGraphicFramePr>
            <a:graphicFrameLocks noChangeAspect="1"/>
          </p:cNvGraphicFramePr>
          <p:nvPr>
            <p:custDataLst>
              <p:tags r:id="rId1"/>
            </p:custDataLst>
            <p:extLst>
              <p:ext uri="{D42A27DB-BD31-4B8C-83A1-F6EECF244321}">
                <p14:modId xmlns:p14="http://schemas.microsoft.com/office/powerpoint/2010/main" val="17784106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9963632-DD72-F386-38AB-6F6FACB74223}"/>
              </a:ext>
            </a:extLst>
          </p:cNvPr>
          <p:cNvSpPr>
            <a:spLocks noGrp="1"/>
          </p:cNvSpPr>
          <p:nvPr>
            <p:ph type="title"/>
          </p:nvPr>
        </p:nvSpPr>
        <p:spPr/>
        <p:txBody>
          <a:bodyPr vert="horz"/>
          <a:lstStyle/>
          <a:p>
            <a:r>
              <a:rPr lang="en-GB" dirty="0" err="1"/>
              <a:t>Nachhaltiges</a:t>
            </a:r>
            <a:r>
              <a:rPr lang="en-GB" dirty="0"/>
              <a:t> </a:t>
            </a:r>
            <a:r>
              <a:rPr lang="en-GB" dirty="0" err="1"/>
              <a:t>Bauen</a:t>
            </a:r>
            <a:r>
              <a:rPr lang="en-GB" dirty="0"/>
              <a:t> 2050 – </a:t>
            </a:r>
            <a:r>
              <a:rPr lang="en-GB" dirty="0" err="1"/>
              <a:t>Resultate</a:t>
            </a:r>
            <a:r>
              <a:rPr lang="en-GB" dirty="0"/>
              <a:t> I</a:t>
            </a:r>
            <a:endParaRPr lang="de-CH" dirty="0"/>
          </a:p>
        </p:txBody>
      </p:sp>
      <p:sp>
        <p:nvSpPr>
          <p:cNvPr id="3" name="Text Placeholder 2">
            <a:extLst>
              <a:ext uri="{FF2B5EF4-FFF2-40B4-BE49-F238E27FC236}">
                <a16:creationId xmlns:a16="http://schemas.microsoft.com/office/drawing/2014/main" id="{FB4A490D-E7D3-838E-41A7-EC54A5F677F3}"/>
              </a:ext>
            </a:extLst>
          </p:cNvPr>
          <p:cNvSpPr>
            <a:spLocks noGrp="1"/>
          </p:cNvSpPr>
          <p:nvPr>
            <p:ph type="body" sz="quarter" idx="13"/>
          </p:nvPr>
        </p:nvSpPr>
        <p:spPr/>
        <p:txBody>
          <a:bodyPr/>
          <a:lstStyle/>
          <a:p>
            <a:pPr marL="0" indent="0">
              <a:lnSpc>
                <a:spcPct val="100000"/>
              </a:lnSpc>
              <a:buNone/>
            </a:pPr>
            <a:r>
              <a:rPr lang="de-CH" b="1" dirty="0"/>
              <a:t>Dieses Zusammenarbeitsprojekt hat gezeigt</a:t>
            </a:r>
            <a:r>
              <a:rPr lang="de-CH" dirty="0"/>
              <a:t>, dass der </a:t>
            </a:r>
            <a:r>
              <a:rPr lang="de-CH" dirty="0">
                <a:solidFill>
                  <a:srgbClr val="83D0F5"/>
                </a:solidFill>
              </a:rPr>
              <a:t>Transitionsprozess</a:t>
            </a:r>
            <a:r>
              <a:rPr lang="de-CH" dirty="0"/>
              <a:t> hin zu </a:t>
            </a:r>
            <a:r>
              <a:rPr lang="de-CH" dirty="0">
                <a:solidFill>
                  <a:srgbClr val="83D0F5"/>
                </a:solidFill>
              </a:rPr>
              <a:t>nachhaltigem Wohnen </a:t>
            </a:r>
            <a:r>
              <a:rPr lang="de-CH" dirty="0"/>
              <a:t>und </a:t>
            </a:r>
            <a:r>
              <a:rPr lang="de-CH" dirty="0">
                <a:solidFill>
                  <a:srgbClr val="83D0F5"/>
                </a:solidFill>
              </a:rPr>
              <a:t>Bauen</a:t>
            </a:r>
            <a:r>
              <a:rPr lang="de-CH" dirty="0"/>
              <a:t> sowohl bei der </a:t>
            </a:r>
            <a:r>
              <a:rPr lang="de-CH" dirty="0">
                <a:solidFill>
                  <a:srgbClr val="83D0F5"/>
                </a:solidFill>
              </a:rPr>
              <a:t>Nachfrage</a:t>
            </a:r>
            <a:r>
              <a:rPr lang="de-CH" dirty="0"/>
              <a:t> als auch beim Angebot ansetzen muss. Dabei sollte der Schwerpunkt darauf liegen,</a:t>
            </a:r>
          </a:p>
          <a:p>
            <a:pPr marL="342900" indent="-342900">
              <a:lnSpc>
                <a:spcPct val="100000"/>
              </a:lnSpc>
              <a:buFont typeface="+mj-lt"/>
              <a:buAutoNum type="arabicPeriod"/>
            </a:pPr>
            <a:r>
              <a:rPr lang="de-CH" dirty="0"/>
              <a:t>eine </a:t>
            </a:r>
            <a:r>
              <a:rPr lang="de-CH" dirty="0">
                <a:solidFill>
                  <a:srgbClr val="83D0F5"/>
                </a:solidFill>
              </a:rPr>
              <a:t>Trendumkehr</a:t>
            </a:r>
            <a:r>
              <a:rPr lang="de-CH" dirty="0"/>
              <a:t> bei der </a:t>
            </a:r>
            <a:r>
              <a:rPr lang="de-CH" dirty="0">
                <a:solidFill>
                  <a:srgbClr val="83D0F5"/>
                </a:solidFill>
              </a:rPr>
              <a:t>steigenden Pro-Kopf-Nachfrage </a:t>
            </a:r>
            <a:r>
              <a:rPr lang="de-CH" dirty="0"/>
              <a:t>nach Wohnraum herbeizuführen (Nachfrageseite) und</a:t>
            </a:r>
          </a:p>
          <a:p>
            <a:pPr marL="342900" indent="-342900">
              <a:lnSpc>
                <a:spcPct val="100000"/>
              </a:lnSpc>
              <a:buFont typeface="+mj-lt"/>
              <a:buAutoNum type="arabicPeriod"/>
            </a:pPr>
            <a:r>
              <a:rPr lang="de-CH" dirty="0"/>
              <a:t>die </a:t>
            </a:r>
            <a:r>
              <a:rPr lang="de-CH" dirty="0">
                <a:solidFill>
                  <a:srgbClr val="83D0F5"/>
                </a:solidFill>
              </a:rPr>
              <a:t>Energie- und Materialeffizienz </a:t>
            </a:r>
            <a:r>
              <a:rPr lang="de-CH" dirty="0"/>
              <a:t>beim </a:t>
            </a:r>
            <a:r>
              <a:rPr lang="de-CH" dirty="0">
                <a:solidFill>
                  <a:srgbClr val="83D0F5"/>
                </a:solidFill>
              </a:rPr>
              <a:t>Betrieb</a:t>
            </a:r>
            <a:r>
              <a:rPr lang="de-CH" dirty="0"/>
              <a:t> und </a:t>
            </a:r>
            <a:r>
              <a:rPr lang="de-CH" dirty="0">
                <a:solidFill>
                  <a:srgbClr val="83D0F5"/>
                </a:solidFill>
              </a:rPr>
              <a:t>Bau</a:t>
            </a:r>
            <a:r>
              <a:rPr lang="de-CH" dirty="0"/>
              <a:t> </a:t>
            </a:r>
            <a:r>
              <a:rPr lang="de-CH" dirty="0">
                <a:solidFill>
                  <a:srgbClr val="83D0F5"/>
                </a:solidFill>
              </a:rPr>
              <a:t>von Gebäuden </a:t>
            </a:r>
            <a:r>
              <a:rPr lang="de-CH" dirty="0"/>
              <a:t>zu verbessern (Angebotsseite).</a:t>
            </a:r>
          </a:p>
          <a:p>
            <a:endParaRPr lang="de-CH" dirty="0">
              <a:solidFill>
                <a:srgbClr val="83D0F5"/>
              </a:solidFill>
            </a:endParaRPr>
          </a:p>
        </p:txBody>
      </p:sp>
      <p:sp>
        <p:nvSpPr>
          <p:cNvPr id="4" name="Slide Number Placeholder 3">
            <a:extLst>
              <a:ext uri="{FF2B5EF4-FFF2-40B4-BE49-F238E27FC236}">
                <a16:creationId xmlns:a16="http://schemas.microsoft.com/office/drawing/2014/main" id="{E6BDD3A5-0E04-36A0-F725-A782675B0F3C}"/>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5" name="Footer Placeholder 4">
            <a:extLst>
              <a:ext uri="{FF2B5EF4-FFF2-40B4-BE49-F238E27FC236}">
                <a16:creationId xmlns:a16="http://schemas.microsoft.com/office/drawing/2014/main" id="{1608E216-89E5-EBFA-82E0-DCC683D41271}"/>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1160092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9C1BB8-243C-4CA7-95D4-911922562088}">
  <ds:schemaRefs>
    <ds:schemaRef ds:uri="http://schemas.microsoft.com/sharepoint/v3/contenttype/forms"/>
  </ds:schemaRefs>
</ds:datastoreItem>
</file>

<file path=customXml/itemProps3.xml><?xml version="1.0" encoding="utf-8"?>
<ds:datastoreItem xmlns:ds="http://schemas.openxmlformats.org/officeDocument/2006/customXml" ds:itemID="{BCA66F1D-A320-4135-A5A1-3FB2B20DFA1B}">
  <ds:schemaRefs>
    <ds:schemaRef ds:uri="http://schemas.openxmlformats.org/package/2006/metadata/core-properties"/>
    <ds:schemaRef ds:uri="http://www.w3.org/XML/1998/namespace"/>
    <ds:schemaRef ds:uri="http://purl.org/dc/terms/"/>
    <ds:schemaRef ds:uri="http://schemas.microsoft.com/office/2006/metadata/properties"/>
    <ds:schemaRef ds:uri="http://schemas.microsoft.com/office/2006/documentManagement/types"/>
    <ds:schemaRef ds:uri="a7cc7ebd-2fa7-4938-8178-e67a6f6112bd"/>
    <ds:schemaRef ds:uri="b29bbfd8-b7a5-4cdd-94f7-16e12e21a51b"/>
    <ds:schemaRef ds:uri="http://schemas.microsoft.com/office/infopath/2007/PartnerControls"/>
    <ds:schemaRef ds:uri="http://purl.org/dc/dcmitype/"/>
    <ds:schemaRef ds:uri="http://purl.org/dc/elements/1.1/"/>
  </ds:schemaRefs>
</ds:datastoreItem>
</file>

<file path=customXml/itemProps4.xml><?xml version="1.0" encoding="utf-8"?>
<ds:datastoreItem xmlns:ds="http://schemas.openxmlformats.org/officeDocument/2006/customXml" ds:itemID="{3045CE4D-432F-4A66-B675-4B9C170F31C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NFP73_folien_vorlagen_2021_de</Template>
  <TotalTime>12608</TotalTime>
  <Words>2853</Words>
  <Application>Microsoft Macintosh PowerPoint</Application>
  <PresentationFormat>Widescreen</PresentationFormat>
  <Paragraphs>246</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Times</vt:lpstr>
      <vt:lpstr>Wingdings</vt:lpstr>
      <vt:lpstr>SNF</vt:lpstr>
      <vt:lpstr>think-cell Slide</vt:lpstr>
      <vt:lpstr>Wohnen und Bauen</vt:lpstr>
      <vt:lpstr>Schwerpunkt Wohnen und Bauen </vt:lpstr>
      <vt:lpstr>Lernziele</vt:lpstr>
      <vt:lpstr>Einstiegsfragen</vt:lpstr>
      <vt:lpstr>Bezüge zu den Nachhaltigkeitszielen der UNO</vt:lpstr>
      <vt:lpstr>Einstiegsaufgaben</vt:lpstr>
      <vt:lpstr>Wege zu nachhaltigem Bauen und Wohnen – Hintergrund</vt:lpstr>
      <vt:lpstr>Wege zu nachhaltigem Bauen und Wohnen – Ziel</vt:lpstr>
      <vt:lpstr>Nachhaltiges Bauen 2050 – Resultate I</vt:lpstr>
      <vt:lpstr>Nachhaltiges Bauen 2050 – Resultate II</vt:lpstr>
      <vt:lpstr>Nachhaltiges Bauen 2050 – Resultate III</vt:lpstr>
      <vt:lpstr>Nachhaltiges Bauen 2050 – Resultate IV</vt:lpstr>
      <vt:lpstr>Übersicht Forschungsprojekte</vt:lpstr>
      <vt:lpstr>Ökologischer Fussabdruck im Wohnungswesen </vt:lpstr>
      <vt:lpstr>Ökologischer Fussabdruck im Wohnungswesen – Aufgaben</vt:lpstr>
      <vt:lpstr>Ökologischer Fussabdruck im Wohnungswesen – Hintergrund</vt:lpstr>
      <vt:lpstr>Ökologischer Fussabdruck im Wohnungswesen – Ziel</vt:lpstr>
      <vt:lpstr>Ökologischer Fussabdruck im Wohnungswesen – Resultate I</vt:lpstr>
      <vt:lpstr>Ökologischer Fussabdruck im Wohnungswesen – Resultate II</vt:lpstr>
      <vt:lpstr>Ökologischer Fussabdruck im Wohnungswesen – Resultate III</vt:lpstr>
      <vt:lpstr>Ökologischer Fussabdruck im Wohnungswesen</vt:lpstr>
      <vt:lpstr>Ökologischer Fussabdruck im Wohnungswesen</vt:lpstr>
      <vt:lpstr>Ökologischer Fussabdruck im Wohnungswesen</vt:lpstr>
      <vt:lpstr>Abstimmung von Ressourcenpolitik und Geschäfts-strategien im Bausektor </vt:lpstr>
      <vt:lpstr>Abstimmung von Ressourcenpolitik und Geschäfts-strategien im Bausektor – Aufgaben</vt:lpstr>
      <vt:lpstr>Abstimmung von Ressourcenpolitik und Geschäfts-strategien im Bausektor – Hintergrund</vt:lpstr>
      <vt:lpstr>Abstimmung von Ressourcenpolitik und Geschäfts-strategien im Bausektor – Ziel</vt:lpstr>
      <vt:lpstr>Abstimmung von Ressourcenpolitik und Geschäfts-strategien im Bausektor – Resultate I</vt:lpstr>
      <vt:lpstr>Abstimmung von Ressourcenpolitik und Geschäfts-strategien im Bausektor – Resultate II</vt:lpstr>
      <vt:lpstr>Abstimmung von Ressourcenpolitik und Geschäfts-strategien im Bausektor – Resultate III</vt:lpstr>
      <vt:lpstr>Abschlussdiskussion</vt:lpstr>
      <vt:lpstr>Anhang</vt:lpstr>
      <vt:lpstr>Vertiefende Quellen zum Thema</vt:lpstr>
      <vt:lpstr>Einsatz des Lernmoduls</vt:lpstr>
      <vt:lpstr>Das NFP 73 Nachhaltige Wirtschaft:  ressourcenschonend, zukunftsfähig, innovativ</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Sofia Jordan</cp:lastModifiedBy>
  <cp:revision>59</cp:revision>
  <dcterms:created xsi:type="dcterms:W3CDTF">2022-05-16T14:25:03Z</dcterms:created>
  <dcterms:modified xsi:type="dcterms:W3CDTF">2025-09-25T09:26:22Z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