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media/image20.jpg" ContentType="image/jpg"/>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2"/>
  </p:notesMasterIdLst>
  <p:handoutMasterIdLst>
    <p:handoutMasterId r:id="rId33"/>
  </p:handoutMasterIdLst>
  <p:sldIdLst>
    <p:sldId id="141169004" r:id="rId6"/>
    <p:sldId id="141169013" r:id="rId7"/>
    <p:sldId id="141169018" r:id="rId8"/>
    <p:sldId id="141169016" r:id="rId9"/>
    <p:sldId id="141169015" r:id="rId10"/>
    <p:sldId id="141169014" r:id="rId11"/>
    <p:sldId id="141169012" r:id="rId12"/>
    <p:sldId id="141169011" r:id="rId13"/>
    <p:sldId id="141169006" r:id="rId14"/>
    <p:sldId id="141169028" r:id="rId15"/>
    <p:sldId id="141169029" r:id="rId16"/>
    <p:sldId id="141169030" r:id="rId17"/>
    <p:sldId id="141169031" r:id="rId18"/>
    <p:sldId id="141169032" r:id="rId19"/>
    <p:sldId id="141169022" r:id="rId20"/>
    <p:sldId id="141169021" r:id="rId21"/>
    <p:sldId id="141169033" r:id="rId22"/>
    <p:sldId id="141169034" r:id="rId23"/>
    <p:sldId id="141169035" r:id="rId24"/>
    <p:sldId id="141169036" r:id="rId25"/>
    <p:sldId id="141169037" r:id="rId26"/>
    <p:sldId id="141169009" r:id="rId27"/>
    <p:sldId id="141169008" r:id="rId28"/>
    <p:sldId id="141169019" r:id="rId29"/>
    <p:sldId id="141169005" r:id="rId30"/>
    <p:sldId id="141169007"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C34E0F-5620-2344-A365-E694004D8CCE}">
          <p14:sldIdLst>
            <p14:sldId id="141169004"/>
            <p14:sldId id="141169013"/>
            <p14:sldId id="141169018"/>
            <p14:sldId id="141169016"/>
            <p14:sldId id="141169015"/>
            <p14:sldId id="141169014"/>
            <p14:sldId id="141169012"/>
            <p14:sldId id="141169011"/>
            <p14:sldId id="141169006"/>
            <p14:sldId id="141169028"/>
            <p14:sldId id="141169029"/>
            <p14:sldId id="141169030"/>
            <p14:sldId id="141169031"/>
            <p14:sldId id="141169032"/>
            <p14:sldId id="141169022"/>
            <p14:sldId id="141169021"/>
            <p14:sldId id="141169033"/>
            <p14:sldId id="141169034"/>
            <p14:sldId id="141169035"/>
            <p14:sldId id="141169036"/>
            <p14:sldId id="141169037"/>
            <p14:sldId id="141169009"/>
            <p14:sldId id="141169008"/>
            <p14:sldId id="141169019"/>
            <p14:sldId id="141169005"/>
            <p14:sldId id="141169007"/>
          </p14:sldIdLst>
        </p14:section>
      </p14:sectionLst>
    </p:ext>
    <p:ext uri="{EFAFB233-063F-42B5-8137-9DF3F51BA10A}">
      <p15:sldGuideLst xmlns:p15="http://schemas.microsoft.com/office/powerpoint/2012/main">
        <p15:guide id="1" pos="1708" userDrawn="1">
          <p15:clr>
            <a:srgbClr val="A4A3A4"/>
          </p15:clr>
        </p15:guide>
        <p15:guide id="2" pos="3182" userDrawn="1">
          <p15:clr>
            <a:srgbClr val="A4A3A4"/>
          </p15:clr>
        </p15:guide>
        <p15:guide id="3" orient="horz" pos="981" userDrawn="1">
          <p15:clr>
            <a:srgbClr val="A4A3A4"/>
          </p15:clr>
        </p15:guide>
        <p15:guide id="4" orient="horz" pos="2260" userDrawn="1">
          <p15:clr>
            <a:srgbClr val="A4A3A4"/>
          </p15:clr>
        </p15:guide>
        <p15:guide id="5" pos="45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00D11-36B5-258B-A884-1073F6859F11}" name="Barbara Dubach" initials="BD" userId="32373b33cffe7206" providerId="Windows Live"/>
  <p188:author id="{DCB7373E-AFE0-E820-D9EB-9DA30B06C78E}" name="Leyser Nadine" initials="LN" userId="S::nadine.leyser@snf.ch::f10963a5-12d4-45c6-9a96-68d3d8539308" providerId="AD"/>
  <p188:author id="{19A721F4-CE75-1D19-47F6-1D75910D8890}" name="Sille Irina" initials="SI" userId="S::irina.sille@snf.ch::b88aecf6-1619-4b14-ab4e-dd41418da8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32C"/>
    <a:srgbClr val="D28D0C"/>
    <a:srgbClr val="EC640F"/>
    <a:srgbClr val="F59C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A20E951-F767-40FB-8981-BDCADE0C3650}">
  <a:tblStyle styleId="{CA20E951-F767-40FB-8981-BDCADE0C3650}" styleName="SNF">
    <a:wholeTbl>
      <a:tcTxStyle>
        <a:fontRef idx="minor">
          <a:prstClr val="black"/>
        </a:fontRef>
        <a:srgbClr val="000000"/>
      </a:tcTxStyle>
      <a:tcStyle>
        <a:tcBdr>
          <a:left>
            <a:ln w="0" cmpd="sng">
              <a:solidFill>
                <a:srgbClr val="000000"/>
              </a:solidFill>
            </a:ln>
          </a:left>
          <a:right>
            <a:ln w="0" cmpd="sng">
              <a:solidFill>
                <a:srgbClr val="000000"/>
              </a:solidFill>
            </a:ln>
          </a:right>
          <a:top>
            <a:ln w="6350" cmpd="sng">
              <a:solidFill>
                <a:srgbClr val="000000"/>
              </a:solidFill>
            </a:ln>
          </a:top>
          <a:bottom>
            <a:ln w="6350" cmpd="sng">
              <a:solidFill>
                <a:srgbClr val="000000"/>
              </a:solidFill>
            </a:ln>
          </a:bottom>
          <a:insideH>
            <a:ln w="6350" cmpd="sng">
              <a:solidFill>
                <a:srgbClr val="000000"/>
              </a:solidFill>
            </a:ln>
          </a:insideH>
          <a:insideV>
            <a:ln w="0" cmpd="sng">
              <a:solidFill>
                <a:srgbClr val="000000"/>
              </a:solidFill>
            </a:ln>
          </a:insideV>
        </a:tcBdr>
        <a:fill>
          <a:solidFill>
            <a:srgbClr val="FFFFFF"/>
          </a:solidFill>
        </a:fill>
      </a:tcStyle>
    </a:wholeTbl>
    <a:lastCol>
      <a:tcTxStyle i="off">
        <a:fontRef idx="minor"/>
        <a:srgbClr val="000000"/>
      </a:tcTxStyle>
      <a:tcStyle>
        <a:tcBdr/>
        <a:fill>
          <a:solidFill>
            <a:srgbClr val="FFFFFF"/>
          </a:solidFill>
        </a:fill>
      </a:tcStyle>
    </a:lastCol>
    <a:firstCol>
      <a:tcTxStyle i="off">
        <a:fontRef idx="major"/>
        <a:srgbClr val="000000"/>
      </a:tcTxStyle>
      <a:tcStyle>
        <a:tcBdr/>
        <a:fill>
          <a:solidFill>
            <a:srgbClr val="FFFFFF"/>
          </a:solidFill>
        </a:fill>
      </a:tcStyle>
    </a:firstCol>
    <a:lastRow>
      <a:tcTxStyle b="on">
        <a:fontRef idx="major"/>
        <a:srgbClr val="FFFFFF"/>
      </a:tcTxStyle>
      <a:tcStyle>
        <a:tcBdr>
          <a:top>
            <a:ln w="6350" cmpd="sng">
              <a:solidFill>
                <a:srgbClr val="FFFFFF"/>
              </a:solidFill>
            </a:ln>
          </a:top>
          <a:bottom>
            <a:ln w="6350" cmpd="sng">
              <a:solidFill>
                <a:srgbClr val="FFFFFF"/>
              </a:solidFill>
            </a:ln>
          </a:bottom>
        </a:tcBdr>
        <a:fill>
          <a:solidFill>
            <a:srgbClr val="C95B40"/>
          </a:solidFill>
        </a:fill>
      </a:tcStyle>
    </a:lastRow>
    <a:firstRow>
      <a:tcTxStyle b="on">
        <a:fontRef idx="major"/>
        <a:srgbClr val="000000"/>
      </a:tcTxStyle>
      <a:tcStyle>
        <a:tcBdr/>
        <a:fill>
          <a:solidFill>
            <a:srgbClr val="FFFFFF"/>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64" autoAdjust="0"/>
    <p:restoredTop sz="97020" autoAdjust="0"/>
  </p:normalViewPr>
  <p:slideViewPr>
    <p:cSldViewPr snapToGrid="0" snapToObjects="1" showGuides="1">
      <p:cViewPr varScale="1">
        <p:scale>
          <a:sx n="155" d="100"/>
          <a:sy n="155" d="100"/>
        </p:scale>
        <p:origin x="984" y="192"/>
      </p:cViewPr>
      <p:guideLst>
        <p:guide pos="1708"/>
        <p:guide pos="3182"/>
        <p:guide orient="horz" pos="981"/>
        <p:guide orient="horz" pos="2260"/>
        <p:guide pos="4520"/>
      </p:guideLst>
    </p:cSldViewPr>
  </p:slideViewPr>
  <p:notesTextViewPr>
    <p:cViewPr>
      <p:scale>
        <a:sx n="3" d="2"/>
        <a:sy n="3" d="2"/>
      </p:scale>
      <p:origin x="0" y="0"/>
    </p:cViewPr>
  </p:notesTextViewPr>
  <p:sorterViewPr>
    <p:cViewPr>
      <p:scale>
        <a:sx n="148" d="100"/>
        <a:sy n="148" d="100"/>
      </p:scale>
      <p:origin x="0" y="0"/>
    </p:cViewPr>
  </p:sorterViewPr>
  <p:notesViewPr>
    <p:cSldViewPr snapToGrid="0" snapToObjects="1" showGuides="1">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F80DD3-3AFC-4A79-B4BA-AC8BC786A0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F06667C3-EB4D-41BF-81F4-5C90FD1CCD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F816B2-DD47-47F9-8CDC-EC5DE92FEBEB}" type="datetimeFigureOut">
              <a:rPr lang="de-CH" smtClean="0"/>
              <a:t>25.09.25</a:t>
            </a:fld>
            <a:endParaRPr lang="de-CH"/>
          </a:p>
        </p:txBody>
      </p:sp>
      <p:sp>
        <p:nvSpPr>
          <p:cNvPr id="4" name="Fußzeilenplatzhalter 3">
            <a:extLst>
              <a:ext uri="{FF2B5EF4-FFF2-40B4-BE49-F238E27FC236}">
                <a16:creationId xmlns:a16="http://schemas.microsoft.com/office/drawing/2014/main" id="{3CB3D608-8DF0-405C-B2A5-084DA3CBD7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42B68E44-6084-4107-82FA-1E38D2E6F4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87BDEF-C530-4797-A24D-7BA3E89B931C}" type="slidenum">
              <a:rPr lang="de-CH" smtClean="0"/>
              <a:t>‹#›</a:t>
            </a:fld>
            <a:endParaRPr lang="de-CH"/>
          </a:p>
        </p:txBody>
      </p:sp>
    </p:spTree>
    <p:extLst>
      <p:ext uri="{BB962C8B-B14F-4D97-AF65-F5344CB8AC3E}">
        <p14:creationId xmlns:p14="http://schemas.microsoft.com/office/powerpoint/2010/main" val="42296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9FFCD-56F8-4FC8-BEF7-F28ED122B41A}" type="datetimeFigureOut">
              <a:rPr lang="de-CH" smtClean="0"/>
              <a:t>25.09.25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86079-095A-4E71-BEF6-8608F5E06A29}" type="slidenum">
              <a:rPr lang="de-CH" smtClean="0"/>
              <a:t>‹#›</a:t>
            </a:fld>
            <a:endParaRPr lang="de-CH"/>
          </a:p>
        </p:txBody>
      </p:sp>
    </p:spTree>
    <p:extLst>
      <p:ext uri="{BB962C8B-B14F-4D97-AF65-F5344CB8AC3E}">
        <p14:creationId xmlns:p14="http://schemas.microsoft.com/office/powerpoint/2010/main" val="124142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1B52517-356E-4AD2-838B-A362D8748B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7996" y="6027010"/>
            <a:ext cx="2514606" cy="569977"/>
          </a:xfrm>
          <a:prstGeom prst="rect">
            <a:avLst/>
          </a:prstGeom>
        </p:spPr>
      </p:pic>
      <p:sp>
        <p:nvSpPr>
          <p:cNvPr id="16" name="Bildplatzhalter 15">
            <a:extLst>
              <a:ext uri="{FF2B5EF4-FFF2-40B4-BE49-F238E27FC236}">
                <a16:creationId xmlns:a16="http://schemas.microsoft.com/office/drawing/2014/main" id="{92300BBC-5B32-4FE4-94DA-4FF018B107DF}"/>
              </a:ext>
            </a:extLst>
          </p:cNvPr>
          <p:cNvSpPr>
            <a:spLocks noGrp="1"/>
          </p:cNvSpPr>
          <p:nvPr>
            <p:ph type="pic" sz="quarter" idx="10"/>
          </p:nvPr>
        </p:nvSpPr>
        <p:spPr>
          <a:xfrm>
            <a:off x="6095999" y="542288"/>
            <a:ext cx="6094651" cy="3276000"/>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308099" y="3810066"/>
            <a:ext cx="10404475" cy="1110823"/>
          </a:xfrm>
        </p:spPr>
        <p:txBody>
          <a:bodyPr anchor="b"/>
          <a:lstStyle>
            <a:lvl1pPr algn="l">
              <a:lnSpc>
                <a:spcPct val="105000"/>
              </a:lnSpc>
              <a:defRPr sz="3000" cap="all" baseline="0">
                <a:solidFill>
                  <a:schemeClr val="tx1"/>
                </a:solidFill>
              </a:defRPr>
            </a:lvl1pPr>
          </a:lstStyle>
          <a:p>
            <a:r>
              <a:rPr lang="en-US"/>
              <a:t>Click to edit Master title style</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4988212"/>
            <a:ext cx="5616575" cy="9874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308098" y="4988212"/>
            <a:ext cx="4571589" cy="9874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9" name="Grafik 8">
            <a:extLst>
              <a:ext uri="{FF2B5EF4-FFF2-40B4-BE49-F238E27FC236}">
                <a16:creationId xmlns:a16="http://schemas.microsoft.com/office/drawing/2014/main" id="{FCED6A25-F066-4E23-AE85-BC02EEE44F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7149" y="556236"/>
            <a:ext cx="3435672" cy="644757"/>
          </a:xfrm>
          <a:prstGeom prst="rect">
            <a:avLst/>
          </a:prstGeom>
        </p:spPr>
      </p:pic>
    </p:spTree>
    <p:extLst>
      <p:ext uri="{BB962C8B-B14F-4D97-AF65-F5344CB8AC3E}">
        <p14:creationId xmlns:p14="http://schemas.microsoft.com/office/powerpoint/2010/main" val="1361858110"/>
      </p:ext>
    </p:extLst>
  </p:cSld>
  <p:clrMapOvr>
    <a:masterClrMapping/>
  </p:clrMapOvr>
  <p:extLst>
    <p:ext uri="{DCECCB84-F9BA-43D5-87BE-67443E8EF086}">
      <p15:sldGuideLst xmlns:p15="http://schemas.microsoft.com/office/powerpoint/2012/main">
        <p15:guide id="1" pos="3840" userDrawn="1">
          <p15:clr>
            <a:srgbClr val="F26B43"/>
          </p15:clr>
        </p15:guide>
        <p15:guide id="2" pos="82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und Text 2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6311900" y="1808163"/>
            <a:ext cx="5400675"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D1395E2B-B96C-491F-B2A5-60462DADA5B0}"/>
              </a:ext>
            </a:extLst>
          </p:cNvPr>
          <p:cNvSpPr>
            <a:spLocks noGrp="1"/>
          </p:cNvSpPr>
          <p:nvPr>
            <p:ph type="ftr" sz="quarter" idx="16"/>
          </p:nvPr>
        </p:nvSpPr>
        <p:spPr/>
        <p:txBody>
          <a:bodyPr/>
          <a:lstStyle>
            <a:lvl1pPr>
              <a:defRPr>
                <a:solidFill>
                  <a:srgbClr val="FFFFFF"/>
                </a:solidFill>
              </a:defRPr>
            </a:lvl1pPr>
          </a:lstStyle>
          <a:p>
            <a:r>
              <a:rPr lang="de-CH"/>
              <a:t>NFP 73 – Nachhaltige Wirtschaft</a:t>
            </a:r>
            <a:endParaRPr lang="de-CH" dirty="0"/>
          </a:p>
        </p:txBody>
      </p:sp>
      <p:pic>
        <p:nvPicPr>
          <p:cNvPr id="11" name="Grafik 10">
            <a:extLst>
              <a:ext uri="{FF2B5EF4-FFF2-40B4-BE49-F238E27FC236}">
                <a16:creationId xmlns:a16="http://schemas.microsoft.com/office/drawing/2014/main" id="{B8711D34-EF57-4AC8-B9DF-4DB7BB930C3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479425" y="6338112"/>
            <a:ext cx="849632" cy="259080"/>
          </a:xfrm>
          <a:prstGeom prst="rect">
            <a:avLst/>
          </a:prstGeom>
        </p:spPr>
      </p:pic>
    </p:spTree>
    <p:extLst>
      <p:ext uri="{BB962C8B-B14F-4D97-AF65-F5344CB8AC3E}">
        <p14:creationId xmlns:p14="http://schemas.microsoft.com/office/powerpoint/2010/main" val="1154990241"/>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und Text 3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3"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1"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91DB498D-4098-4521-B062-56D2A2C1AD70}"/>
              </a:ext>
            </a:extLst>
          </p:cNvPr>
          <p:cNvSpPr>
            <a:spLocks noGrp="1"/>
          </p:cNvSpPr>
          <p:nvPr>
            <p:ph type="ftr" sz="quarter" idx="17"/>
          </p:nvPr>
        </p:nvSpPr>
        <p:spPr/>
        <p:txBody>
          <a:bodyPr/>
          <a:lstStyle>
            <a:lvl1pPr>
              <a:defRPr>
                <a:solidFill>
                  <a:srgbClr val="FFFFFF"/>
                </a:solidFill>
              </a:defRPr>
            </a:lvl1pPr>
          </a:lstStyle>
          <a:p>
            <a:r>
              <a:rPr lang="de-CH"/>
              <a:t>NFP 73 – Nachhaltige Wirtschaft</a:t>
            </a:r>
            <a:endParaRPr lang="de-CH" dirty="0"/>
          </a:p>
        </p:txBody>
      </p:sp>
      <p:pic>
        <p:nvPicPr>
          <p:cNvPr id="11" name="Grafik 10">
            <a:extLst>
              <a:ext uri="{FF2B5EF4-FFF2-40B4-BE49-F238E27FC236}">
                <a16:creationId xmlns:a16="http://schemas.microsoft.com/office/drawing/2014/main" id="{0F7B9A34-EA56-4469-B2A6-D27AC0BFB8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9425" y="6338112"/>
            <a:ext cx="849632" cy="259080"/>
          </a:xfrm>
          <a:prstGeom prst="rect">
            <a:avLst/>
          </a:prstGeom>
        </p:spPr>
      </p:pic>
    </p:spTree>
    <p:extLst>
      <p:ext uri="{BB962C8B-B14F-4D97-AF65-F5344CB8AC3E}">
        <p14:creationId xmlns:p14="http://schemas.microsoft.com/office/powerpoint/2010/main" val="97521465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Nur Titel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a:noFill/>
        </p:spPr>
        <p:txBody>
          <a:bodyPr/>
          <a:lstStyle>
            <a:lvl1pPr>
              <a:defRPr>
                <a:solidFill>
                  <a:srgbClr val="83D0F5"/>
                </a:solidFill>
              </a:defRPr>
            </a:lvl1pPr>
          </a:lstStyle>
          <a:p>
            <a:r>
              <a:rPr lang="en-US"/>
              <a:t>Click to edit Master title style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72E7AC46-F7D7-4A89-A024-1E72D1254DC9}"/>
              </a:ext>
            </a:extLst>
          </p:cNvPr>
          <p:cNvSpPr>
            <a:spLocks noGrp="1"/>
          </p:cNvSpPr>
          <p:nvPr>
            <p:ph type="ftr" sz="quarter" idx="11"/>
          </p:nvPr>
        </p:nvSpPr>
        <p:spPr/>
        <p:txBody>
          <a:bodyPr/>
          <a:lstStyle>
            <a:lvl1pPr>
              <a:defRPr>
                <a:solidFill>
                  <a:srgbClr val="FFFFFF"/>
                </a:solidFill>
              </a:defRPr>
            </a:lvl1pPr>
          </a:lstStyle>
          <a:p>
            <a:r>
              <a:rPr lang="de-CH"/>
              <a:t>NFP 73 – Nachhaltige Wirtschaft</a:t>
            </a:r>
            <a:endParaRPr lang="de-CH" dirty="0"/>
          </a:p>
        </p:txBody>
      </p:sp>
      <p:pic>
        <p:nvPicPr>
          <p:cNvPr id="8" name="Grafik 7">
            <a:extLst>
              <a:ext uri="{FF2B5EF4-FFF2-40B4-BE49-F238E27FC236}">
                <a16:creationId xmlns:a16="http://schemas.microsoft.com/office/drawing/2014/main" id="{5374331F-D8A9-4F7E-8969-B7F2205BDA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9425" y="6338112"/>
            <a:ext cx="849632" cy="259080"/>
          </a:xfrm>
          <a:prstGeom prst="rect">
            <a:avLst/>
          </a:prstGeom>
        </p:spPr>
      </p:pic>
    </p:spTree>
    <p:extLst>
      <p:ext uri="{BB962C8B-B14F-4D97-AF65-F5344CB8AC3E}">
        <p14:creationId xmlns:p14="http://schemas.microsoft.com/office/powerpoint/2010/main" val="312609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tertitel und Text 3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4"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2"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7" name="Textplatzhalter 7">
            <a:extLst>
              <a:ext uri="{FF2B5EF4-FFF2-40B4-BE49-F238E27FC236}">
                <a16:creationId xmlns:a16="http://schemas.microsoft.com/office/drawing/2014/main" id="{800D5217-869C-45D9-80A7-0DA32B326EED}"/>
              </a:ext>
            </a:extLst>
          </p:cNvPr>
          <p:cNvSpPr>
            <a:spLocks noGrp="1"/>
          </p:cNvSpPr>
          <p:nvPr>
            <p:ph type="body" sz="quarter" idx="12" hasCustomPrompt="1"/>
          </p:nvPr>
        </p:nvSpPr>
        <p:spPr>
          <a:xfrm>
            <a:off x="479425"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7">
            <a:extLst>
              <a:ext uri="{FF2B5EF4-FFF2-40B4-BE49-F238E27FC236}">
                <a16:creationId xmlns:a16="http://schemas.microsoft.com/office/drawing/2014/main" id="{3ACCC25D-B484-4531-8528-6A15A7641113}"/>
              </a:ext>
            </a:extLst>
          </p:cNvPr>
          <p:cNvSpPr>
            <a:spLocks noGrp="1"/>
          </p:cNvSpPr>
          <p:nvPr>
            <p:ph type="body" sz="quarter" idx="17" hasCustomPrompt="1"/>
          </p:nvPr>
        </p:nvSpPr>
        <p:spPr>
          <a:xfrm>
            <a:off x="4360048"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1" name="Textplatzhalter 7">
            <a:extLst>
              <a:ext uri="{FF2B5EF4-FFF2-40B4-BE49-F238E27FC236}">
                <a16:creationId xmlns:a16="http://schemas.microsoft.com/office/drawing/2014/main" id="{61974633-B512-448B-A902-2B50803F1F20}"/>
              </a:ext>
            </a:extLst>
          </p:cNvPr>
          <p:cNvSpPr>
            <a:spLocks noGrp="1"/>
          </p:cNvSpPr>
          <p:nvPr>
            <p:ph type="body" sz="quarter" idx="18" hasCustomPrompt="1"/>
          </p:nvPr>
        </p:nvSpPr>
        <p:spPr>
          <a:xfrm>
            <a:off x="8256589"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3" name="Fußzeilenplatzhalter 2">
            <a:extLst>
              <a:ext uri="{FF2B5EF4-FFF2-40B4-BE49-F238E27FC236}">
                <a16:creationId xmlns:a16="http://schemas.microsoft.com/office/drawing/2014/main" id="{FB866047-B472-4825-A46C-F932487ECDD8}"/>
              </a:ext>
            </a:extLst>
          </p:cNvPr>
          <p:cNvSpPr>
            <a:spLocks noGrp="1"/>
          </p:cNvSpPr>
          <p:nvPr>
            <p:ph type="ftr" sz="quarter" idx="19"/>
          </p:nvPr>
        </p:nvSpPr>
        <p:spPr/>
        <p:txBody>
          <a:bodyPr/>
          <a:lstStyle/>
          <a:p>
            <a:r>
              <a:rPr lang="de-CH"/>
              <a:t>NFP 73 – Nachhaltige Wirtschaft</a:t>
            </a:r>
            <a:endParaRPr lang="de-CH" dirty="0"/>
          </a:p>
        </p:txBody>
      </p:sp>
    </p:spTree>
    <p:extLst>
      <p:ext uri="{BB962C8B-B14F-4D97-AF65-F5344CB8AC3E}">
        <p14:creationId xmlns:p14="http://schemas.microsoft.com/office/powerpoint/2010/main" val="3261757485"/>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ter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2" name="Bildplatzhalter 15">
            <a:extLst>
              <a:ext uri="{FF2B5EF4-FFF2-40B4-BE49-F238E27FC236}">
                <a16:creationId xmlns:a16="http://schemas.microsoft.com/office/drawing/2014/main" id="{1016FEE6-78F1-4711-9761-1435CC0DDBAD}"/>
              </a:ext>
            </a:extLst>
          </p:cNvPr>
          <p:cNvSpPr>
            <a:spLocks noGrp="1"/>
          </p:cNvSpPr>
          <p:nvPr>
            <p:ph type="pic" sz="quarter" idx="10"/>
          </p:nvPr>
        </p:nvSpPr>
        <p:spPr>
          <a:xfrm>
            <a:off x="4367212" y="1808164"/>
            <a:ext cx="7824787"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4367214" y="6143302"/>
            <a:ext cx="7345362"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3887789"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3" name="Fußzeilenplatzhalter 2">
            <a:extLst>
              <a:ext uri="{FF2B5EF4-FFF2-40B4-BE49-F238E27FC236}">
                <a16:creationId xmlns:a16="http://schemas.microsoft.com/office/drawing/2014/main" id="{090F16A9-EC3C-44FF-A3E6-99CDF05D80DA}"/>
              </a:ext>
            </a:extLst>
          </p:cNvPr>
          <p:cNvSpPr>
            <a:spLocks noGrp="1"/>
          </p:cNvSpPr>
          <p:nvPr>
            <p:ph type="ftr" sz="quarter" idx="16"/>
          </p:nvPr>
        </p:nvSpPr>
        <p:spPr/>
        <p:txBody>
          <a:bodyPr/>
          <a:lstStyle/>
          <a:p>
            <a:r>
              <a:rPr lang="de-CH"/>
              <a:t>NFP 73 – Nachhaltige Wirtschaft</a:t>
            </a:r>
            <a:endParaRPr lang="de-CH" dirty="0"/>
          </a:p>
        </p:txBody>
      </p:sp>
    </p:spTree>
    <p:extLst>
      <p:ext uri="{BB962C8B-B14F-4D97-AF65-F5344CB8AC3E}">
        <p14:creationId xmlns:p14="http://schemas.microsoft.com/office/powerpoint/2010/main" val="53165092"/>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tertitel, Text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2" name="Bildplatzhalter 15">
            <a:extLst>
              <a:ext uri="{FF2B5EF4-FFF2-40B4-BE49-F238E27FC236}">
                <a16:creationId xmlns:a16="http://schemas.microsoft.com/office/drawing/2014/main" id="{1016FEE6-78F1-4711-9761-1435CC0DDBAD}"/>
              </a:ext>
            </a:extLst>
          </p:cNvPr>
          <p:cNvSpPr>
            <a:spLocks noGrp="1"/>
          </p:cNvSpPr>
          <p:nvPr>
            <p:ph type="pic" sz="quarter" idx="10"/>
          </p:nvPr>
        </p:nvSpPr>
        <p:spPr>
          <a:xfrm>
            <a:off x="4367212" y="1808164"/>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4367214" y="6143302"/>
            <a:ext cx="7345362"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3887789"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8" name="Bildplatzhalter 15">
            <a:extLst>
              <a:ext uri="{FF2B5EF4-FFF2-40B4-BE49-F238E27FC236}">
                <a16:creationId xmlns:a16="http://schemas.microsoft.com/office/drawing/2014/main" id="{05BC3863-FF56-4674-96D7-E6AE7F0B149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3" name="Fußzeilenplatzhalter 2">
            <a:extLst>
              <a:ext uri="{FF2B5EF4-FFF2-40B4-BE49-F238E27FC236}">
                <a16:creationId xmlns:a16="http://schemas.microsoft.com/office/drawing/2014/main" id="{84ACE071-3A4B-4C64-903D-BC44C535696C}"/>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2599376860"/>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tertitel, Text und 1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8256588" y="6143302"/>
            <a:ext cx="3455987"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7345362"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7777164"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8" name="Bildplatzhalter 15">
            <a:extLst>
              <a:ext uri="{FF2B5EF4-FFF2-40B4-BE49-F238E27FC236}">
                <a16:creationId xmlns:a16="http://schemas.microsoft.com/office/drawing/2014/main" id="{C04AFD27-6BD1-4C7F-9625-00D3A35FFA0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3" name="Fußzeilenplatzhalter 2">
            <a:extLst>
              <a:ext uri="{FF2B5EF4-FFF2-40B4-BE49-F238E27FC236}">
                <a16:creationId xmlns:a16="http://schemas.microsoft.com/office/drawing/2014/main" id="{CB63817A-68DB-4A7F-A231-3B08ADCF97E5}"/>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208891598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2 Untertitel, 2 Texte und 1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8256588" y="6143302"/>
            <a:ext cx="3455987"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5" y="1808163"/>
            <a:ext cx="3455990"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8" name="Bildplatzhalter 15">
            <a:extLst>
              <a:ext uri="{FF2B5EF4-FFF2-40B4-BE49-F238E27FC236}">
                <a16:creationId xmlns:a16="http://schemas.microsoft.com/office/drawing/2014/main" id="{05BC3863-FF56-4674-96D7-E6AE7F0B149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3" name="Fußzeilenplatzhalter 2">
            <a:extLst>
              <a:ext uri="{FF2B5EF4-FFF2-40B4-BE49-F238E27FC236}">
                <a16:creationId xmlns:a16="http://schemas.microsoft.com/office/drawing/2014/main" id="{84ACE071-3A4B-4C64-903D-BC44C535696C}"/>
              </a:ext>
            </a:extLst>
          </p:cNvPr>
          <p:cNvSpPr>
            <a:spLocks noGrp="1"/>
          </p:cNvSpPr>
          <p:nvPr>
            <p:ph type="ftr" sz="quarter" idx="17"/>
          </p:nvPr>
        </p:nvSpPr>
        <p:spPr/>
        <p:txBody>
          <a:bodyPr/>
          <a:lstStyle/>
          <a:p>
            <a:r>
              <a:rPr lang="de-CH"/>
              <a:t>NFP 73 – Nachhaltige Wirtschaft</a:t>
            </a:r>
            <a:endParaRPr lang="de-CH" dirty="0"/>
          </a:p>
        </p:txBody>
      </p:sp>
      <p:sp>
        <p:nvSpPr>
          <p:cNvPr id="10" name="Textplatzhalter 7">
            <a:extLst>
              <a:ext uri="{FF2B5EF4-FFF2-40B4-BE49-F238E27FC236}">
                <a16:creationId xmlns:a16="http://schemas.microsoft.com/office/drawing/2014/main" id="{E6A4CC17-C63B-4BD5-B8BD-14373FDB6F8F}"/>
              </a:ext>
            </a:extLst>
          </p:cNvPr>
          <p:cNvSpPr>
            <a:spLocks noGrp="1"/>
          </p:cNvSpPr>
          <p:nvPr>
            <p:ph type="body" sz="quarter" idx="18"/>
          </p:nvPr>
        </p:nvSpPr>
        <p:spPr>
          <a:xfrm>
            <a:off x="4367213"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1" name="Textplatzhalter 7">
            <a:extLst>
              <a:ext uri="{FF2B5EF4-FFF2-40B4-BE49-F238E27FC236}">
                <a16:creationId xmlns:a16="http://schemas.microsoft.com/office/drawing/2014/main" id="{098EC0EB-A527-477E-A028-FC0206FE1670}"/>
              </a:ext>
            </a:extLst>
          </p:cNvPr>
          <p:cNvSpPr>
            <a:spLocks noGrp="1"/>
          </p:cNvSpPr>
          <p:nvPr>
            <p:ph type="body" sz="quarter" idx="19" hasCustomPrompt="1"/>
          </p:nvPr>
        </p:nvSpPr>
        <p:spPr>
          <a:xfrm>
            <a:off x="4367212" y="1808163"/>
            <a:ext cx="3455990"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Tree>
    <p:extLst>
      <p:ext uri="{BB962C8B-B14F-4D97-AF65-F5344CB8AC3E}">
        <p14:creationId xmlns:p14="http://schemas.microsoft.com/office/powerpoint/2010/main" val="3199862013"/>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de-CH" dirty="0"/>
              <a:t>Quellenangabe</a:t>
            </a:r>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6" name="Textplatzhalter 7">
            <a:extLst>
              <a:ext uri="{FF2B5EF4-FFF2-40B4-BE49-F238E27FC236}">
                <a16:creationId xmlns:a16="http://schemas.microsoft.com/office/drawing/2014/main" id="{8FCCBCA0-F762-4AF6-BC1E-8B4EFEBFF55F}"/>
              </a:ext>
            </a:extLst>
          </p:cNvPr>
          <p:cNvSpPr>
            <a:spLocks noGrp="1"/>
          </p:cNvSpPr>
          <p:nvPr>
            <p:ph type="body" sz="quarter" idx="15" hasCustomPrompt="1"/>
          </p:nvPr>
        </p:nvSpPr>
        <p:spPr>
          <a:xfrm>
            <a:off x="479425" y="1808162"/>
            <a:ext cx="11233150" cy="324000"/>
          </a:xfrm>
        </p:spPr>
        <p:txBody>
          <a:bodyPr/>
          <a:lstStyle>
            <a:lvl1pPr marL="0" indent="0">
              <a:buNone/>
              <a:defRPr b="1"/>
            </a:lvl1pPr>
          </a:lstStyle>
          <a:p>
            <a:pPr lvl="0"/>
            <a:r>
              <a:rPr lang="de-CH" dirty="0"/>
              <a:t>Tabellentitel</a:t>
            </a:r>
          </a:p>
        </p:txBody>
      </p:sp>
      <p:sp>
        <p:nvSpPr>
          <p:cNvPr id="5" name="Tabellenplatzhalter 4">
            <a:extLst>
              <a:ext uri="{FF2B5EF4-FFF2-40B4-BE49-F238E27FC236}">
                <a16:creationId xmlns:a16="http://schemas.microsoft.com/office/drawing/2014/main" id="{E966207E-040F-4448-8002-8D99BB16902A}"/>
              </a:ext>
            </a:extLst>
          </p:cNvPr>
          <p:cNvSpPr>
            <a:spLocks noGrp="1"/>
          </p:cNvSpPr>
          <p:nvPr>
            <p:ph type="tbl" sz="quarter" idx="16"/>
          </p:nvPr>
        </p:nvSpPr>
        <p:spPr>
          <a:xfrm>
            <a:off x="479425" y="2205038"/>
            <a:ext cx="11233150" cy="3816350"/>
          </a:xfrm>
        </p:spPr>
        <p:txBody>
          <a:bodyPr/>
          <a:lstStyle>
            <a:lvl1pPr marL="0" indent="0">
              <a:buNone/>
              <a:defRPr/>
            </a:lvl1pPr>
          </a:lstStyle>
          <a:p>
            <a:r>
              <a:rPr lang="en-US"/>
              <a:t>Click icon to add table</a:t>
            </a:r>
            <a:endParaRPr lang="de-CH" dirty="0"/>
          </a:p>
        </p:txBody>
      </p:sp>
      <p:sp>
        <p:nvSpPr>
          <p:cNvPr id="3" name="Fußzeilenplatzhalter 2">
            <a:extLst>
              <a:ext uri="{FF2B5EF4-FFF2-40B4-BE49-F238E27FC236}">
                <a16:creationId xmlns:a16="http://schemas.microsoft.com/office/drawing/2014/main" id="{6C395514-9053-4085-B86A-B357E3FF245F}"/>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634821046"/>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guide id="7" orient="horz" pos="1389"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de-CH" dirty="0"/>
              <a:t>Quellenangabe</a:t>
            </a:r>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6" name="Textplatzhalter 7">
            <a:extLst>
              <a:ext uri="{FF2B5EF4-FFF2-40B4-BE49-F238E27FC236}">
                <a16:creationId xmlns:a16="http://schemas.microsoft.com/office/drawing/2014/main" id="{8FCCBCA0-F762-4AF6-BC1E-8B4EFEBFF55F}"/>
              </a:ext>
            </a:extLst>
          </p:cNvPr>
          <p:cNvSpPr>
            <a:spLocks noGrp="1"/>
          </p:cNvSpPr>
          <p:nvPr>
            <p:ph type="body" sz="quarter" idx="15" hasCustomPrompt="1"/>
          </p:nvPr>
        </p:nvSpPr>
        <p:spPr>
          <a:xfrm>
            <a:off x="479425" y="1808162"/>
            <a:ext cx="11233150" cy="324000"/>
          </a:xfrm>
        </p:spPr>
        <p:txBody>
          <a:bodyPr/>
          <a:lstStyle>
            <a:lvl1pPr marL="0" indent="0">
              <a:buNone/>
              <a:defRPr b="1"/>
            </a:lvl1pPr>
          </a:lstStyle>
          <a:p>
            <a:pPr lvl="0"/>
            <a:r>
              <a:rPr lang="de-CH" dirty="0"/>
              <a:t>Tabellentitel</a:t>
            </a:r>
          </a:p>
        </p:txBody>
      </p:sp>
      <p:sp>
        <p:nvSpPr>
          <p:cNvPr id="4" name="Diagrammplatzhalter 3">
            <a:extLst>
              <a:ext uri="{FF2B5EF4-FFF2-40B4-BE49-F238E27FC236}">
                <a16:creationId xmlns:a16="http://schemas.microsoft.com/office/drawing/2014/main" id="{A96B893C-8C0A-47C9-AAFA-02CCC379EBAB}"/>
              </a:ext>
            </a:extLst>
          </p:cNvPr>
          <p:cNvSpPr>
            <a:spLocks noGrp="1"/>
          </p:cNvSpPr>
          <p:nvPr>
            <p:ph type="chart" sz="quarter" idx="16"/>
          </p:nvPr>
        </p:nvSpPr>
        <p:spPr>
          <a:xfrm>
            <a:off x="479425" y="2205038"/>
            <a:ext cx="11233150" cy="3816350"/>
          </a:xfrm>
        </p:spPr>
        <p:txBody>
          <a:bodyPr/>
          <a:lstStyle>
            <a:lvl1pPr marL="0" indent="0">
              <a:buNone/>
              <a:defRPr/>
            </a:lvl1pPr>
          </a:lstStyle>
          <a:p>
            <a:r>
              <a:rPr lang="en-US"/>
              <a:t>Click icon to add chart</a:t>
            </a:r>
            <a:endParaRPr lang="de-CH" dirty="0"/>
          </a:p>
        </p:txBody>
      </p:sp>
      <p:sp>
        <p:nvSpPr>
          <p:cNvPr id="3" name="Fußzeilenplatzhalter 2">
            <a:extLst>
              <a:ext uri="{FF2B5EF4-FFF2-40B4-BE49-F238E27FC236}">
                <a16:creationId xmlns:a16="http://schemas.microsoft.com/office/drawing/2014/main" id="{984122FE-7640-493F-A69C-4B38DA0BBD83}"/>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197397751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guide id="7" orient="horz" pos="1389"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dunkel">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3756348-92CE-48FB-BE1E-E63DF05B43E9}"/>
              </a:ext>
            </a:extLst>
          </p:cNvPr>
          <p:cNvSpPr>
            <a:spLocks noGrp="1"/>
          </p:cNvSpPr>
          <p:nvPr>
            <p:ph type="pic" sz="quarter" idx="12"/>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pic>
        <p:nvPicPr>
          <p:cNvPr id="13" name="Grafik 12">
            <a:extLst>
              <a:ext uri="{FF2B5EF4-FFF2-40B4-BE49-F238E27FC236}">
                <a16:creationId xmlns:a16="http://schemas.microsoft.com/office/drawing/2014/main" id="{091FF93E-FF62-4AB4-A408-E246DBCAE3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7996" y="6027010"/>
            <a:ext cx="2514605" cy="569977"/>
          </a:xfrm>
          <a:prstGeom prst="rect">
            <a:avLst/>
          </a:prstGeom>
        </p:spPr>
      </p:pic>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white">
          <a:xfrm>
            <a:off x="1308099" y="3810066"/>
            <a:ext cx="10404475" cy="1110823"/>
          </a:xfrm>
        </p:spPr>
        <p:txBody>
          <a:bodyPr anchor="b"/>
          <a:lstStyle>
            <a:lvl1pPr algn="l">
              <a:lnSpc>
                <a:spcPct val="105000"/>
              </a:lnSpc>
              <a:defRPr sz="3000" cap="all" baseline="0">
                <a:solidFill>
                  <a:srgbClr val="FFFFFF"/>
                </a:solidFill>
              </a:defRPr>
            </a:lvl1pPr>
          </a:lstStyle>
          <a:p>
            <a:r>
              <a:rPr lang="en-US"/>
              <a:t>Click to edit Master title style</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white">
          <a:xfrm>
            <a:off x="6095999" y="4988212"/>
            <a:ext cx="5616575" cy="987400"/>
          </a:xfrm>
        </p:spPr>
        <p:txBody>
          <a:bodyPr/>
          <a:lstStyle>
            <a:lvl1pPr marL="0" indent="0" algn="l">
              <a:buNone/>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white">
          <a:xfrm>
            <a:off x="1308098" y="4988212"/>
            <a:ext cx="4571589" cy="987400"/>
          </a:xfrm>
        </p:spPr>
        <p:txBody>
          <a:bodyPr/>
          <a:lstStyle>
            <a:lvl1pPr marL="0" indent="0">
              <a:buNone/>
              <a:defRPr>
                <a:solidFill>
                  <a:srgbClr val="FFFFFF"/>
                </a:solidFill>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9" name="Grafik 8">
            <a:extLst>
              <a:ext uri="{FF2B5EF4-FFF2-40B4-BE49-F238E27FC236}">
                <a16:creationId xmlns:a16="http://schemas.microsoft.com/office/drawing/2014/main" id="{FCED6A25-F066-4E23-AE85-BC02EEE44F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569" y="556236"/>
            <a:ext cx="3406830" cy="644757"/>
          </a:xfrm>
          <a:prstGeom prst="rect">
            <a:avLst/>
          </a:prstGeom>
        </p:spPr>
      </p:pic>
    </p:spTree>
    <p:extLst>
      <p:ext uri="{BB962C8B-B14F-4D97-AF65-F5344CB8AC3E}">
        <p14:creationId xmlns:p14="http://schemas.microsoft.com/office/powerpoint/2010/main" val="531084346"/>
      </p:ext>
    </p:extLst>
  </p:cSld>
  <p:clrMapOvr>
    <a:masterClrMapping/>
  </p:clrMapOvr>
  <p:extLst>
    <p:ext uri="{DCECCB84-F9BA-43D5-87BE-67443E8EF086}">
      <p15:sldGuideLst xmlns:p15="http://schemas.microsoft.com/office/powerpoint/2012/main">
        <p15:guide id="1" pos="3840" userDrawn="1">
          <p15:clr>
            <a:srgbClr val="F26B43"/>
          </p15:clr>
        </p15:guide>
        <p15:guide id="2" pos="824"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1227160-40CF-44D8-BF7A-A29346368B4E}"/>
              </a:ext>
            </a:extLst>
          </p:cNvPr>
          <p:cNvSpPr>
            <a:spLocks noGrp="1"/>
          </p:cNvSpPr>
          <p:nvPr>
            <p:ph type="sldNum" sz="quarter" idx="10"/>
          </p:nvPr>
        </p:nvSpPr>
        <p:spPr/>
        <p:txBody>
          <a:bodyPr/>
          <a:lstStyle/>
          <a:p>
            <a:fld id="{476BE59D-4918-439E-9CBF-5840B2847889}" type="slidenum">
              <a:rPr lang="de-CH" smtClean="0"/>
              <a:pPr/>
              <a:t>‹#›</a:t>
            </a:fld>
            <a:endParaRPr lang="de-CH" dirty="0"/>
          </a:p>
        </p:txBody>
      </p:sp>
      <p:sp>
        <p:nvSpPr>
          <p:cNvPr id="2" name="Fußzeilenplatzhalter 1">
            <a:extLst>
              <a:ext uri="{FF2B5EF4-FFF2-40B4-BE49-F238E27FC236}">
                <a16:creationId xmlns:a16="http://schemas.microsoft.com/office/drawing/2014/main" id="{A8C031CB-4498-4B2A-B1FF-E203CF624EFD}"/>
              </a:ext>
            </a:extLst>
          </p:cNvPr>
          <p:cNvSpPr>
            <a:spLocks noGrp="1"/>
          </p:cNvSpPr>
          <p:nvPr>
            <p:ph type="ftr" sz="quarter" idx="11"/>
          </p:nvPr>
        </p:nvSpPr>
        <p:spPr/>
        <p:txBody>
          <a:bodyPr/>
          <a:lstStyle/>
          <a:p>
            <a:r>
              <a:rPr lang="de-CH"/>
              <a:t>NFP 73 – Nachhaltige Wirtschaft</a:t>
            </a:r>
            <a:endParaRPr lang="de-CH" dirty="0"/>
          </a:p>
        </p:txBody>
      </p:sp>
    </p:spTree>
    <p:extLst>
      <p:ext uri="{BB962C8B-B14F-4D97-AF65-F5344CB8AC3E}">
        <p14:creationId xmlns:p14="http://schemas.microsoft.com/office/powerpoint/2010/main" val="1635892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3" name="Inhaltsplatzhalter 2">
            <a:extLst>
              <a:ext uri="{FF2B5EF4-FFF2-40B4-BE49-F238E27FC236}">
                <a16:creationId xmlns:a16="http://schemas.microsoft.com/office/drawing/2014/main" id="{7A01859C-6A56-4035-A25E-2F26DAC14F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de-CH" dirty="0"/>
              <a:t>Quellenangabe</a:t>
            </a:r>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4" name="Fußzeilenplatzhalter 3">
            <a:extLst>
              <a:ext uri="{FF2B5EF4-FFF2-40B4-BE49-F238E27FC236}">
                <a16:creationId xmlns:a16="http://schemas.microsoft.com/office/drawing/2014/main" id="{1B1345B3-ED98-45E0-BA80-D09A6F89FE7C}"/>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1001952779"/>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4" name="Bildplatzhalter 15">
            <a:extLst>
              <a:ext uri="{FF2B5EF4-FFF2-40B4-BE49-F238E27FC236}">
                <a16:creationId xmlns:a16="http://schemas.microsoft.com/office/drawing/2014/main" id="{E35E8790-E54B-44AF-A84B-5186FFAB7B55}"/>
              </a:ext>
            </a:extLst>
          </p:cNvPr>
          <p:cNvSpPr>
            <a:spLocks noGrp="1"/>
          </p:cNvSpPr>
          <p:nvPr>
            <p:ph type="pic" sz="quarter" idx="11"/>
          </p:nvPr>
        </p:nvSpPr>
        <p:spPr>
          <a:xfrm>
            <a:off x="0" y="0"/>
            <a:ext cx="12190649" cy="6021388"/>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bwMode="gray">
          <a:xfrm>
            <a:off x="479425" y="542288"/>
            <a:ext cx="6025739" cy="566975"/>
          </a:xfrm>
          <a:solidFill>
            <a:srgbClr val="FFFFFF"/>
          </a:solidFill>
        </p:spPr>
        <p:txBody>
          <a:bodyPr wrap="none" lIns="72000" rIns="72000" bIns="36000">
            <a:spAutoFit/>
          </a:bodyPr>
          <a:lstStyle>
            <a:lvl1pPr>
              <a:defRPr/>
            </a:lvl1pPr>
          </a:lstStyle>
          <a:p>
            <a:r>
              <a:rPr lang="en-US"/>
              <a:t>Click to edit Master title style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p>
            <a:fld id="{476BE59D-4918-439E-9CBF-5840B2847889}" type="slidenum">
              <a:rPr lang="de-CH" smtClean="0"/>
              <a:pPr/>
              <a:t>‹#›</a:t>
            </a:fld>
            <a:endParaRPr lang="de-CH" dirty="0"/>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6" cy="587375"/>
          </a:xfrm>
          <a:solidFill>
            <a:schemeClr val="tx2"/>
          </a:solidFill>
        </p:spPr>
        <p:txBody>
          <a:bodyPr lIns="72000" rIns="72000" anchor="ctr" anchorCtr="0"/>
          <a:lstStyle>
            <a:lvl1pPr marL="0" indent="0">
              <a:lnSpc>
                <a:spcPct val="100000"/>
              </a:lnSpc>
              <a:buNone/>
              <a:defRPr sz="2800" b="1"/>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602904"/>
            <a:ext cx="3455986" cy="1704175"/>
          </a:xfrm>
          <a:solidFill>
            <a:schemeClr val="bg1"/>
          </a:solidFill>
        </p:spPr>
        <p:txBody>
          <a:bodyPr wrap="square" lIns="72000" tIns="36000" rIns="72000" bIns="36000">
            <a:spAutoFit/>
          </a:bodyPr>
          <a:lstStyle>
            <a:lvl1pPr>
              <a:defRPr>
                <a:solidFill>
                  <a:srgbClr val="5298BD"/>
                </a:solidFill>
              </a:defRPr>
            </a:lvl1pPr>
            <a:lvl2pPr>
              <a:defRPr>
                <a:solidFill>
                  <a:srgbClr val="5298BD"/>
                </a:solidFill>
              </a:defRPr>
            </a:lvl2pPr>
            <a:lvl3pPr>
              <a:defRPr>
                <a:solidFill>
                  <a:srgbClr val="5298BD"/>
                </a:solidFill>
              </a:defRPr>
            </a:lvl3pPr>
            <a:lvl4pPr>
              <a:defRPr>
                <a:solidFill>
                  <a:srgbClr val="5298BD"/>
                </a:solidFill>
              </a:defRPr>
            </a:lvl4pPr>
            <a:lvl5pPr>
              <a:defRPr>
                <a:solidFill>
                  <a:srgbClr val="5298B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CD634A2E-935C-40A6-AF0E-94324F7765DB}"/>
              </a:ext>
            </a:extLst>
          </p:cNvPr>
          <p:cNvSpPr>
            <a:spLocks noGrp="1"/>
          </p:cNvSpPr>
          <p:nvPr>
            <p:ph type="ftr" sz="quarter" idx="14"/>
          </p:nvPr>
        </p:nvSpPr>
        <p:spPr/>
        <p:txBody>
          <a:bodyPr/>
          <a:lstStyle/>
          <a:p>
            <a:r>
              <a:rPr lang="de-CH"/>
              <a:t>NFP 73 – Nachhaltige Wirtschaft</a:t>
            </a:r>
            <a:endParaRPr lang="de-CH" dirty="0"/>
          </a:p>
        </p:txBody>
      </p:sp>
    </p:spTree>
    <p:extLst>
      <p:ext uri="{BB962C8B-B14F-4D97-AF65-F5344CB8AC3E}">
        <p14:creationId xmlns:p14="http://schemas.microsoft.com/office/powerpoint/2010/main" val="3482855714"/>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638" userDrawn="1">
          <p15:clr>
            <a:srgbClr val="F26B43"/>
          </p15:clr>
        </p15:guide>
        <p15:guide id="3" pos="5201"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folie dunkel">
    <p:spTree>
      <p:nvGrpSpPr>
        <p:cNvPr id="1" name=""/>
        <p:cNvGrpSpPr/>
        <p:nvPr/>
      </p:nvGrpSpPr>
      <p:grpSpPr>
        <a:xfrm>
          <a:off x="0" y="0"/>
          <a:ext cx="0" cy="0"/>
          <a:chOff x="0" y="0"/>
          <a:chExt cx="0" cy="0"/>
        </a:xfrm>
      </p:grpSpPr>
      <p:sp>
        <p:nvSpPr>
          <p:cNvPr id="20" name="Bildplatzhalter 4">
            <a:extLst>
              <a:ext uri="{FF2B5EF4-FFF2-40B4-BE49-F238E27FC236}">
                <a16:creationId xmlns:a16="http://schemas.microsoft.com/office/drawing/2014/main" id="{80867C87-FB00-407B-82D2-B6458105D50D}"/>
              </a:ext>
            </a:extLst>
          </p:cNvPr>
          <p:cNvSpPr>
            <a:spLocks noGrp="1"/>
          </p:cNvSpPr>
          <p:nvPr>
            <p:ph type="pic" sz="quarter" idx="15"/>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5" cy="587375"/>
          </a:xfrm>
          <a:solidFill>
            <a:schemeClr val="tx2"/>
          </a:solidFill>
        </p:spPr>
        <p:txBody>
          <a:bodyPr lIns="72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532731"/>
            <a:ext cx="3455986" cy="1631472"/>
          </a:xfrm>
          <a:noFill/>
        </p:spPr>
        <p:txBody>
          <a:bodyPr wrap="square" lIns="0" tIns="0" rIns="0" bIns="0">
            <a:sp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Titel 2">
            <a:extLst>
              <a:ext uri="{FF2B5EF4-FFF2-40B4-BE49-F238E27FC236}">
                <a16:creationId xmlns:a16="http://schemas.microsoft.com/office/drawing/2014/main" id="{2FCA4BFA-0DF0-4698-9A63-B903A8268AF6}"/>
              </a:ext>
            </a:extLst>
          </p:cNvPr>
          <p:cNvSpPr>
            <a:spLocks noGrp="1"/>
          </p:cNvSpPr>
          <p:nvPr>
            <p:ph type="title"/>
          </p:nvPr>
        </p:nvSpPr>
        <p:spPr bwMode="gray">
          <a:xfrm>
            <a:off x="479425" y="476250"/>
            <a:ext cx="5916684" cy="566975"/>
          </a:xfrm>
        </p:spPr>
        <p:txBody>
          <a:bodyPr wrap="none" bIns="36000">
            <a:spAutoFit/>
          </a:bodyPr>
          <a:lstStyle>
            <a:lvl1pPr>
              <a:defRPr>
                <a:solidFill>
                  <a:srgbClr val="FFFFFF"/>
                </a:solidFill>
              </a:defRPr>
            </a:lvl1pPr>
          </a:lstStyle>
          <a:p>
            <a:r>
              <a:rPr lang="en-US"/>
              <a:t>Click to edit Master title style</a:t>
            </a:r>
            <a:endParaRPr lang="de-CH" dirty="0"/>
          </a:p>
        </p:txBody>
      </p:sp>
      <p:sp>
        <p:nvSpPr>
          <p:cNvPr id="2" name="Fußzeilenplatzhalter 1">
            <a:extLst>
              <a:ext uri="{FF2B5EF4-FFF2-40B4-BE49-F238E27FC236}">
                <a16:creationId xmlns:a16="http://schemas.microsoft.com/office/drawing/2014/main" id="{DB16A90F-5D8E-4256-8C0C-B4B0E5A0B9CC}"/>
              </a:ext>
            </a:extLst>
          </p:cNvPr>
          <p:cNvSpPr>
            <a:spLocks noGrp="1"/>
          </p:cNvSpPr>
          <p:nvPr>
            <p:ph type="ftr" sz="quarter" idx="14"/>
          </p:nvPr>
        </p:nvSpPr>
        <p:spPr/>
        <p:txBody>
          <a:bodyPr/>
          <a:lstStyle>
            <a:lvl1pPr>
              <a:defRPr>
                <a:solidFill>
                  <a:srgbClr val="FFFFFF"/>
                </a:solidFill>
              </a:defRPr>
            </a:lvl1pPr>
          </a:lstStyle>
          <a:p>
            <a:r>
              <a:rPr lang="de-CH"/>
              <a:t>NFP 73 – Nachhaltige Wirtschaft</a:t>
            </a:r>
            <a:endParaRPr lang="de-CH" dirty="0"/>
          </a:p>
        </p:txBody>
      </p:sp>
      <p:pic>
        <p:nvPicPr>
          <p:cNvPr id="21" name="Grafik 20">
            <a:extLst>
              <a:ext uri="{FF2B5EF4-FFF2-40B4-BE49-F238E27FC236}">
                <a16:creationId xmlns:a16="http://schemas.microsoft.com/office/drawing/2014/main" id="{878E44C9-BA30-4A6A-884C-12383DC178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9425" y="6338112"/>
            <a:ext cx="849632" cy="259080"/>
          </a:xfrm>
          <a:prstGeom prst="rect">
            <a:avLst/>
          </a:prstGeom>
        </p:spPr>
      </p:pic>
    </p:spTree>
    <p:extLst>
      <p:ext uri="{BB962C8B-B14F-4D97-AF65-F5344CB8AC3E}">
        <p14:creationId xmlns:p14="http://schemas.microsoft.com/office/powerpoint/2010/main" val="2984674287"/>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593" userDrawn="1">
          <p15:clr>
            <a:srgbClr val="F26B43"/>
          </p15:clr>
        </p15:guide>
        <p15:guide id="3" pos="5201"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folie hell">
    <p:spTree>
      <p:nvGrpSpPr>
        <p:cNvPr id="1" name=""/>
        <p:cNvGrpSpPr/>
        <p:nvPr/>
      </p:nvGrpSpPr>
      <p:grpSpPr>
        <a:xfrm>
          <a:off x="0" y="0"/>
          <a:ext cx="0" cy="0"/>
          <a:chOff x="0" y="0"/>
          <a:chExt cx="0" cy="0"/>
        </a:xfrm>
      </p:grpSpPr>
      <p:sp>
        <p:nvSpPr>
          <p:cNvPr id="16" name="Bildplatzhalter 4">
            <a:extLst>
              <a:ext uri="{FF2B5EF4-FFF2-40B4-BE49-F238E27FC236}">
                <a16:creationId xmlns:a16="http://schemas.microsoft.com/office/drawing/2014/main" id="{E876316C-E7BC-4BB0-AC47-D5B0ED311A58}"/>
              </a:ext>
            </a:extLst>
          </p:cNvPr>
          <p:cNvSpPr>
            <a:spLocks noGrp="1"/>
          </p:cNvSpPr>
          <p:nvPr>
            <p:ph type="pic" sz="quarter" idx="15"/>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chemeClr val="tx1"/>
                </a:solidFill>
              </a:defRPr>
            </a:lvl1pPr>
          </a:lstStyle>
          <a:p>
            <a:fld id="{476BE59D-4918-439E-9CBF-5840B2847889}" type="slidenum">
              <a:rPr lang="de-CH" smtClean="0"/>
              <a:pPr/>
              <a:t>‹#›</a:t>
            </a:fld>
            <a:endParaRPr lang="de-CH" dirty="0"/>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5" cy="587375"/>
          </a:xfrm>
          <a:solidFill>
            <a:schemeClr val="tx2"/>
          </a:solidFill>
        </p:spPr>
        <p:txBody>
          <a:bodyPr lIns="72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532731"/>
            <a:ext cx="3455986" cy="1631472"/>
          </a:xfrm>
          <a:noFill/>
        </p:spPr>
        <p:txBody>
          <a:bodyPr wrap="square" lIns="0" tIns="0" rIns="0" bIns="0">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Titel 2">
            <a:extLst>
              <a:ext uri="{FF2B5EF4-FFF2-40B4-BE49-F238E27FC236}">
                <a16:creationId xmlns:a16="http://schemas.microsoft.com/office/drawing/2014/main" id="{2FCA4BFA-0DF0-4698-9A63-B903A8268AF6}"/>
              </a:ext>
            </a:extLst>
          </p:cNvPr>
          <p:cNvSpPr>
            <a:spLocks noGrp="1"/>
          </p:cNvSpPr>
          <p:nvPr>
            <p:ph type="title"/>
          </p:nvPr>
        </p:nvSpPr>
        <p:spPr bwMode="gray">
          <a:xfrm>
            <a:off x="479425" y="476250"/>
            <a:ext cx="5916684" cy="566975"/>
          </a:xfrm>
        </p:spPr>
        <p:txBody>
          <a:bodyPr wrap="none" bIns="36000">
            <a:spAutoFit/>
          </a:bodyPr>
          <a:lstStyle>
            <a:lvl1pPr>
              <a:defRPr>
                <a:solidFill>
                  <a:schemeClr val="tx1"/>
                </a:solidFill>
              </a:defRPr>
            </a:lvl1pPr>
          </a:lstStyle>
          <a:p>
            <a:r>
              <a:rPr lang="en-US"/>
              <a:t>Click to edit Master title style</a:t>
            </a:r>
            <a:endParaRPr lang="de-CH" dirty="0"/>
          </a:p>
        </p:txBody>
      </p:sp>
      <p:sp>
        <p:nvSpPr>
          <p:cNvPr id="5" name="Fußzeilenplatzhalter 4">
            <a:extLst>
              <a:ext uri="{FF2B5EF4-FFF2-40B4-BE49-F238E27FC236}">
                <a16:creationId xmlns:a16="http://schemas.microsoft.com/office/drawing/2014/main" id="{B0868C61-8E82-41C8-B1F9-A4DA8E5857DC}"/>
              </a:ext>
            </a:extLst>
          </p:cNvPr>
          <p:cNvSpPr>
            <a:spLocks noGrp="1"/>
          </p:cNvSpPr>
          <p:nvPr>
            <p:ph type="ftr" sz="quarter" idx="14"/>
          </p:nvPr>
        </p:nvSpPr>
        <p:spPr/>
        <p:txBody>
          <a:bodyPr/>
          <a:lstStyle/>
          <a:p>
            <a:r>
              <a:rPr lang="de-CH"/>
              <a:t>NFP 73 – Nachhaltige Wirtschaft</a:t>
            </a:r>
            <a:endParaRPr lang="de-CH" dirty="0"/>
          </a:p>
        </p:txBody>
      </p:sp>
      <p:pic>
        <p:nvPicPr>
          <p:cNvPr id="17" name="Grafik 16">
            <a:extLst>
              <a:ext uri="{FF2B5EF4-FFF2-40B4-BE49-F238E27FC236}">
                <a16:creationId xmlns:a16="http://schemas.microsoft.com/office/drawing/2014/main" id="{CBD9C3C2-C1BB-4DB7-A150-29331FB5D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425" y="6338112"/>
            <a:ext cx="849632" cy="259081"/>
          </a:xfrm>
          <a:prstGeom prst="rect">
            <a:avLst/>
          </a:prstGeom>
        </p:spPr>
      </p:pic>
    </p:spTree>
    <p:extLst>
      <p:ext uri="{BB962C8B-B14F-4D97-AF65-F5344CB8AC3E}">
        <p14:creationId xmlns:p14="http://schemas.microsoft.com/office/powerpoint/2010/main" val="1358291234"/>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593" userDrawn="1">
          <p15:clr>
            <a:srgbClr val="F26B43"/>
          </p15:clr>
        </p15:guide>
        <p15:guide id="3" pos="5201" userDrawn="1">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idx="1"/>
          </p:nvPr>
        </p:nvSpPr>
        <p:spPr/>
        <p:txBody>
          <a:bodyPr/>
          <a:lstStyle>
            <a:lvl1pPr marL="342900" marR="0" indent="-342900" algn="l" defTabSz="914400" rtl="0" eaLnBrk="1" fontAlgn="auto" latinLnBrk="0" hangingPunct="1">
              <a:lnSpc>
                <a:spcPct val="100000"/>
              </a:lnSpc>
              <a:spcBef>
                <a:spcPts val="1200"/>
              </a:spcBef>
              <a:spcAft>
                <a:spcPts val="0"/>
              </a:spcAft>
              <a:buClrTx/>
              <a:buSzTx/>
              <a:buFont typeface="Arial" pitchFamily="34" charset="0"/>
              <a:buChar char="•"/>
              <a:tabLst/>
              <a:defRPr/>
            </a:lvl1pPr>
            <a:lvl2pPr marL="742950" marR="0" indent="-285750" algn="l" defTabSz="914400" rtl="0" eaLnBrk="1" fontAlgn="auto" latinLnBrk="0" hangingPunct="1">
              <a:lnSpc>
                <a:spcPct val="100000"/>
              </a:lnSpc>
              <a:spcBef>
                <a:spcPts val="1200"/>
              </a:spcBef>
              <a:spcAft>
                <a:spcPts val="0"/>
              </a:spcAft>
              <a:buClrTx/>
              <a:buSzTx/>
              <a:buFont typeface="Arial" pitchFamily="34" charset="0"/>
              <a:buChar char="•"/>
              <a:tabLst/>
              <a:defRPr/>
            </a:lvl2pPr>
            <a:lvl3pPr marL="1143000" marR="0" indent="-228600" algn="l" defTabSz="914400" rtl="0" eaLnBrk="1" fontAlgn="auto" latinLnBrk="0" hangingPunct="1">
              <a:lnSpc>
                <a:spcPct val="100000"/>
              </a:lnSpc>
              <a:spcBef>
                <a:spcPts val="1200"/>
              </a:spcBef>
              <a:spcAft>
                <a:spcPts val="0"/>
              </a:spcAft>
              <a:buClrTx/>
              <a:buSzTx/>
              <a:buFont typeface="Arial" pitchFamily="34" charset="0"/>
              <a:buChar char="•"/>
              <a:tabLst/>
              <a:defRPr/>
            </a:lvl3pPr>
            <a:lvl4pPr marL="1600200" marR="0" indent="-228600" algn="l" defTabSz="914400" rtl="0" eaLnBrk="1" fontAlgn="auto" latinLnBrk="0" hangingPunct="1">
              <a:lnSpc>
                <a:spcPct val="100000"/>
              </a:lnSpc>
              <a:spcBef>
                <a:spcPts val="1200"/>
              </a:spcBef>
              <a:spcAft>
                <a:spcPts val="0"/>
              </a:spcAft>
              <a:buClrTx/>
              <a:buSzTx/>
              <a:buFont typeface="Arial" pitchFamily="34" charset="0"/>
              <a:buChar char="•"/>
              <a:tabLst/>
              <a:defRPr/>
            </a:lvl4pPr>
            <a:lvl5pPr marL="2057400" marR="0" indent="-228600" algn="l" defTabSz="914400" rtl="0" eaLnBrk="1" fontAlgn="auto" latinLnBrk="0" hangingPunct="1">
              <a:lnSpc>
                <a:spcPct val="100000"/>
              </a:lnSpc>
              <a:spcBef>
                <a:spcPts val="1200"/>
              </a:spcBef>
              <a:spcAft>
                <a:spcPts val="0"/>
              </a:spcAft>
              <a:buClrTx/>
              <a:buSzTx/>
              <a:buFont typeface="Arial" pitchFamily="34" charset="0"/>
              <a:buChar char="•"/>
              <a:tabLs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dirty="0"/>
          </a:p>
        </p:txBody>
      </p:sp>
      <p:sp>
        <p:nvSpPr>
          <p:cNvPr id="7" name="Date Placeholder 4"/>
          <p:cNvSpPr txBox="1">
            <a:spLocks/>
          </p:cNvSpPr>
          <p:nvPr userDrawn="1"/>
        </p:nvSpPr>
        <p:spPr>
          <a:xfrm>
            <a:off x="8847438" y="6434382"/>
            <a:ext cx="2504562" cy="42361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75000"/>
                  </a:schemeClr>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9pPr>
          </a:lstStyle>
          <a:p>
            <a:pPr algn="r"/>
            <a:endParaRPr lang="de-DE" sz="1000" dirty="0"/>
          </a:p>
        </p:txBody>
      </p:sp>
    </p:spTree>
    <p:extLst>
      <p:ext uri="{BB962C8B-B14F-4D97-AF65-F5344CB8AC3E}">
        <p14:creationId xmlns:p14="http://schemas.microsoft.com/office/powerpoint/2010/main" val="175737293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und 2 Bilder hoch">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201" y="1648167"/>
            <a:ext cx="4492711" cy="46637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8" name="Titel 1"/>
          <p:cNvSpPr>
            <a:spLocks noGrp="1"/>
          </p:cNvSpPr>
          <p:nvPr>
            <p:ph type="title"/>
          </p:nvPr>
        </p:nvSpPr>
        <p:spPr>
          <a:xfrm>
            <a:off x="1801285" y="622300"/>
            <a:ext cx="9882716" cy="896938"/>
          </a:xfrm>
        </p:spPr>
        <p:txBody>
          <a:bodyPr/>
          <a:lstStyle/>
          <a:p>
            <a:r>
              <a:rPr lang="en-US"/>
              <a:t>Click to edit Master title style</a:t>
            </a:r>
            <a:endParaRPr lang="de-DE" dirty="0"/>
          </a:p>
        </p:txBody>
      </p:sp>
      <p:sp>
        <p:nvSpPr>
          <p:cNvPr id="6" name="Textplatzhalter 3"/>
          <p:cNvSpPr>
            <a:spLocks noGrp="1"/>
          </p:cNvSpPr>
          <p:nvPr>
            <p:ph type="body" sz="half" idx="2"/>
          </p:nvPr>
        </p:nvSpPr>
        <p:spPr>
          <a:xfrm>
            <a:off x="6570133" y="1657350"/>
            <a:ext cx="4504268" cy="4654549"/>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Date Placeholder 4"/>
          <p:cNvSpPr txBox="1">
            <a:spLocks/>
          </p:cNvSpPr>
          <p:nvPr userDrawn="1"/>
        </p:nvSpPr>
        <p:spPr>
          <a:xfrm>
            <a:off x="8847438" y="6434382"/>
            <a:ext cx="2504562" cy="42361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75000"/>
                  </a:schemeClr>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9pPr>
          </a:lstStyle>
          <a:p>
            <a:pPr algn="r"/>
            <a:endParaRPr lang="de-DE" sz="1000" dirty="0"/>
          </a:p>
        </p:txBody>
      </p:sp>
    </p:spTree>
    <p:extLst>
      <p:ext uri="{BB962C8B-B14F-4D97-AF65-F5344CB8AC3E}">
        <p14:creationId xmlns:p14="http://schemas.microsoft.com/office/powerpoint/2010/main" val="267068796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4" name="Rechteck 6"/>
          <p:cNvSpPr>
            <a:spLocks noChangeArrowheads="1"/>
          </p:cNvSpPr>
          <p:nvPr userDrawn="1"/>
        </p:nvSpPr>
        <p:spPr bwMode="auto">
          <a:xfrm>
            <a:off x="1780118" y="0"/>
            <a:ext cx="1200149" cy="179388"/>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190500" indent="-1905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1pPr>
            <a:lvl2pPr marL="742950" indent="-28575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2pPr>
            <a:lvl3pPr marL="1143000" indent="-2286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3pPr>
            <a:lvl4pPr marL="1600200" indent="-2286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4pPr>
            <a:lvl5pPr marL="2057400" indent="-2286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5pPr>
            <a:lvl6pPr marL="25146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6pPr>
            <a:lvl7pPr marL="29718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7pPr>
            <a:lvl8pPr marL="34290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8pPr>
            <a:lvl9pPr marL="38862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9pPr>
          </a:lstStyle>
          <a:p>
            <a:pPr eaLnBrk="1" hangingPunct="1">
              <a:lnSpc>
                <a:spcPts val="2600"/>
              </a:lnSpc>
              <a:spcBef>
                <a:spcPts val="400"/>
              </a:spcBef>
              <a:buClr>
                <a:schemeClr val="tx1"/>
              </a:buClr>
              <a:buFont typeface="Times" panose="02020603050405020304" pitchFamily="18" charset="0"/>
              <a:buNone/>
              <a:defRPr/>
            </a:pPr>
            <a:endParaRPr lang="fr-FR" altLang="de-DE" sz="2200">
              <a:solidFill>
                <a:srgbClr val="FF3300"/>
              </a:solidFill>
            </a:endParaRPr>
          </a:p>
        </p:txBody>
      </p:sp>
      <p:sp>
        <p:nvSpPr>
          <p:cNvPr id="6" name="Bildplatzhalter 2"/>
          <p:cNvSpPr>
            <a:spLocks noGrp="1"/>
          </p:cNvSpPr>
          <p:nvPr>
            <p:ph type="pic" idx="1"/>
          </p:nvPr>
        </p:nvSpPr>
        <p:spPr>
          <a:xfrm>
            <a:off x="1780117" y="0"/>
            <a:ext cx="10416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2" name="Titel 1"/>
          <p:cNvSpPr>
            <a:spLocks noGrp="1"/>
          </p:cNvSpPr>
          <p:nvPr>
            <p:ph type="title"/>
          </p:nvPr>
        </p:nvSpPr>
        <p:spPr>
          <a:xfrm>
            <a:off x="1752000" y="4065400"/>
            <a:ext cx="9600000" cy="1992500"/>
          </a:xfrm>
        </p:spPr>
        <p:txBody>
          <a:bodyPr/>
          <a:lstStyle>
            <a:lvl1pPr algn="l">
              <a:defRPr sz="2800" b="0"/>
            </a:lvl1pPr>
          </a:lstStyle>
          <a:p>
            <a:r>
              <a:rPr lang="en-US"/>
              <a:t>Click to edit Master title style</a:t>
            </a:r>
            <a:endParaRPr lang="de-DE" dirty="0"/>
          </a:p>
        </p:txBody>
      </p:sp>
      <p:sp>
        <p:nvSpPr>
          <p:cNvPr id="5" name="Bildplatzhalter 11"/>
          <p:cNvSpPr>
            <a:spLocks noGrp="1"/>
          </p:cNvSpPr>
          <p:nvPr>
            <p:ph type="pic" sz="quarter" idx="12" hasCustomPrompt="1"/>
          </p:nvPr>
        </p:nvSpPr>
        <p:spPr>
          <a:xfrm>
            <a:off x="1780116" y="0"/>
            <a:ext cx="10411884" cy="3608388"/>
          </a:xfrm>
          <a:custGeom>
            <a:avLst/>
            <a:gdLst>
              <a:gd name="connsiteX0" fmla="*/ 900112 w 10775950"/>
              <a:gd name="connsiteY0" fmla="*/ 0 h 3608388"/>
              <a:gd name="connsiteX1" fmla="*/ 10775950 w 10775950"/>
              <a:gd name="connsiteY1" fmla="*/ 0 h 3608388"/>
              <a:gd name="connsiteX2" fmla="*/ 10775950 w 10775950"/>
              <a:gd name="connsiteY2" fmla="*/ 3608388 h 3608388"/>
              <a:gd name="connsiteX3" fmla="*/ 0 w 10775950"/>
              <a:gd name="connsiteY3" fmla="*/ 3608388 h 3608388"/>
              <a:gd name="connsiteX4" fmla="*/ 0 w 10775950"/>
              <a:gd name="connsiteY4" fmla="*/ 179388 h 3608388"/>
              <a:gd name="connsiteX5" fmla="*/ 900112 w 10775950"/>
              <a:gd name="connsiteY5" fmla="*/ 179388 h 3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5950" h="3608388">
                <a:moveTo>
                  <a:pt x="900112" y="0"/>
                </a:moveTo>
                <a:lnTo>
                  <a:pt x="10775950" y="0"/>
                </a:lnTo>
                <a:lnTo>
                  <a:pt x="10775950" y="3608388"/>
                </a:lnTo>
                <a:lnTo>
                  <a:pt x="0" y="3608388"/>
                </a:lnTo>
                <a:lnTo>
                  <a:pt x="0" y="179388"/>
                </a:lnTo>
                <a:lnTo>
                  <a:pt x="900112" y="179388"/>
                </a:lnTo>
                <a:close/>
              </a:path>
            </a:pathLst>
          </a:custGeom>
        </p:spPr>
        <p:txBody>
          <a:bodyPr wrap="square" anchor="ctr">
            <a:noAutofit/>
          </a:bodyPr>
          <a:lstStyle>
            <a:lvl1pPr marL="0" marR="0" indent="0" algn="r" defTabSz="914400" rtl="0" eaLnBrk="1" fontAlgn="auto" latinLnBrk="0" hangingPunct="1">
              <a:lnSpc>
                <a:spcPct val="90000"/>
              </a:lnSpc>
              <a:spcBef>
                <a:spcPts val="1000"/>
              </a:spcBef>
              <a:spcAft>
                <a:spcPts val="0"/>
              </a:spcAft>
              <a:buClrTx/>
              <a:buSzTx/>
              <a:buFontTx/>
              <a:buNone/>
              <a:tabLst/>
              <a:defRPr>
                <a:solidFill>
                  <a:schemeClr val="accent3"/>
                </a:solidFill>
              </a:defRPr>
            </a:lvl1pPr>
          </a:lstStyle>
          <a:p>
            <a:r>
              <a:rPr lang="de-CH" dirty="0"/>
              <a:t>Bild mit Klicken hinzufügen </a:t>
            </a:r>
          </a:p>
          <a:p>
            <a:r>
              <a:rPr lang="de-CH" dirty="0"/>
              <a:t>(tauschen: Bild zuerst löschen</a:t>
            </a:r>
            <a:br>
              <a:rPr lang="de-CH" dirty="0"/>
            </a:br>
            <a:r>
              <a:rPr lang="de-CH" dirty="0"/>
              <a:t>und Layout zurücksetzen)</a:t>
            </a:r>
          </a:p>
        </p:txBody>
      </p:sp>
      <p:sp>
        <p:nvSpPr>
          <p:cNvPr id="7" name="Bildplatzhalter 2"/>
          <p:cNvSpPr>
            <a:spLocks noGrp="1"/>
          </p:cNvSpPr>
          <p:nvPr>
            <p:ph type="pic" idx="13"/>
          </p:nvPr>
        </p:nvSpPr>
        <p:spPr>
          <a:xfrm>
            <a:off x="1780118" y="0"/>
            <a:ext cx="10416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dirty="0"/>
          </a:p>
        </p:txBody>
      </p:sp>
      <p:sp>
        <p:nvSpPr>
          <p:cNvPr id="12" name="Date Placeholder 4"/>
          <p:cNvSpPr txBox="1">
            <a:spLocks/>
          </p:cNvSpPr>
          <p:nvPr userDrawn="1"/>
        </p:nvSpPr>
        <p:spPr>
          <a:xfrm>
            <a:off x="8847438" y="6434382"/>
            <a:ext cx="2504562" cy="42361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75000"/>
                  </a:schemeClr>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9pPr>
          </a:lstStyle>
          <a:p>
            <a:pPr algn="r"/>
            <a:endParaRPr lang="de-DE" sz="1000" dirty="0"/>
          </a:p>
        </p:txBody>
      </p:sp>
    </p:spTree>
    <p:extLst>
      <p:ext uri="{BB962C8B-B14F-4D97-AF65-F5344CB8AC3E}">
        <p14:creationId xmlns:p14="http://schemas.microsoft.com/office/powerpoint/2010/main" val="22854312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elfolie mit Bild hell">
    <p:spTree>
      <p:nvGrpSpPr>
        <p:cNvPr id="1" name=""/>
        <p:cNvGrpSpPr/>
        <p:nvPr/>
      </p:nvGrpSpPr>
      <p:grpSpPr>
        <a:xfrm>
          <a:off x="0" y="0"/>
          <a:ext cx="0" cy="0"/>
          <a:chOff x="0" y="0"/>
          <a:chExt cx="0" cy="0"/>
        </a:xfrm>
      </p:grpSpPr>
      <p:sp>
        <p:nvSpPr>
          <p:cNvPr id="13" name="Bildplatzhalter 4">
            <a:extLst>
              <a:ext uri="{FF2B5EF4-FFF2-40B4-BE49-F238E27FC236}">
                <a16:creationId xmlns:a16="http://schemas.microsoft.com/office/drawing/2014/main" id="{B25FEC71-B714-418D-A1E5-B86CF26A07B1}"/>
              </a:ext>
            </a:extLst>
          </p:cNvPr>
          <p:cNvSpPr>
            <a:spLocks noGrp="1"/>
          </p:cNvSpPr>
          <p:nvPr>
            <p:ph type="pic" sz="quarter" idx="12"/>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de-DE"/>
              <a:t>Bild durch Klicken auf Symbol hinzufügen</a:t>
            </a:r>
            <a:endParaRPr lang="de-CH" dirty="0"/>
          </a:p>
        </p:txBody>
      </p:sp>
      <p:pic>
        <p:nvPicPr>
          <p:cNvPr id="14" name="Grafik 13">
            <a:extLst>
              <a:ext uri="{FF2B5EF4-FFF2-40B4-BE49-F238E27FC236}">
                <a16:creationId xmlns:a16="http://schemas.microsoft.com/office/drawing/2014/main" id="{DDE38B4C-6C47-4A28-AAD9-EC91C7E2BF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7996" y="6027010"/>
            <a:ext cx="2514605" cy="569977"/>
          </a:xfrm>
          <a:prstGeom prst="rect">
            <a:avLst/>
          </a:prstGeom>
        </p:spPr>
      </p:pic>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308099" y="3810066"/>
            <a:ext cx="10404475" cy="1110823"/>
          </a:xfrm>
        </p:spPr>
        <p:txBody>
          <a:bodyPr anchor="b"/>
          <a:lstStyle>
            <a:lvl1pPr algn="l">
              <a:lnSpc>
                <a:spcPct val="105000"/>
              </a:lnSpc>
              <a:defRPr sz="3000" cap="all" baseline="0">
                <a:solidFill>
                  <a:schemeClr val="tx1"/>
                </a:solidFill>
              </a:defRPr>
            </a:lvl1pPr>
          </a:lstStyle>
          <a:p>
            <a:r>
              <a:rPr lang="de-DE"/>
              <a:t>Titelmasterformat durch Klicken bearbeiten</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4988212"/>
            <a:ext cx="5616575" cy="987400"/>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308098" y="4988212"/>
            <a:ext cx="4571589" cy="987400"/>
          </a:xfrm>
        </p:spPr>
        <p:txBody>
          <a:bodyPr/>
          <a:lstStyle>
            <a:lvl1pPr marL="0" indent="0">
              <a:buNone/>
              <a:defRPr>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11" name="Grafik 10">
            <a:extLst>
              <a:ext uri="{FF2B5EF4-FFF2-40B4-BE49-F238E27FC236}">
                <a16:creationId xmlns:a16="http://schemas.microsoft.com/office/drawing/2014/main" id="{9009E8B5-0CC3-46EC-9D76-74B19B4EAD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5365" y="556236"/>
            <a:ext cx="3219238" cy="644757"/>
          </a:xfrm>
          <a:prstGeom prst="rect">
            <a:avLst/>
          </a:prstGeom>
        </p:spPr>
      </p:pic>
    </p:spTree>
    <p:extLst>
      <p:ext uri="{BB962C8B-B14F-4D97-AF65-F5344CB8AC3E}">
        <p14:creationId xmlns:p14="http://schemas.microsoft.com/office/powerpoint/2010/main" val="39943130"/>
      </p:ext>
    </p:extLst>
  </p:cSld>
  <p:clrMapOvr>
    <a:masterClrMapping/>
  </p:clrMapOvr>
  <p:extLst>
    <p:ext uri="{DCECCB84-F9BA-43D5-87BE-67443E8EF086}">
      <p15:sldGuideLst xmlns:p15="http://schemas.microsoft.com/office/powerpoint/2012/main">
        <p15:guide id="1" pos="3840">
          <p15:clr>
            <a:srgbClr val="F26B43"/>
          </p15:clr>
        </p15:guide>
        <p15:guide id="2" pos="824">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hell">
    <p:spTree>
      <p:nvGrpSpPr>
        <p:cNvPr id="1" name=""/>
        <p:cNvGrpSpPr/>
        <p:nvPr/>
      </p:nvGrpSpPr>
      <p:grpSpPr>
        <a:xfrm>
          <a:off x="0" y="0"/>
          <a:ext cx="0" cy="0"/>
          <a:chOff x="0" y="0"/>
          <a:chExt cx="0" cy="0"/>
        </a:xfrm>
      </p:grpSpPr>
      <p:sp>
        <p:nvSpPr>
          <p:cNvPr id="13" name="Bildplatzhalter 4">
            <a:extLst>
              <a:ext uri="{FF2B5EF4-FFF2-40B4-BE49-F238E27FC236}">
                <a16:creationId xmlns:a16="http://schemas.microsoft.com/office/drawing/2014/main" id="{B25FEC71-B714-418D-A1E5-B86CF26A07B1}"/>
              </a:ext>
            </a:extLst>
          </p:cNvPr>
          <p:cNvSpPr>
            <a:spLocks noGrp="1"/>
          </p:cNvSpPr>
          <p:nvPr>
            <p:ph type="pic" sz="quarter" idx="12"/>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pic>
        <p:nvPicPr>
          <p:cNvPr id="14" name="Grafik 13">
            <a:extLst>
              <a:ext uri="{FF2B5EF4-FFF2-40B4-BE49-F238E27FC236}">
                <a16:creationId xmlns:a16="http://schemas.microsoft.com/office/drawing/2014/main" id="{DDE38B4C-6C47-4A28-AAD9-EC91C7E2BF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7996" y="6027010"/>
            <a:ext cx="2514606" cy="569977"/>
          </a:xfrm>
          <a:prstGeom prst="rect">
            <a:avLst/>
          </a:prstGeom>
        </p:spPr>
      </p:pic>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308099" y="3810066"/>
            <a:ext cx="10404475" cy="1110823"/>
          </a:xfrm>
        </p:spPr>
        <p:txBody>
          <a:bodyPr anchor="b"/>
          <a:lstStyle>
            <a:lvl1pPr algn="l">
              <a:lnSpc>
                <a:spcPct val="105000"/>
              </a:lnSpc>
              <a:defRPr sz="3000" cap="all" baseline="0">
                <a:solidFill>
                  <a:schemeClr val="tx1"/>
                </a:solidFill>
              </a:defRPr>
            </a:lvl1pPr>
          </a:lstStyle>
          <a:p>
            <a:r>
              <a:rPr lang="en-US"/>
              <a:t>Click to edit Master title style</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4988212"/>
            <a:ext cx="5616575" cy="987400"/>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308098" y="4988212"/>
            <a:ext cx="4571589" cy="987400"/>
          </a:xfrm>
        </p:spPr>
        <p:txBody>
          <a:bodyPr/>
          <a:lstStyle>
            <a:lvl1pPr marL="0" indent="0">
              <a:buNone/>
              <a:defRPr>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11" name="Grafik 10">
            <a:extLst>
              <a:ext uri="{FF2B5EF4-FFF2-40B4-BE49-F238E27FC236}">
                <a16:creationId xmlns:a16="http://schemas.microsoft.com/office/drawing/2014/main" id="{9009E8B5-0CC3-46EC-9D76-74B19B4EAD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149" y="556236"/>
            <a:ext cx="3435672" cy="644757"/>
          </a:xfrm>
          <a:prstGeom prst="rect">
            <a:avLst/>
          </a:prstGeom>
        </p:spPr>
      </p:pic>
    </p:spTree>
    <p:extLst>
      <p:ext uri="{BB962C8B-B14F-4D97-AF65-F5344CB8AC3E}">
        <p14:creationId xmlns:p14="http://schemas.microsoft.com/office/powerpoint/2010/main" val="4285234236"/>
      </p:ext>
    </p:extLst>
  </p:cSld>
  <p:clrMapOvr>
    <a:masterClrMapping/>
  </p:clrMapOvr>
  <p:extLst>
    <p:ext uri="{DCECCB84-F9BA-43D5-87BE-67443E8EF086}">
      <p15:sldGuideLst xmlns:p15="http://schemas.microsoft.com/office/powerpoint/2012/main">
        <p15:guide id="1" pos="3840" userDrawn="1">
          <p15:clr>
            <a:srgbClr val="F26B43"/>
          </p15:clr>
        </p15:guide>
        <p15:guide id="2" pos="824"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1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11233150"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AC0BC91F-675C-4A18-B78C-8C6DF19E0756}"/>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282070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Text 2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6311900" y="1808163"/>
            <a:ext cx="5400675"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3B5B5BF3-945C-44C6-8CD2-14E5164C8723}"/>
              </a:ext>
            </a:extLst>
          </p:cNvPr>
          <p:cNvSpPr>
            <a:spLocks noGrp="1"/>
          </p:cNvSpPr>
          <p:nvPr>
            <p:ph type="ftr" sz="quarter" idx="16"/>
          </p:nvPr>
        </p:nvSpPr>
        <p:spPr/>
        <p:txBody>
          <a:bodyPr/>
          <a:lstStyle/>
          <a:p>
            <a:r>
              <a:rPr lang="de-CH"/>
              <a:t>NFP 73 – Nachhaltige Wirtschaft</a:t>
            </a:r>
            <a:endParaRPr lang="de-CH" dirty="0"/>
          </a:p>
        </p:txBody>
      </p:sp>
    </p:spTree>
    <p:extLst>
      <p:ext uri="{BB962C8B-B14F-4D97-AF65-F5344CB8AC3E}">
        <p14:creationId xmlns:p14="http://schemas.microsoft.com/office/powerpoint/2010/main" val="455184692"/>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3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3455988"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3" y="1808163"/>
            <a:ext cx="3455988"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1" y="1808163"/>
            <a:ext cx="3455988"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A0FE4488-A457-4009-8948-097AF338E2BF}"/>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3745189534"/>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3B5B5BF3-945C-44C6-8CD2-14E5164C8723}"/>
              </a:ext>
            </a:extLst>
          </p:cNvPr>
          <p:cNvSpPr>
            <a:spLocks noGrp="1"/>
          </p:cNvSpPr>
          <p:nvPr>
            <p:ph type="ftr" sz="quarter" idx="16"/>
          </p:nvPr>
        </p:nvSpPr>
        <p:spPr/>
        <p:txBody>
          <a:bodyPr/>
          <a:lstStyle/>
          <a:p>
            <a:r>
              <a:rPr lang="de-CH"/>
              <a:t>NFP 73 – Nachhaltige Wirtschaft</a:t>
            </a:r>
            <a:endParaRPr lang="de-CH" dirty="0"/>
          </a:p>
        </p:txBody>
      </p:sp>
      <p:sp>
        <p:nvSpPr>
          <p:cNvPr id="7" name="Bildplatzhalter 15">
            <a:extLst>
              <a:ext uri="{FF2B5EF4-FFF2-40B4-BE49-F238E27FC236}">
                <a16:creationId xmlns:a16="http://schemas.microsoft.com/office/drawing/2014/main" id="{6B108ABD-2127-4769-AAC2-3A4004117A05}"/>
              </a:ext>
            </a:extLst>
          </p:cNvPr>
          <p:cNvSpPr>
            <a:spLocks noGrp="1"/>
          </p:cNvSpPr>
          <p:nvPr>
            <p:ph type="pic" sz="quarter" idx="10"/>
          </p:nvPr>
        </p:nvSpPr>
        <p:spPr>
          <a:xfrm>
            <a:off x="6311902" y="1808164"/>
            <a:ext cx="5880097"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Tree>
    <p:extLst>
      <p:ext uri="{BB962C8B-B14F-4D97-AF65-F5344CB8AC3E}">
        <p14:creationId xmlns:p14="http://schemas.microsoft.com/office/powerpoint/2010/main" val="4200572398"/>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p:txBody>
          <a:bodyPr/>
          <a:lstStyle/>
          <a:p>
            <a:r>
              <a:rPr lang="en-US"/>
              <a:t>Click to edit Master title style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595D9126-2DB4-45E2-A996-6E674F41AAD8}"/>
              </a:ext>
            </a:extLst>
          </p:cNvPr>
          <p:cNvSpPr>
            <a:spLocks noGrp="1"/>
          </p:cNvSpPr>
          <p:nvPr>
            <p:ph type="ftr" sz="quarter" idx="11"/>
          </p:nvPr>
        </p:nvSpPr>
        <p:spPr/>
        <p:txBody>
          <a:bodyPr/>
          <a:lstStyle/>
          <a:p>
            <a:r>
              <a:rPr lang="de-CH"/>
              <a:t>NFP 73 – Nachhaltige Wirtschaft</a:t>
            </a:r>
            <a:endParaRPr lang="de-CH" dirty="0"/>
          </a:p>
        </p:txBody>
      </p:sp>
    </p:spTree>
    <p:extLst>
      <p:ext uri="{BB962C8B-B14F-4D97-AF65-F5344CB8AC3E}">
        <p14:creationId xmlns:p14="http://schemas.microsoft.com/office/powerpoint/2010/main" val="4890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und Text 1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11233150"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43CB8C82-6A53-4835-BD26-E2F1C5E542BD}"/>
              </a:ext>
            </a:extLst>
          </p:cNvPr>
          <p:cNvSpPr>
            <a:spLocks noGrp="1"/>
          </p:cNvSpPr>
          <p:nvPr>
            <p:ph type="ftr" sz="quarter" idx="15"/>
          </p:nvPr>
        </p:nvSpPr>
        <p:spPr/>
        <p:txBody>
          <a:bodyPr/>
          <a:lstStyle>
            <a:lvl1pPr>
              <a:defRPr>
                <a:solidFill>
                  <a:srgbClr val="FFFFFF"/>
                </a:solidFill>
              </a:defRPr>
            </a:lvl1pPr>
          </a:lstStyle>
          <a:p>
            <a:r>
              <a:rPr lang="de-CH"/>
              <a:t>NFP 73 – Nachhaltige Wirtschaft</a:t>
            </a:r>
            <a:endParaRPr lang="de-CH" dirty="0"/>
          </a:p>
        </p:txBody>
      </p:sp>
      <p:pic>
        <p:nvPicPr>
          <p:cNvPr id="10" name="Grafik 9">
            <a:extLst>
              <a:ext uri="{FF2B5EF4-FFF2-40B4-BE49-F238E27FC236}">
                <a16:creationId xmlns:a16="http://schemas.microsoft.com/office/drawing/2014/main" id="{18F8B613-62C6-4AD3-B362-20AD708B45B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479425" y="6338112"/>
            <a:ext cx="849632" cy="259080"/>
          </a:xfrm>
          <a:prstGeom prst="rect">
            <a:avLst/>
          </a:prstGeom>
        </p:spPr>
      </p:pic>
    </p:spTree>
    <p:extLst>
      <p:ext uri="{BB962C8B-B14F-4D97-AF65-F5344CB8AC3E}">
        <p14:creationId xmlns:p14="http://schemas.microsoft.com/office/powerpoint/2010/main" val="3860584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9E449BE-9C84-5352-D620-700C1FB3A28E}"/>
              </a:ext>
            </a:extLst>
          </p:cNvPr>
          <p:cNvGraphicFramePr>
            <a:graphicFrameLocks noChangeAspect="1"/>
          </p:cNvGraphicFramePr>
          <p:nvPr userDrawn="1">
            <p:custDataLst>
              <p:tags r:id="rId30"/>
            </p:custDataLst>
            <p:extLst>
              <p:ext uri="{D42A27DB-BD31-4B8C-83A1-F6EECF244321}">
                <p14:modId xmlns:p14="http://schemas.microsoft.com/office/powerpoint/2010/main" val="27411748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1" imgW="7772400" imgH="10058400" progId="TCLayout.ActiveDocument.1">
                  <p:embed/>
                </p:oleObj>
              </mc:Choice>
              <mc:Fallback>
                <p:oleObj name="think-cell Slide" r:id="rId31" imgW="7772400" imgH="10058400" progId="TCLayout.ActiveDocument.1">
                  <p:embed/>
                  <p:pic>
                    <p:nvPicPr>
                      <p:cNvPr id="0" name=""/>
                      <p:cNvPicPr/>
                      <p:nvPr/>
                    </p:nvPicPr>
                    <p:blipFill>
                      <a:blip r:embed="rId32"/>
                      <a:stretch>
                        <a:fillRect/>
                      </a:stretch>
                    </p:blipFill>
                    <p:spPr>
                      <a:xfrm>
                        <a:off x="1588" y="1588"/>
                        <a:ext cx="1227"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41BF24A-D497-4464-9FE1-B21BA5E7687C}"/>
              </a:ext>
            </a:extLst>
          </p:cNvPr>
          <p:cNvSpPr>
            <a:spLocks noGrp="1"/>
          </p:cNvSpPr>
          <p:nvPr>
            <p:ph type="title"/>
          </p:nvPr>
        </p:nvSpPr>
        <p:spPr>
          <a:xfrm>
            <a:off x="479425" y="476250"/>
            <a:ext cx="11233150" cy="1044575"/>
          </a:xfrm>
          <a:prstGeom prst="rect">
            <a:avLst/>
          </a:prstGeom>
        </p:spPr>
        <p:txBody>
          <a:bodyPr vert="horz" lIns="0" tIns="18000" rIns="0" bIns="0" rtlCol="0" anchor="t" anchorCtr="0">
            <a:noAutofit/>
          </a:bodyPr>
          <a:lstStyle/>
          <a:p>
            <a:r>
              <a:rPr lang="de-CH" dirty="0"/>
              <a:t>Mastertitelformat bearbeiten</a:t>
            </a:r>
          </a:p>
        </p:txBody>
      </p:sp>
      <p:sp>
        <p:nvSpPr>
          <p:cNvPr id="3" name="Textplatzhalter 2">
            <a:extLst>
              <a:ext uri="{FF2B5EF4-FFF2-40B4-BE49-F238E27FC236}">
                <a16:creationId xmlns:a16="http://schemas.microsoft.com/office/drawing/2014/main" id="{5619F523-3EBF-4F93-9A66-53448027C18C}"/>
              </a:ext>
            </a:extLst>
          </p:cNvPr>
          <p:cNvSpPr>
            <a:spLocks noGrp="1"/>
          </p:cNvSpPr>
          <p:nvPr>
            <p:ph type="body" idx="1"/>
          </p:nvPr>
        </p:nvSpPr>
        <p:spPr>
          <a:xfrm>
            <a:off x="479425" y="1808163"/>
            <a:ext cx="11233150" cy="4213225"/>
          </a:xfrm>
          <a:prstGeom prst="rect">
            <a:avLst/>
          </a:prstGeom>
        </p:spPr>
        <p:txBody>
          <a:bodyPr vert="horz" lIns="0" tIns="0" rIns="0" bIns="0" rtlCol="0">
            <a:no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
        <p:nvSpPr>
          <p:cNvPr id="6" name="Foliennummernplatzhalter 5">
            <a:extLst>
              <a:ext uri="{FF2B5EF4-FFF2-40B4-BE49-F238E27FC236}">
                <a16:creationId xmlns:a16="http://schemas.microsoft.com/office/drawing/2014/main" id="{ED0B453A-BCBA-46E5-8B51-6E5C8657A803}"/>
              </a:ext>
            </a:extLst>
          </p:cNvPr>
          <p:cNvSpPr>
            <a:spLocks noGrp="1"/>
          </p:cNvSpPr>
          <p:nvPr>
            <p:ph type="sldNum" sz="quarter" idx="4"/>
          </p:nvPr>
        </p:nvSpPr>
        <p:spPr>
          <a:xfrm>
            <a:off x="8256589" y="6478264"/>
            <a:ext cx="3455986" cy="180000"/>
          </a:xfrm>
          <a:prstGeom prst="rect">
            <a:avLst/>
          </a:prstGeom>
        </p:spPr>
        <p:txBody>
          <a:bodyPr vert="horz" lIns="0" tIns="0" rIns="0" bIns="0" rtlCol="0" anchor="t" anchorCtr="0"/>
          <a:lstStyle>
            <a:lvl1pPr algn="r">
              <a:defRPr sz="1000">
                <a:solidFill>
                  <a:schemeClr val="tx1"/>
                </a:solidFill>
              </a:defRPr>
            </a:lvl1pPr>
          </a:lstStyle>
          <a:p>
            <a:fld id="{476BE59D-4918-439E-9CBF-5840B2847889}" type="slidenum">
              <a:rPr lang="de-CH" smtClean="0"/>
              <a:pPr/>
              <a:t>‹#›</a:t>
            </a:fld>
            <a:endParaRPr lang="de-CH" dirty="0"/>
          </a:p>
        </p:txBody>
      </p:sp>
      <p:sp>
        <p:nvSpPr>
          <p:cNvPr id="7" name="Fußzeilenplatzhalter 6">
            <a:extLst>
              <a:ext uri="{FF2B5EF4-FFF2-40B4-BE49-F238E27FC236}">
                <a16:creationId xmlns:a16="http://schemas.microsoft.com/office/drawing/2014/main" id="{96079920-E225-4621-8DA4-1E6F9F7CF606}"/>
              </a:ext>
            </a:extLst>
          </p:cNvPr>
          <p:cNvSpPr>
            <a:spLocks noGrp="1"/>
          </p:cNvSpPr>
          <p:nvPr>
            <p:ph type="ftr" sz="quarter" idx="3"/>
          </p:nvPr>
        </p:nvSpPr>
        <p:spPr>
          <a:xfrm>
            <a:off x="1525555" y="6385781"/>
            <a:ext cx="4114800" cy="252000"/>
          </a:xfrm>
          <a:prstGeom prst="rect">
            <a:avLst/>
          </a:prstGeom>
        </p:spPr>
        <p:txBody>
          <a:bodyPr vert="horz" lIns="0" tIns="0" rIns="0" bIns="0" rtlCol="0" anchor="ctr"/>
          <a:lstStyle>
            <a:lvl1pPr algn="l">
              <a:defRPr lang="de-CH" sz="1400" kern="1200" dirty="0">
                <a:solidFill>
                  <a:schemeClr val="tx1"/>
                </a:solidFill>
                <a:latin typeface="+mn-lt"/>
                <a:ea typeface="+mn-ea"/>
                <a:cs typeface="+mn-cs"/>
              </a:defRPr>
            </a:lvl1pPr>
          </a:lstStyle>
          <a:p>
            <a:r>
              <a:rPr lang="de-CH" dirty="0"/>
              <a:t>NFP 73 – Nachhaltige Wirtschaft</a:t>
            </a:r>
          </a:p>
        </p:txBody>
      </p:sp>
      <p:pic>
        <p:nvPicPr>
          <p:cNvPr id="9" name="Grafik 8">
            <a:extLst>
              <a:ext uri="{FF2B5EF4-FFF2-40B4-BE49-F238E27FC236}">
                <a16:creationId xmlns:a16="http://schemas.microsoft.com/office/drawing/2014/main" id="{B01A95CB-8F54-4797-8C36-C87C7343B5D7}"/>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bwMode="black">
          <a:xfrm>
            <a:off x="479425" y="6338112"/>
            <a:ext cx="849632" cy="259081"/>
          </a:xfrm>
          <a:prstGeom prst="rect">
            <a:avLst/>
          </a:prstGeom>
        </p:spPr>
      </p:pic>
    </p:spTree>
    <p:extLst>
      <p:ext uri="{BB962C8B-B14F-4D97-AF65-F5344CB8AC3E}">
        <p14:creationId xmlns:p14="http://schemas.microsoft.com/office/powerpoint/2010/main" val="2962238203"/>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80" r:id="rId3"/>
    <p:sldLayoutId id="2147483661" r:id="rId4"/>
    <p:sldLayoutId id="2147483663" r:id="rId5"/>
    <p:sldLayoutId id="2147483664" r:id="rId6"/>
    <p:sldLayoutId id="2147483682" r:id="rId7"/>
    <p:sldLayoutId id="2147483654" r:id="rId8"/>
    <p:sldLayoutId id="2147483669" r:id="rId9"/>
    <p:sldLayoutId id="2147483671" r:id="rId10"/>
    <p:sldLayoutId id="2147483670" r:id="rId11"/>
    <p:sldLayoutId id="2147483672" r:id="rId12"/>
    <p:sldLayoutId id="2147483667" r:id="rId13"/>
    <p:sldLayoutId id="2147483668" r:id="rId14"/>
    <p:sldLayoutId id="2147483677" r:id="rId15"/>
    <p:sldLayoutId id="2147483678" r:id="rId16"/>
    <p:sldLayoutId id="2147483681" r:id="rId17"/>
    <p:sldLayoutId id="2147483673" r:id="rId18"/>
    <p:sldLayoutId id="2147483674" r:id="rId19"/>
    <p:sldLayoutId id="2147483655" r:id="rId20"/>
    <p:sldLayoutId id="2147483650" r:id="rId21"/>
    <p:sldLayoutId id="2147483665" r:id="rId22"/>
    <p:sldLayoutId id="2147483666" r:id="rId23"/>
    <p:sldLayoutId id="2147483676" r:id="rId24"/>
    <p:sldLayoutId id="2147483683" r:id="rId25"/>
    <p:sldLayoutId id="2147483684" r:id="rId26"/>
    <p:sldLayoutId id="2147483685" r:id="rId27"/>
    <p:sldLayoutId id="2147483686" r:id="rId28"/>
  </p:sldLayoutIdLst>
  <p:hf hdr="0" dt="0"/>
  <p:txStyles>
    <p:titleStyle>
      <a:lvl1pPr algn="l" defTabSz="91440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3" orient="horz" pos="1139" userDrawn="1">
          <p15:clr>
            <a:srgbClr val="F26B43"/>
          </p15:clr>
        </p15:guide>
        <p15:guide id="4" orient="horz" pos="3793" userDrawn="1">
          <p15:clr>
            <a:srgbClr val="F26B43"/>
          </p15:clr>
        </p15:guide>
        <p15:guide id="5" pos="302" userDrawn="1">
          <p15:clr>
            <a:srgbClr val="F26B43"/>
          </p15:clr>
        </p15:guide>
        <p15:guide id="6" pos="7378" userDrawn="1">
          <p15:clr>
            <a:srgbClr val="F26B43"/>
          </p15:clr>
        </p15:guide>
        <p15:guide id="11" orient="horz" pos="4156" userDrawn="1">
          <p15:clr>
            <a:srgbClr val="F26B43"/>
          </p15:clr>
        </p15:guide>
        <p15:guide id="12"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tags" Target="../tags/tag3.xml"/><Relationship Id="rId5" Type="http://schemas.openxmlformats.org/officeDocument/2006/relationships/image" Target="../media/image20.jpg"/><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tags" Target="../tags/tag4.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5.xml"/><Relationship Id="rId1" Type="http://schemas.openxmlformats.org/officeDocument/2006/relationships/tags" Target="../tags/tag8.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hyperlink" Target="https://www.youtube.com/watch?v=T6BVEi2QHpk" TargetMode="Externa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hyperlink" Target="https://open.spotify.com/episode/143qOQdREmWPqmAbTGF7qD" TargetMode="External"/><Relationship Id="rId5" Type="http://schemas.openxmlformats.org/officeDocument/2006/relationships/hyperlink" Target="https://nfp73.ch/download/38/221027_SNF_NFP73_PB_Maibach_DE.pdf?inline=true" TargetMode="Externa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6.xml"/><Relationship Id="rId1" Type="http://schemas.openxmlformats.org/officeDocument/2006/relationships/tags" Target="../tags/tag10.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tags" Target="../tags/tag11.xml"/><Relationship Id="rId5" Type="http://schemas.openxmlformats.org/officeDocument/2006/relationships/image" Target="../media/image25.jpeg"/><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hyperlink" Target="https://nfp73.ch/download/38/221027_SNF_NFP73_PB_Maibach_DE.pdf?inline=true" TargetMode="Externa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hyperlink" Target="https://nfp73.ch/de/projekte/klimaneutrale-mobilitaet-ohne-wirtschaftliche-einbussen" TargetMode="Externa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open.spotify.com/episode/143qOQdREmWPqmAbTGF7qD" TargetMode="External"/><Relationship Id="rId2" Type="http://schemas.openxmlformats.org/officeDocument/2006/relationships/hyperlink" Target="https://nfp73.ch/download/38/221027_SNF_NFP73_PB_Maibach_DE.pdf?inline=tru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hyperlink" Target="https://www.empa.ch/web/pfc/the-game" TargetMode="Externa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hyperlink" Target="https://nfp73.ch/de/mediacenter/news/simulationsspiel-postfossilcities" TargetMode="External"/><Relationship Id="rId5" Type="http://schemas.openxmlformats.org/officeDocument/2006/relationships/hyperlink" Target="https://www.youtube.com/watch?v=Li7aOUhHjv4" TargetMode="Externa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2D30DA1-1303-AB4D-B6C7-53B97F07BAE0}"/>
              </a:ext>
            </a:extLst>
          </p:cNvPr>
          <p:cNvPicPr>
            <a:picLocks noGrp="1" noChangeAspect="1"/>
          </p:cNvPicPr>
          <p:nvPr>
            <p:ph type="pic" sz="quarter" idx="10"/>
          </p:nvPr>
        </p:nvPicPr>
        <p:blipFill>
          <a:blip r:embed="rId2"/>
          <a:srcRect t="9857" b="9857"/>
          <a:stretch/>
        </p:blipFill>
        <p:spPr/>
      </p:pic>
      <p:sp>
        <p:nvSpPr>
          <p:cNvPr id="3" name="Titel 2">
            <a:extLst>
              <a:ext uri="{FF2B5EF4-FFF2-40B4-BE49-F238E27FC236}">
                <a16:creationId xmlns:a16="http://schemas.microsoft.com/office/drawing/2014/main" id="{DBBC741F-F36E-AFA0-3CD1-CD890CC4089C}"/>
              </a:ext>
            </a:extLst>
          </p:cNvPr>
          <p:cNvSpPr>
            <a:spLocks noGrp="1"/>
          </p:cNvSpPr>
          <p:nvPr>
            <p:ph type="ctrTitle"/>
          </p:nvPr>
        </p:nvSpPr>
        <p:spPr/>
        <p:txBody>
          <a:bodyPr/>
          <a:lstStyle/>
          <a:p>
            <a:r>
              <a:rPr lang="en-GB" dirty="0" err="1"/>
              <a:t>Städte</a:t>
            </a:r>
            <a:r>
              <a:rPr lang="en-GB" dirty="0"/>
              <a:t> und </a:t>
            </a:r>
            <a:r>
              <a:rPr lang="en-GB" dirty="0" err="1"/>
              <a:t>Mobilität</a:t>
            </a:r>
            <a:endParaRPr lang="en-GB" dirty="0"/>
          </a:p>
        </p:txBody>
      </p:sp>
      <p:sp>
        <p:nvSpPr>
          <p:cNvPr id="5" name="Textplatzhalter 4">
            <a:extLst>
              <a:ext uri="{FF2B5EF4-FFF2-40B4-BE49-F238E27FC236}">
                <a16:creationId xmlns:a16="http://schemas.microsoft.com/office/drawing/2014/main" id="{CC410DC2-7478-767E-6704-A9ADE8F66B15}"/>
              </a:ext>
            </a:extLst>
          </p:cNvPr>
          <p:cNvSpPr>
            <a:spLocks noGrp="1"/>
          </p:cNvSpPr>
          <p:nvPr>
            <p:ph type="body" sz="quarter" idx="11"/>
          </p:nvPr>
        </p:nvSpPr>
        <p:spPr/>
        <p:txBody>
          <a:bodyPr/>
          <a:lstStyle/>
          <a:p>
            <a:r>
              <a:rPr lang="en-GB" sz="2000" dirty="0"/>
              <a:t>Ein </a:t>
            </a:r>
            <a:r>
              <a:rPr lang="en-GB" sz="2000" dirty="0" err="1"/>
              <a:t>Lernmodul</a:t>
            </a:r>
            <a:r>
              <a:rPr lang="en-GB" sz="2000" dirty="0"/>
              <a:t> für die </a:t>
            </a:r>
            <a:r>
              <a:rPr lang="en-GB" sz="2000" dirty="0" err="1"/>
              <a:t>Tertiärstufe</a:t>
            </a:r>
            <a:endParaRPr lang="en-GB" sz="2000" dirty="0"/>
          </a:p>
          <a:p>
            <a:endParaRPr lang="en-GB" dirty="0"/>
          </a:p>
        </p:txBody>
      </p:sp>
    </p:spTree>
    <p:extLst>
      <p:ext uri="{BB962C8B-B14F-4D97-AF65-F5344CB8AC3E}">
        <p14:creationId xmlns:p14="http://schemas.microsoft.com/office/powerpoint/2010/main" val="212893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B1D69A2-CC52-BC65-0A4A-8CCB6CE3B3A3}"/>
              </a:ext>
            </a:extLst>
          </p:cNvPr>
          <p:cNvGraphicFramePr>
            <a:graphicFrameLocks noChangeAspect="1"/>
          </p:cNvGraphicFramePr>
          <p:nvPr>
            <p:custDataLst>
              <p:tags r:id="rId1"/>
            </p:custDataLst>
            <p:extLst>
              <p:ext uri="{D42A27DB-BD31-4B8C-83A1-F6EECF244321}">
                <p14:modId xmlns:p14="http://schemas.microsoft.com/office/powerpoint/2010/main" val="33062468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A3743F-C9F1-D349-3E71-285647B70159}"/>
              </a:ext>
            </a:extLst>
          </p:cNvPr>
          <p:cNvSpPr>
            <a:spLocks noGrp="1"/>
          </p:cNvSpPr>
          <p:nvPr>
            <p:ph type="title"/>
          </p:nvPr>
        </p:nvSpPr>
        <p:spPr/>
        <p:txBody>
          <a:bodyPr vert="horz"/>
          <a:lstStyle/>
          <a:p>
            <a:r>
              <a:rPr lang="de-CH" dirty="0"/>
              <a:t>Postfossile Städte – Hintergrund</a:t>
            </a:r>
          </a:p>
        </p:txBody>
      </p:sp>
      <p:sp>
        <p:nvSpPr>
          <p:cNvPr id="3" name="Slide Number Placeholder 2">
            <a:extLst>
              <a:ext uri="{FF2B5EF4-FFF2-40B4-BE49-F238E27FC236}">
                <a16:creationId xmlns:a16="http://schemas.microsoft.com/office/drawing/2014/main" id="{A2D903A3-E0BE-8761-49B0-9CB4CC4F04CC}"/>
              </a:ext>
            </a:extLst>
          </p:cNvPr>
          <p:cNvSpPr>
            <a:spLocks noGrp="1"/>
          </p:cNvSpPr>
          <p:nvPr>
            <p:ph type="sldNum" sz="quarter" idx="14"/>
          </p:nvPr>
        </p:nvSpPr>
        <p:spPr/>
        <p:txBody>
          <a:bodyPr/>
          <a:lstStyle/>
          <a:p>
            <a:fld id="{476BE59D-4918-439E-9CBF-5840B2847889}" type="slidenum">
              <a:rPr lang="de-CH" smtClean="0"/>
              <a:pPr/>
              <a:t>10</a:t>
            </a:fld>
            <a:endParaRPr lang="de-CH" dirty="0"/>
          </a:p>
        </p:txBody>
      </p:sp>
      <p:sp>
        <p:nvSpPr>
          <p:cNvPr id="4" name="Text Placeholder 3">
            <a:extLst>
              <a:ext uri="{FF2B5EF4-FFF2-40B4-BE49-F238E27FC236}">
                <a16:creationId xmlns:a16="http://schemas.microsoft.com/office/drawing/2014/main" id="{CC09805A-AFFE-AC44-01DF-6C9AB0C9DE9C}"/>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2B6563FF-EB32-58FA-BF76-49943C3D9B80}"/>
              </a:ext>
            </a:extLst>
          </p:cNvPr>
          <p:cNvSpPr>
            <a:spLocks noGrp="1"/>
          </p:cNvSpPr>
          <p:nvPr>
            <p:ph type="body" sz="quarter" idx="13"/>
          </p:nvPr>
        </p:nvSpPr>
        <p:spPr/>
        <p:txBody>
          <a:bodyPr/>
          <a:lstStyle/>
          <a:p>
            <a:r>
              <a:rPr lang="de-CH" dirty="0"/>
              <a:t>Zum Erreichen der Klimaziele des Pariser Abkommens ist es unabdingbar, den Prozess zur Transformation der Städte in einem </a:t>
            </a:r>
            <a:r>
              <a:rPr lang="de-CH" b="1" dirty="0"/>
              <a:t>inter- und transdisziplinären </a:t>
            </a:r>
            <a:r>
              <a:rPr lang="de-CH" dirty="0"/>
              <a:t>Prozess aktiv zu reflektieren. Dazu braucht es Ansätze und Instrumente wie </a:t>
            </a:r>
            <a:r>
              <a:rPr lang="de-CH" b="1" dirty="0"/>
              <a:t>Systemmodellierungen</a:t>
            </a:r>
            <a:r>
              <a:rPr lang="de-CH" dirty="0"/>
              <a:t> und </a:t>
            </a:r>
            <a:r>
              <a:rPr lang="de-CH" b="1" dirty="0"/>
              <a:t>Spiele</a:t>
            </a:r>
            <a:r>
              <a:rPr lang="de-CH" dirty="0"/>
              <a:t>, die eine </a:t>
            </a:r>
            <a:r>
              <a:rPr lang="de-CH" b="1" dirty="0"/>
              <a:t>Systemperspektive</a:t>
            </a:r>
            <a:r>
              <a:rPr lang="de-CH" dirty="0"/>
              <a:t> auf den </a:t>
            </a:r>
            <a:r>
              <a:rPr lang="de-CH" b="1" dirty="0"/>
              <a:t>Wandel</a:t>
            </a:r>
            <a:r>
              <a:rPr lang="de-CH" dirty="0"/>
              <a:t> </a:t>
            </a:r>
            <a:r>
              <a:rPr lang="de-CH" b="1" dirty="0"/>
              <a:t>ermöglichen</a:t>
            </a:r>
            <a:r>
              <a:rPr lang="de-CH" dirty="0"/>
              <a:t>. Spiele fördern das </a:t>
            </a:r>
            <a:r>
              <a:rPr lang="de-CH" b="1" dirty="0"/>
              <a:t>experimentelle Lernen </a:t>
            </a:r>
            <a:r>
              <a:rPr lang="de-CH" dirty="0"/>
              <a:t>und das </a:t>
            </a:r>
            <a:r>
              <a:rPr lang="de-CH" b="1" dirty="0"/>
              <a:t>persönliche Engagement</a:t>
            </a:r>
            <a:r>
              <a:rPr lang="de-CH" dirty="0"/>
              <a:t> der Spielenden, und mit Systemmodellierungen können diese testen, wie wirksam politische Massnahmen sind.</a:t>
            </a:r>
          </a:p>
          <a:p>
            <a:endParaRPr lang="de-CH" dirty="0"/>
          </a:p>
        </p:txBody>
      </p:sp>
      <p:sp>
        <p:nvSpPr>
          <p:cNvPr id="6" name="Text Placeholder 5">
            <a:extLst>
              <a:ext uri="{FF2B5EF4-FFF2-40B4-BE49-F238E27FC236}">
                <a16:creationId xmlns:a16="http://schemas.microsoft.com/office/drawing/2014/main" id="{54BE5AC0-5EBB-B36D-3B93-AF3237793BBE}"/>
              </a:ext>
            </a:extLst>
          </p:cNvPr>
          <p:cNvSpPr>
            <a:spLocks noGrp="1"/>
          </p:cNvSpPr>
          <p:nvPr>
            <p:ph type="body" sz="quarter" idx="12"/>
          </p:nvPr>
        </p:nvSpPr>
        <p:spPr/>
        <p:txBody>
          <a:bodyPr/>
          <a:lstStyle/>
          <a:p>
            <a:r>
              <a:rPr lang="de-CH" dirty="0"/>
              <a:t>Hintergrund</a:t>
            </a:r>
          </a:p>
        </p:txBody>
      </p:sp>
      <p:sp>
        <p:nvSpPr>
          <p:cNvPr id="8" name="Footer Placeholder 7">
            <a:extLst>
              <a:ext uri="{FF2B5EF4-FFF2-40B4-BE49-F238E27FC236}">
                <a16:creationId xmlns:a16="http://schemas.microsoft.com/office/drawing/2014/main" id="{395A4856-C050-D76D-6EAC-731AC93AF262}"/>
              </a:ext>
            </a:extLst>
          </p:cNvPr>
          <p:cNvSpPr>
            <a:spLocks noGrp="1"/>
          </p:cNvSpPr>
          <p:nvPr>
            <p:ph type="ftr" sz="quarter" idx="17"/>
          </p:nvPr>
        </p:nvSpPr>
        <p:spPr/>
        <p:txBody>
          <a:bodyPr/>
          <a:lstStyle/>
          <a:p>
            <a:r>
              <a:rPr lang="de-CH"/>
              <a:t>NFP 73 – Nachhaltige Wirtschaft</a:t>
            </a:r>
            <a:endParaRPr lang="de-CH" dirty="0"/>
          </a:p>
        </p:txBody>
      </p:sp>
      <p:pic>
        <p:nvPicPr>
          <p:cNvPr id="12" name="object 6">
            <a:extLst>
              <a:ext uri="{FF2B5EF4-FFF2-40B4-BE49-F238E27FC236}">
                <a16:creationId xmlns:a16="http://schemas.microsoft.com/office/drawing/2014/main" id="{0F2BE59F-E5FE-E68B-8C61-683F733DCA01}"/>
              </a:ext>
            </a:extLst>
          </p:cNvPr>
          <p:cNvPicPr>
            <a:picLocks noGrp="1"/>
          </p:cNvPicPr>
          <p:nvPr>
            <p:ph type="pic" sz="quarter" idx="16"/>
          </p:nvPr>
        </p:nvPicPr>
        <p:blipFill>
          <a:blip r:embed="rId5" cstate="print"/>
          <a:srcRect l="22640" r="22640"/>
          <a:stretch>
            <a:fillRect/>
          </a:stretch>
        </p:blipFill>
        <p:spPr>
          <a:prstGeom prst="rect">
            <a:avLst/>
          </a:prstGeom>
        </p:spPr>
      </p:pic>
    </p:spTree>
    <p:extLst>
      <p:ext uri="{BB962C8B-B14F-4D97-AF65-F5344CB8AC3E}">
        <p14:creationId xmlns:p14="http://schemas.microsoft.com/office/powerpoint/2010/main" val="28537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1645-58DB-73AF-F0F8-C66844617E40}"/>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5920ECE-8094-AEDE-D5A1-5ABB519A6971}"/>
              </a:ext>
            </a:extLst>
          </p:cNvPr>
          <p:cNvGraphicFramePr>
            <a:graphicFrameLocks noChangeAspect="1"/>
          </p:cNvGraphicFramePr>
          <p:nvPr>
            <p:custDataLst>
              <p:tags r:id="rId1"/>
            </p:custDataLst>
            <p:extLst>
              <p:ext uri="{D42A27DB-BD31-4B8C-83A1-F6EECF244321}">
                <p14:modId xmlns:p14="http://schemas.microsoft.com/office/powerpoint/2010/main" val="234175286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BB1D69A2-CC52-BC65-0A4A-8CCB6CE3B3A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71DC53-BBAF-5884-91DB-273A0D40572D}"/>
              </a:ext>
            </a:extLst>
          </p:cNvPr>
          <p:cNvSpPr>
            <a:spLocks noGrp="1"/>
          </p:cNvSpPr>
          <p:nvPr>
            <p:ph type="title"/>
          </p:nvPr>
        </p:nvSpPr>
        <p:spPr/>
        <p:txBody>
          <a:bodyPr vert="horz"/>
          <a:lstStyle/>
          <a:p>
            <a:r>
              <a:rPr lang="de-CH" dirty="0"/>
              <a:t>Postfossile Städte – Ziel</a:t>
            </a:r>
          </a:p>
        </p:txBody>
      </p:sp>
      <p:sp>
        <p:nvSpPr>
          <p:cNvPr id="3" name="Slide Number Placeholder 2">
            <a:extLst>
              <a:ext uri="{FF2B5EF4-FFF2-40B4-BE49-F238E27FC236}">
                <a16:creationId xmlns:a16="http://schemas.microsoft.com/office/drawing/2014/main" id="{6FA4C521-727D-263A-9818-1EEE35DB9180}"/>
              </a:ext>
            </a:extLst>
          </p:cNvPr>
          <p:cNvSpPr>
            <a:spLocks noGrp="1"/>
          </p:cNvSpPr>
          <p:nvPr>
            <p:ph type="sldNum" sz="quarter" idx="14"/>
          </p:nvPr>
        </p:nvSpPr>
        <p:spPr/>
        <p:txBody>
          <a:bodyPr/>
          <a:lstStyle/>
          <a:p>
            <a:fld id="{476BE59D-4918-439E-9CBF-5840B2847889}" type="slidenum">
              <a:rPr lang="de-CH" smtClean="0"/>
              <a:pPr/>
              <a:t>11</a:t>
            </a:fld>
            <a:endParaRPr lang="de-CH" dirty="0"/>
          </a:p>
        </p:txBody>
      </p:sp>
      <p:sp>
        <p:nvSpPr>
          <p:cNvPr id="4" name="Text Placeholder 3">
            <a:extLst>
              <a:ext uri="{FF2B5EF4-FFF2-40B4-BE49-F238E27FC236}">
                <a16:creationId xmlns:a16="http://schemas.microsoft.com/office/drawing/2014/main" id="{9B91A8C7-2923-F49A-EEC1-3E80E4CBF94F}"/>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DE90AC74-28E6-F139-823C-2C4BBBD91A27}"/>
              </a:ext>
            </a:extLst>
          </p:cNvPr>
          <p:cNvSpPr>
            <a:spLocks noGrp="1"/>
          </p:cNvSpPr>
          <p:nvPr>
            <p:ph type="body" sz="quarter" idx="13"/>
          </p:nvPr>
        </p:nvSpPr>
        <p:spPr>
          <a:xfrm>
            <a:off x="479426" y="2565400"/>
            <a:ext cx="10616942" cy="3455988"/>
          </a:xfrm>
        </p:spPr>
        <p:txBody>
          <a:bodyPr/>
          <a:lstStyle/>
          <a:p>
            <a:r>
              <a:rPr lang="de-CH" dirty="0"/>
              <a:t>Hauptziel dieses Projekts war es, ein vielseitig einsetzbares Simulationsspiel zu entwickeln und anzuwenden, mit dem betroffene </a:t>
            </a:r>
            <a:r>
              <a:rPr lang="de-CH" b="1" dirty="0"/>
              <a:t>Akteure Transformationswege </a:t>
            </a:r>
            <a:r>
              <a:rPr lang="de-CH" dirty="0"/>
              <a:t>hin zur Stadt der Zukunft finden und evaluieren und dabei die </a:t>
            </a:r>
            <a:r>
              <a:rPr lang="de-CH" b="1" dirty="0"/>
              <a:t>ökologischen </a:t>
            </a:r>
            <a:r>
              <a:rPr lang="de-CH" dirty="0"/>
              <a:t>und</a:t>
            </a:r>
            <a:r>
              <a:rPr lang="de-CH" b="1" dirty="0"/>
              <a:t> gesellschaftlichen Rahmenbedingungen </a:t>
            </a:r>
            <a:r>
              <a:rPr lang="de-CH" dirty="0"/>
              <a:t>einbeziehen können. Das Spiel enthält neben Elementen wie Rollen, Spielbrett und Aktionskarten ein Modell zum </a:t>
            </a:r>
            <a:r>
              <a:rPr lang="de-CH" b="1" dirty="0"/>
              <a:t>sozioökonomischen Metabolismus der Schweizer Wirtschaft </a:t>
            </a:r>
            <a:r>
              <a:rPr lang="de-CH" dirty="0"/>
              <a:t>(mit den Schwerpunkten Wohnen und Verkehr) sowie ein Softwareprogramm zur Simulation dieses und ergänzender Modelle. Die Spielenden können so potenzielle Wege zur postfossilen Stadt aus einer systemischen Perspektive testen.</a:t>
            </a:r>
          </a:p>
          <a:p>
            <a:endParaRPr lang="de-CH" dirty="0"/>
          </a:p>
        </p:txBody>
      </p:sp>
      <p:sp>
        <p:nvSpPr>
          <p:cNvPr id="6" name="Text Placeholder 5">
            <a:extLst>
              <a:ext uri="{FF2B5EF4-FFF2-40B4-BE49-F238E27FC236}">
                <a16:creationId xmlns:a16="http://schemas.microsoft.com/office/drawing/2014/main" id="{1BDE2159-5F56-F017-D909-F9B385FD924B}"/>
              </a:ext>
            </a:extLst>
          </p:cNvPr>
          <p:cNvSpPr>
            <a:spLocks noGrp="1"/>
          </p:cNvSpPr>
          <p:nvPr>
            <p:ph type="body" sz="quarter" idx="12"/>
          </p:nvPr>
        </p:nvSpPr>
        <p:spPr>
          <a:xfrm>
            <a:off x="479424" y="1808163"/>
            <a:ext cx="11241066" cy="587375"/>
          </a:xfrm>
        </p:spPr>
        <p:txBody>
          <a:bodyPr/>
          <a:lstStyle/>
          <a:p>
            <a:r>
              <a:rPr lang="de-CH" dirty="0"/>
              <a:t>Ziel</a:t>
            </a:r>
          </a:p>
        </p:txBody>
      </p:sp>
      <p:sp>
        <p:nvSpPr>
          <p:cNvPr id="8" name="Footer Placeholder 7">
            <a:extLst>
              <a:ext uri="{FF2B5EF4-FFF2-40B4-BE49-F238E27FC236}">
                <a16:creationId xmlns:a16="http://schemas.microsoft.com/office/drawing/2014/main" id="{47DBDDBC-9ACE-FFD8-2EDB-0B80EF4AF521}"/>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358444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74115CA-F845-F155-96A8-54C48F0438B4}"/>
              </a:ext>
            </a:extLst>
          </p:cNvPr>
          <p:cNvGraphicFramePr>
            <a:graphicFrameLocks noChangeAspect="1"/>
          </p:cNvGraphicFramePr>
          <p:nvPr>
            <p:custDataLst>
              <p:tags r:id="rId1"/>
            </p:custDataLst>
            <p:extLst>
              <p:ext uri="{D42A27DB-BD31-4B8C-83A1-F6EECF244321}">
                <p14:modId xmlns:p14="http://schemas.microsoft.com/office/powerpoint/2010/main" val="362400702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9C467F7-B0EC-B0E9-2CE0-99C9BF8B5D48}"/>
              </a:ext>
            </a:extLst>
          </p:cNvPr>
          <p:cNvSpPr>
            <a:spLocks noGrp="1"/>
          </p:cNvSpPr>
          <p:nvPr>
            <p:ph type="title"/>
          </p:nvPr>
        </p:nvSpPr>
        <p:spPr/>
        <p:txBody>
          <a:bodyPr vert="horz"/>
          <a:lstStyle/>
          <a:p>
            <a:r>
              <a:rPr lang="de-CH" dirty="0"/>
              <a:t>Postfossile Städte – Resultate I</a:t>
            </a:r>
          </a:p>
        </p:txBody>
      </p:sp>
      <p:sp>
        <p:nvSpPr>
          <p:cNvPr id="3" name="Text Placeholder 2">
            <a:extLst>
              <a:ext uri="{FF2B5EF4-FFF2-40B4-BE49-F238E27FC236}">
                <a16:creationId xmlns:a16="http://schemas.microsoft.com/office/drawing/2014/main" id="{CAA0F70D-2FD4-D6B0-7984-91C19F09D817}"/>
              </a:ext>
            </a:extLst>
          </p:cNvPr>
          <p:cNvSpPr>
            <a:spLocks noGrp="1"/>
          </p:cNvSpPr>
          <p:nvPr>
            <p:ph type="body" sz="quarter" idx="13"/>
          </p:nvPr>
        </p:nvSpPr>
        <p:spPr/>
        <p:txBody>
          <a:bodyPr/>
          <a:lstStyle/>
          <a:p>
            <a:pPr marL="0" indent="0">
              <a:buNone/>
            </a:pPr>
            <a:r>
              <a:rPr lang="de-CH" b="1" dirty="0"/>
              <a:t>Die Transformation zu einer postfossilen Stadt durchspielen</a:t>
            </a:r>
          </a:p>
          <a:p>
            <a:pPr marL="0" indent="0">
              <a:buNone/>
            </a:pPr>
            <a:r>
              <a:rPr lang="de-CH" dirty="0"/>
              <a:t>Mit dem Simulationsspiel lassen sich Massnahmen zur Eindämmung des Klimawandels in einem </a:t>
            </a:r>
            <a:r>
              <a:rPr lang="de-CH" dirty="0">
                <a:solidFill>
                  <a:srgbClr val="83D0F5"/>
                </a:solidFill>
              </a:rPr>
              <a:t>kollaborativen, experimentellen Umfeld testen </a:t>
            </a:r>
            <a:r>
              <a:rPr lang="de-CH" dirty="0"/>
              <a:t>und </a:t>
            </a:r>
            <a:r>
              <a:rPr lang="de-CH" dirty="0">
                <a:solidFill>
                  <a:srgbClr val="83D0F5"/>
                </a:solidFill>
              </a:rPr>
              <a:t>Synergien</a:t>
            </a:r>
            <a:r>
              <a:rPr lang="de-CH" dirty="0"/>
              <a:t> und </a:t>
            </a:r>
            <a:r>
              <a:rPr lang="de-CH" dirty="0">
                <a:solidFill>
                  <a:srgbClr val="83D0F5"/>
                </a:solidFill>
              </a:rPr>
              <a:t>Kompromisse</a:t>
            </a:r>
            <a:r>
              <a:rPr lang="de-CH" dirty="0"/>
              <a:t> zwischen den </a:t>
            </a:r>
            <a:r>
              <a:rPr lang="de-CH" dirty="0">
                <a:solidFill>
                  <a:srgbClr val="83D0F5"/>
                </a:solidFill>
              </a:rPr>
              <a:t>gesellschaftlichen Akteuren erfahren</a:t>
            </a:r>
            <a:r>
              <a:rPr lang="de-CH" dirty="0"/>
              <a:t>. Es richtet sich an </a:t>
            </a:r>
            <a:r>
              <a:rPr lang="de-CH" dirty="0">
                <a:solidFill>
                  <a:srgbClr val="83D0F5"/>
                </a:solidFill>
              </a:rPr>
              <a:t>aktuelle</a:t>
            </a:r>
            <a:r>
              <a:rPr lang="de-CH" dirty="0"/>
              <a:t> und künftige Entscheidungsträger und informiert diese über wichtige Aspekte der </a:t>
            </a:r>
            <a:r>
              <a:rPr lang="de-CH" dirty="0">
                <a:solidFill>
                  <a:srgbClr val="83D0F5"/>
                </a:solidFill>
              </a:rPr>
              <a:t>Transformation</a:t>
            </a:r>
            <a:r>
              <a:rPr lang="de-CH" dirty="0"/>
              <a:t> hin zu postfossilen Städten, kann aber von allen Interessierten gespielt werden. Das Spiel ist auf Englisch und Deutsch verfügbar und eignet sich für moderierte Workshops von 3 bis 8 Stunden Dauer, die vor Ort oder virtuell stattfinden und den Teilnehmenden den Klimawandel und die Dringlichkeit </a:t>
            </a:r>
            <a:r>
              <a:rPr lang="de-CH" dirty="0">
                <a:solidFill>
                  <a:schemeClr val="bg1"/>
                </a:solidFill>
              </a:rPr>
              <a:t>von Klimaschutzmassnahmen </a:t>
            </a:r>
            <a:r>
              <a:rPr lang="de-CH" dirty="0"/>
              <a:t>vor Augen führen. Die Spieler lernen, wie sie </a:t>
            </a:r>
            <a:r>
              <a:rPr lang="de-CH" dirty="0">
                <a:solidFill>
                  <a:srgbClr val="83D0F5"/>
                </a:solidFill>
              </a:rPr>
              <a:t>Massnahmen zur Eindämmung des Klimawandels </a:t>
            </a:r>
            <a:r>
              <a:rPr lang="de-CH" dirty="0"/>
              <a:t>aufgrund der Wirksamkeit und der zeitlichen Komponente priorisieren können. Dies kann bewirken, dass bestehende Denkmodelle überdacht werden, zum Beispiel ihr Einfluss auf die Klimaziele.</a:t>
            </a:r>
          </a:p>
          <a:p>
            <a:endParaRPr lang="de-CH" dirty="0">
              <a:solidFill>
                <a:srgbClr val="83D0F5"/>
              </a:solidFill>
            </a:endParaRPr>
          </a:p>
        </p:txBody>
      </p:sp>
      <p:sp>
        <p:nvSpPr>
          <p:cNvPr id="4" name="Slide Number Placeholder 3">
            <a:extLst>
              <a:ext uri="{FF2B5EF4-FFF2-40B4-BE49-F238E27FC236}">
                <a16:creationId xmlns:a16="http://schemas.microsoft.com/office/drawing/2014/main" id="{89242DDC-F8B3-E4F1-BA1F-9FA7F791473B}"/>
              </a:ext>
            </a:extLst>
          </p:cNvPr>
          <p:cNvSpPr>
            <a:spLocks noGrp="1"/>
          </p:cNvSpPr>
          <p:nvPr>
            <p:ph type="sldNum" sz="quarter" idx="14"/>
          </p:nvPr>
        </p:nvSpPr>
        <p:spPr/>
        <p:txBody>
          <a:bodyPr/>
          <a:lstStyle/>
          <a:p>
            <a:fld id="{476BE59D-4918-439E-9CBF-5840B2847889}" type="slidenum">
              <a:rPr lang="de-CH" smtClean="0"/>
              <a:pPr/>
              <a:t>12</a:t>
            </a:fld>
            <a:endParaRPr lang="de-CH" dirty="0"/>
          </a:p>
        </p:txBody>
      </p:sp>
      <p:sp>
        <p:nvSpPr>
          <p:cNvPr id="5" name="Footer Placeholder 4">
            <a:extLst>
              <a:ext uri="{FF2B5EF4-FFF2-40B4-BE49-F238E27FC236}">
                <a16:creationId xmlns:a16="http://schemas.microsoft.com/office/drawing/2014/main" id="{9C5B8C64-3469-DC07-026B-964F2B2ABC7B}"/>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53472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2EB57-9AFF-4E09-23B9-706C2C75349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2792D84-E7A3-D33E-1699-C713BB10BF41}"/>
              </a:ext>
            </a:extLst>
          </p:cNvPr>
          <p:cNvGraphicFramePr>
            <a:graphicFrameLocks noChangeAspect="1"/>
          </p:cNvGraphicFramePr>
          <p:nvPr>
            <p:custDataLst>
              <p:tags r:id="rId1"/>
            </p:custDataLst>
            <p:extLst>
              <p:ext uri="{D42A27DB-BD31-4B8C-83A1-F6EECF244321}">
                <p14:modId xmlns:p14="http://schemas.microsoft.com/office/powerpoint/2010/main" val="37686292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74115CA-F845-F155-96A8-54C48F0438B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D7FEC5-73AB-8678-E422-D87970B302CF}"/>
              </a:ext>
            </a:extLst>
          </p:cNvPr>
          <p:cNvSpPr>
            <a:spLocks noGrp="1"/>
          </p:cNvSpPr>
          <p:nvPr>
            <p:ph type="title"/>
          </p:nvPr>
        </p:nvSpPr>
        <p:spPr/>
        <p:txBody>
          <a:bodyPr vert="horz"/>
          <a:lstStyle/>
          <a:p>
            <a:r>
              <a:rPr lang="de-CH" dirty="0"/>
              <a:t>Postfossile Städte – Resultate II</a:t>
            </a:r>
          </a:p>
        </p:txBody>
      </p:sp>
      <p:sp>
        <p:nvSpPr>
          <p:cNvPr id="3" name="Text Placeholder 2">
            <a:extLst>
              <a:ext uri="{FF2B5EF4-FFF2-40B4-BE49-F238E27FC236}">
                <a16:creationId xmlns:a16="http://schemas.microsoft.com/office/drawing/2014/main" id="{126C3D65-82E6-AB86-06EF-9F9664B131CB}"/>
              </a:ext>
            </a:extLst>
          </p:cNvPr>
          <p:cNvSpPr>
            <a:spLocks noGrp="1"/>
          </p:cNvSpPr>
          <p:nvPr>
            <p:ph type="body" sz="quarter" idx="13"/>
          </p:nvPr>
        </p:nvSpPr>
        <p:spPr/>
        <p:txBody>
          <a:bodyPr/>
          <a:lstStyle/>
          <a:p>
            <a:pPr marL="0" indent="0">
              <a:lnSpc>
                <a:spcPct val="110000"/>
              </a:lnSpc>
              <a:buNone/>
            </a:pPr>
            <a:r>
              <a:rPr lang="de-CH" b="1" dirty="0"/>
              <a:t>Sektorspezifische Szenarios veranschaulichen die Wirkung von Klimamassnahmen I</a:t>
            </a:r>
          </a:p>
          <a:p>
            <a:pPr marL="0" indent="0">
              <a:lnSpc>
                <a:spcPct val="110000"/>
              </a:lnSpc>
              <a:buNone/>
            </a:pPr>
            <a:r>
              <a:rPr lang="de-CH" dirty="0"/>
              <a:t>Für die Simulation der Transformationswege für die Stadt der Zukunft, aber auch zur Analyse von Klimamassnahmen für den Wohnbereich und den Autoverkehr in der Schweiz, wurden mehrere Modelle zum </a:t>
            </a:r>
            <a:r>
              <a:rPr lang="de-CH" dirty="0">
                <a:solidFill>
                  <a:srgbClr val="83D0F5"/>
                </a:solidFill>
              </a:rPr>
              <a:t>sozioökonomischen Metabolismus</a:t>
            </a:r>
            <a:r>
              <a:rPr lang="de-CH" dirty="0"/>
              <a:t> entwickelt. Die Analyse der Szenarien für die beiden Sektoren hat ergeben, dass </a:t>
            </a:r>
            <a:r>
              <a:rPr lang="de-CH" dirty="0">
                <a:solidFill>
                  <a:srgbClr val="83D0F5"/>
                </a:solidFill>
              </a:rPr>
              <a:t>technologieorientierte Massnahmen </a:t>
            </a:r>
            <a:r>
              <a:rPr lang="de-CH" dirty="0"/>
              <a:t>zur </a:t>
            </a:r>
            <a:r>
              <a:rPr lang="de-CH" dirty="0">
                <a:solidFill>
                  <a:srgbClr val="83D0F5"/>
                </a:solidFill>
              </a:rPr>
              <a:t>Reduktion der Treibhausgase </a:t>
            </a:r>
            <a:r>
              <a:rPr lang="de-CH" dirty="0"/>
              <a:t>sehr effizient sind, zum Beispiel der </a:t>
            </a:r>
            <a:r>
              <a:rPr lang="de-CH" dirty="0">
                <a:solidFill>
                  <a:srgbClr val="83D0F5"/>
                </a:solidFill>
              </a:rPr>
              <a:t>Ausstieg aus fossilen Brennstoffen</a:t>
            </a:r>
            <a:r>
              <a:rPr lang="de-CH" dirty="0"/>
              <a:t>, </a:t>
            </a:r>
            <a:r>
              <a:rPr lang="de-CH" dirty="0">
                <a:solidFill>
                  <a:srgbClr val="83D0F5"/>
                </a:solidFill>
              </a:rPr>
              <a:t>höhere Energiestandards </a:t>
            </a:r>
            <a:r>
              <a:rPr lang="de-CH" dirty="0"/>
              <a:t>und </a:t>
            </a:r>
            <a:r>
              <a:rPr lang="de-CH" dirty="0">
                <a:solidFill>
                  <a:srgbClr val="83D0F5"/>
                </a:solidFill>
              </a:rPr>
              <a:t>Renovierungsquoten</a:t>
            </a:r>
            <a:r>
              <a:rPr lang="de-CH" dirty="0"/>
              <a:t> oder die </a:t>
            </a:r>
            <a:r>
              <a:rPr lang="de-CH" dirty="0">
                <a:solidFill>
                  <a:srgbClr val="83D0F5"/>
                </a:solidFill>
              </a:rPr>
              <a:t>Elektrifizierung</a:t>
            </a:r>
            <a:r>
              <a:rPr lang="de-CH" dirty="0"/>
              <a:t> </a:t>
            </a:r>
            <a:r>
              <a:rPr lang="de-CH" dirty="0">
                <a:solidFill>
                  <a:srgbClr val="83D0F5"/>
                </a:solidFill>
              </a:rPr>
              <a:t>von Fahrzeugen</a:t>
            </a:r>
            <a:r>
              <a:rPr lang="de-CH" dirty="0"/>
              <a:t>. Die volle Wirkung entfaltet sich jedoch in vielen Fällen erst mit starker Verzögerung, da es lange dauert, bis die bestehenden Technologien ersetzt sind. Im Gegensatz dazu wurde festgestellt, dass Verhaltensmassnahmen den direkten Energieverbrauch sehr wirksam und sofort senken. Dazu gehören zum Beispiel niedrigere Innentemperaturen, eine Senkung der beheizten Wohnfläche pro Kopf oder die Nutzung von Mitfahrgelegenheiten.</a:t>
            </a:r>
          </a:p>
          <a:p>
            <a:pPr marL="0" indent="0">
              <a:lnSpc>
                <a:spcPct val="110000"/>
              </a:lnSpc>
              <a:buNone/>
            </a:pPr>
            <a:endParaRPr lang="de-CH" dirty="0"/>
          </a:p>
        </p:txBody>
      </p:sp>
      <p:sp>
        <p:nvSpPr>
          <p:cNvPr id="4" name="Slide Number Placeholder 3">
            <a:extLst>
              <a:ext uri="{FF2B5EF4-FFF2-40B4-BE49-F238E27FC236}">
                <a16:creationId xmlns:a16="http://schemas.microsoft.com/office/drawing/2014/main" id="{8D910D5E-F49B-EBB9-4769-404AD86BD223}"/>
              </a:ext>
            </a:extLst>
          </p:cNvPr>
          <p:cNvSpPr>
            <a:spLocks noGrp="1"/>
          </p:cNvSpPr>
          <p:nvPr>
            <p:ph type="sldNum" sz="quarter" idx="14"/>
          </p:nvPr>
        </p:nvSpPr>
        <p:spPr/>
        <p:txBody>
          <a:bodyPr/>
          <a:lstStyle/>
          <a:p>
            <a:fld id="{476BE59D-4918-439E-9CBF-5840B2847889}" type="slidenum">
              <a:rPr lang="de-CH" smtClean="0"/>
              <a:pPr/>
              <a:t>13</a:t>
            </a:fld>
            <a:endParaRPr lang="de-CH" dirty="0"/>
          </a:p>
        </p:txBody>
      </p:sp>
      <p:sp>
        <p:nvSpPr>
          <p:cNvPr id="5" name="Footer Placeholder 4">
            <a:extLst>
              <a:ext uri="{FF2B5EF4-FFF2-40B4-BE49-F238E27FC236}">
                <a16:creationId xmlns:a16="http://schemas.microsoft.com/office/drawing/2014/main" id="{5DC07DCF-FA11-737F-6C04-3AE42F0384F6}"/>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101434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7F732-E269-31FC-4BE6-844CBA5D094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BF8643A-E2F7-D349-188D-6A4F91948824}"/>
              </a:ext>
            </a:extLst>
          </p:cNvPr>
          <p:cNvGraphicFramePr>
            <a:graphicFrameLocks noChangeAspect="1"/>
          </p:cNvGraphicFramePr>
          <p:nvPr>
            <p:custDataLst>
              <p:tags r:id="rId1"/>
            </p:custDataLst>
            <p:extLst>
              <p:ext uri="{D42A27DB-BD31-4B8C-83A1-F6EECF244321}">
                <p14:modId xmlns:p14="http://schemas.microsoft.com/office/powerpoint/2010/main" val="8530984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F2792D84-E7A3-D33E-1699-C713BB10BF4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E801890-C9DE-8A03-DB46-6F8FF8A5C663}"/>
              </a:ext>
            </a:extLst>
          </p:cNvPr>
          <p:cNvSpPr>
            <a:spLocks noGrp="1"/>
          </p:cNvSpPr>
          <p:nvPr>
            <p:ph type="title"/>
          </p:nvPr>
        </p:nvSpPr>
        <p:spPr/>
        <p:txBody>
          <a:bodyPr vert="horz"/>
          <a:lstStyle/>
          <a:p>
            <a:r>
              <a:rPr lang="de-CH" dirty="0"/>
              <a:t>Postfossile Städte – Resultate III</a:t>
            </a:r>
          </a:p>
        </p:txBody>
      </p:sp>
      <p:sp>
        <p:nvSpPr>
          <p:cNvPr id="3" name="Text Placeholder 2">
            <a:extLst>
              <a:ext uri="{FF2B5EF4-FFF2-40B4-BE49-F238E27FC236}">
                <a16:creationId xmlns:a16="http://schemas.microsoft.com/office/drawing/2014/main" id="{A9894709-583E-EB42-C753-24E687286F63}"/>
              </a:ext>
            </a:extLst>
          </p:cNvPr>
          <p:cNvSpPr>
            <a:spLocks noGrp="1"/>
          </p:cNvSpPr>
          <p:nvPr>
            <p:ph type="body" sz="quarter" idx="13"/>
          </p:nvPr>
        </p:nvSpPr>
        <p:spPr/>
        <p:txBody>
          <a:bodyPr/>
          <a:lstStyle/>
          <a:p>
            <a:pPr marL="0" indent="0">
              <a:lnSpc>
                <a:spcPct val="110000"/>
              </a:lnSpc>
              <a:buNone/>
            </a:pPr>
            <a:r>
              <a:rPr lang="de-CH" b="1" dirty="0"/>
              <a:t>Sektorspezifische Szenarios veranschaulichen die Wirkung von Klimamassnahmen II</a:t>
            </a:r>
          </a:p>
          <a:p>
            <a:pPr marL="0" indent="0">
              <a:lnSpc>
                <a:spcPct val="110000"/>
              </a:lnSpc>
              <a:buNone/>
            </a:pPr>
            <a:r>
              <a:rPr lang="de-CH" dirty="0"/>
              <a:t>Die Analyse hat auch gezeigt, dass eine Kombination von </a:t>
            </a:r>
            <a:r>
              <a:rPr lang="de-CH" dirty="0">
                <a:solidFill>
                  <a:srgbClr val="83D0F5"/>
                </a:solidFill>
              </a:rPr>
              <a:t>Technologie- und Verhaltensmassnahmen </a:t>
            </a:r>
            <a:r>
              <a:rPr lang="de-CH" dirty="0"/>
              <a:t>dazu beitragen kann, die Energie- und Emissionsziele in den beiden </a:t>
            </a:r>
            <a:r>
              <a:rPr lang="de-CH" dirty="0">
                <a:solidFill>
                  <a:srgbClr val="83D0F5"/>
                </a:solidFill>
              </a:rPr>
              <a:t>Sektoren</a:t>
            </a:r>
            <a:r>
              <a:rPr lang="de-CH" dirty="0"/>
              <a:t> </a:t>
            </a:r>
            <a:r>
              <a:rPr lang="de-CH" dirty="0">
                <a:solidFill>
                  <a:srgbClr val="83D0F5"/>
                </a:solidFill>
              </a:rPr>
              <a:t>Wohngebäude</a:t>
            </a:r>
            <a:r>
              <a:rPr lang="de-CH" dirty="0"/>
              <a:t> und </a:t>
            </a:r>
            <a:r>
              <a:rPr lang="de-CH" dirty="0">
                <a:solidFill>
                  <a:srgbClr val="83D0F5"/>
                </a:solidFill>
              </a:rPr>
              <a:t>Autoverkehr</a:t>
            </a:r>
            <a:r>
              <a:rPr lang="de-CH" dirty="0"/>
              <a:t> zu erreichen, sofern Umfang und Zeitplan gut koordiniert sind. Der Einbezug und das Experimentieren mit diesen und anderen Modellen ist im Spiel </a:t>
            </a:r>
            <a:r>
              <a:rPr lang="de-CH" dirty="0" err="1"/>
              <a:t>postfossilCities</a:t>
            </a:r>
            <a:r>
              <a:rPr lang="de-CH" dirty="0"/>
              <a:t> einfach. Dazu wurde eine Simulations-Engine auf der Grundlage des neu entwickelten, agentenbasierten «Agent </a:t>
            </a:r>
            <a:r>
              <a:rPr lang="de-CH" dirty="0" err="1"/>
              <a:t>Using</a:t>
            </a:r>
            <a:r>
              <a:rPr lang="de-CH" dirty="0"/>
              <a:t> Models»-Ansatzes konzipiert und implementiert.</a:t>
            </a:r>
          </a:p>
          <a:p>
            <a:pPr marL="0" indent="0">
              <a:lnSpc>
                <a:spcPct val="110000"/>
              </a:lnSpc>
              <a:buNone/>
            </a:pPr>
            <a:endParaRPr lang="de-CH" dirty="0"/>
          </a:p>
        </p:txBody>
      </p:sp>
      <p:sp>
        <p:nvSpPr>
          <p:cNvPr id="4" name="Slide Number Placeholder 3">
            <a:extLst>
              <a:ext uri="{FF2B5EF4-FFF2-40B4-BE49-F238E27FC236}">
                <a16:creationId xmlns:a16="http://schemas.microsoft.com/office/drawing/2014/main" id="{546BF725-3DEC-4F5B-FD1E-C43B86FC1A23}"/>
              </a:ext>
            </a:extLst>
          </p:cNvPr>
          <p:cNvSpPr>
            <a:spLocks noGrp="1"/>
          </p:cNvSpPr>
          <p:nvPr>
            <p:ph type="sldNum" sz="quarter" idx="14"/>
          </p:nvPr>
        </p:nvSpPr>
        <p:spPr/>
        <p:txBody>
          <a:bodyPr/>
          <a:lstStyle/>
          <a:p>
            <a:fld id="{476BE59D-4918-439E-9CBF-5840B2847889}" type="slidenum">
              <a:rPr lang="de-CH" smtClean="0"/>
              <a:pPr/>
              <a:t>14</a:t>
            </a:fld>
            <a:endParaRPr lang="de-CH" dirty="0"/>
          </a:p>
        </p:txBody>
      </p:sp>
      <p:sp>
        <p:nvSpPr>
          <p:cNvPr id="5" name="Footer Placeholder 4">
            <a:extLst>
              <a:ext uri="{FF2B5EF4-FFF2-40B4-BE49-F238E27FC236}">
                <a16:creationId xmlns:a16="http://schemas.microsoft.com/office/drawing/2014/main" id="{DB173C20-8551-C365-A580-B63D099B0B5B}"/>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187708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348CB51-0945-C407-7387-B21AE86271A3}"/>
              </a:ext>
            </a:extLst>
          </p:cNvPr>
          <p:cNvGraphicFramePr>
            <a:graphicFrameLocks noChangeAspect="1"/>
          </p:cNvGraphicFramePr>
          <p:nvPr>
            <p:custDataLst>
              <p:tags r:id="rId1"/>
            </p:custDataLst>
            <p:extLst>
              <p:ext uri="{D42A27DB-BD31-4B8C-83A1-F6EECF244321}">
                <p14:modId xmlns:p14="http://schemas.microsoft.com/office/powerpoint/2010/main" val="41442757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DF0A48-55CD-EA96-729B-728A67121D3A}"/>
              </a:ext>
            </a:extLst>
          </p:cNvPr>
          <p:cNvSpPr>
            <a:spLocks noGrp="1"/>
          </p:cNvSpPr>
          <p:nvPr>
            <p:ph type="title"/>
          </p:nvPr>
        </p:nvSpPr>
        <p:spPr>
          <a:xfrm>
            <a:off x="479425" y="476250"/>
            <a:ext cx="11233150" cy="1044575"/>
          </a:xfrm>
        </p:spPr>
        <p:txBody>
          <a:bodyPr vert="horz" anchor="ctr">
            <a:normAutofit fontScale="90000"/>
          </a:bodyPr>
          <a:lstStyle/>
          <a:p>
            <a:r>
              <a:rPr lang="de-CH" sz="4100" dirty="0"/>
              <a:t>Klimaneutrale Mobilität ohne wirtschaftliche Einbussen</a:t>
            </a:r>
            <a:endParaRPr lang="de-CH" sz="3400" dirty="0"/>
          </a:p>
        </p:txBody>
      </p:sp>
      <p:sp>
        <p:nvSpPr>
          <p:cNvPr id="3" name="Text Placeholder 2">
            <a:extLst>
              <a:ext uri="{FF2B5EF4-FFF2-40B4-BE49-F238E27FC236}">
                <a16:creationId xmlns:a16="http://schemas.microsoft.com/office/drawing/2014/main" id="{F3D0BCB9-1090-E5AF-E5E8-8B38FFE219F2}"/>
              </a:ext>
            </a:extLst>
          </p:cNvPr>
          <p:cNvSpPr>
            <a:spLocks noGrp="1"/>
          </p:cNvSpPr>
          <p:nvPr>
            <p:ph idx="1"/>
          </p:nvPr>
        </p:nvSpPr>
        <p:spPr>
          <a:xfrm>
            <a:off x="479425" y="1808163"/>
            <a:ext cx="11111213" cy="4213225"/>
          </a:xfrm>
        </p:spPr>
        <p:txBody>
          <a:bodyPr>
            <a:normAutofit/>
          </a:bodyPr>
          <a:lstStyle/>
          <a:p>
            <a:pPr marL="0" indent="0">
              <a:lnSpc>
                <a:spcPct val="110000"/>
              </a:lnSpc>
              <a:spcBef>
                <a:spcPts val="0"/>
              </a:spcBef>
              <a:buNone/>
            </a:pPr>
            <a:r>
              <a:rPr lang="de-CH" dirty="0"/>
              <a:t>«Wir untersuchen die wirtschaftlichen Auswirkungen und das Potenzial zur Senkung der Treibhausgasemissionen im Schweizer Verkehrssektor auf der Grundlage von drei Szenarien und einer Kombination dieser Szenarien: </a:t>
            </a:r>
          </a:p>
          <a:p>
            <a:pPr lvl="1">
              <a:lnSpc>
                <a:spcPct val="110000"/>
              </a:lnSpc>
              <a:spcBef>
                <a:spcPts val="0"/>
              </a:spcBef>
              <a:buFont typeface="+mj-lt"/>
              <a:buAutoNum type="arabicParenR"/>
            </a:pPr>
            <a:r>
              <a:rPr lang="de-CH" dirty="0"/>
              <a:t>verbesserte </a:t>
            </a:r>
            <a:r>
              <a:rPr lang="de-CH" b="1" dirty="0"/>
              <a:t>Treibstoff- und Antriebstechnologien </a:t>
            </a:r>
            <a:r>
              <a:rPr lang="de-CH" dirty="0"/>
              <a:t>und </a:t>
            </a:r>
            <a:r>
              <a:rPr lang="de-CH" b="1" dirty="0"/>
              <a:t>Förderung von Elektrofahrzeugen</a:t>
            </a:r>
            <a:r>
              <a:rPr lang="de-CH" dirty="0"/>
              <a:t>, </a:t>
            </a:r>
          </a:p>
          <a:p>
            <a:pPr lvl="1">
              <a:lnSpc>
                <a:spcPct val="110000"/>
              </a:lnSpc>
              <a:spcBef>
                <a:spcPts val="0"/>
              </a:spcBef>
              <a:buFont typeface="+mj-lt"/>
              <a:buAutoNum type="arabicParenR"/>
            </a:pPr>
            <a:r>
              <a:rPr lang="de-CH" dirty="0"/>
              <a:t>bessere </a:t>
            </a:r>
            <a:r>
              <a:rPr lang="de-CH" b="1" dirty="0"/>
              <a:t>Auslastung</a:t>
            </a:r>
            <a:r>
              <a:rPr lang="de-CH" dirty="0"/>
              <a:t> von </a:t>
            </a:r>
            <a:r>
              <a:rPr lang="de-CH" b="1" dirty="0"/>
              <a:t>Privatfahrzeugen</a:t>
            </a:r>
            <a:r>
              <a:rPr lang="de-CH" dirty="0"/>
              <a:t> und </a:t>
            </a:r>
          </a:p>
          <a:p>
            <a:pPr lvl="1">
              <a:lnSpc>
                <a:spcPct val="110000"/>
              </a:lnSpc>
              <a:spcBef>
                <a:spcPts val="0"/>
              </a:spcBef>
              <a:buFont typeface="+mj-lt"/>
              <a:buAutoNum type="arabicParenR"/>
            </a:pPr>
            <a:r>
              <a:rPr lang="de-CH" dirty="0"/>
              <a:t>stärkere </a:t>
            </a:r>
            <a:r>
              <a:rPr lang="de-CH" b="1" dirty="0"/>
              <a:t>Verlagerung</a:t>
            </a:r>
            <a:r>
              <a:rPr lang="de-CH" dirty="0"/>
              <a:t> zu </a:t>
            </a:r>
            <a:r>
              <a:rPr lang="de-CH" b="1" dirty="0"/>
              <a:t>öffentlichen Verkehrsmitteln</a:t>
            </a:r>
            <a:r>
              <a:rPr lang="de-CH" dirty="0"/>
              <a:t>.</a:t>
            </a:r>
          </a:p>
          <a:p>
            <a:pPr marL="0" indent="0">
              <a:lnSpc>
                <a:spcPct val="110000"/>
              </a:lnSpc>
              <a:spcBef>
                <a:spcPts val="0"/>
              </a:spcBef>
              <a:buNone/>
            </a:pPr>
            <a:r>
              <a:rPr lang="de-CH" dirty="0"/>
              <a:t>Beim optimalen Szenario bis 2050 steigt der Wohlstand leicht, während die CO</a:t>
            </a:r>
            <a:r>
              <a:rPr lang="de-CH" baseline="-25000" dirty="0"/>
              <a:t>2</a:t>
            </a:r>
            <a:r>
              <a:rPr lang="de-CH" dirty="0"/>
              <a:t>-Emissionen auf 1,7 Mio. Tonnen zurückgehen, im Gegensatz zu 6 Mio. Tonnen CO</a:t>
            </a:r>
            <a:r>
              <a:rPr lang="de-CH" baseline="-25000" dirty="0"/>
              <a:t>2</a:t>
            </a:r>
            <a:r>
              <a:rPr lang="de-CH" dirty="0"/>
              <a:t> beim Referenzszenario. Zentral ist zum Erreichen der vollständigen Klimaneutralität neben wirtschaftlichen Massnahmen ein Verbot von Fahrzeugen mit fossilen Treibstoffen. Dies beschleunigt nicht nur die Verbreitung von Elektroautos, sondern bietet auch Planungs- und Investitionssicherheit für die Produktion und den Kauf von Fahrzeugen.»</a:t>
            </a:r>
          </a:p>
          <a:p>
            <a:pPr marL="0" indent="0" algn="r">
              <a:buNone/>
            </a:pPr>
            <a:r>
              <a:rPr lang="en-GB" b="1" dirty="0"/>
              <a:t>- Markus Maibach, </a:t>
            </a:r>
            <a:r>
              <a:rPr lang="en-GB" b="1" dirty="0" err="1"/>
              <a:t>Projektleiter</a:t>
            </a:r>
            <a:r>
              <a:rPr lang="en-GB" b="1" dirty="0"/>
              <a:t>, </a:t>
            </a:r>
            <a:r>
              <a:rPr lang="en-GB" b="1" dirty="0" err="1"/>
              <a:t>Klimaneutrale</a:t>
            </a:r>
            <a:r>
              <a:rPr lang="en-GB" b="1" dirty="0"/>
              <a:t> </a:t>
            </a:r>
            <a:r>
              <a:rPr lang="en-GB" b="1" dirty="0" err="1"/>
              <a:t>Mobilität</a:t>
            </a:r>
            <a:r>
              <a:rPr lang="en-GB" b="1" dirty="0"/>
              <a:t> </a:t>
            </a:r>
            <a:r>
              <a:rPr lang="en-GB" b="1" dirty="0" err="1"/>
              <a:t>ohne</a:t>
            </a:r>
            <a:r>
              <a:rPr lang="en-GB" b="1" dirty="0"/>
              <a:t> </a:t>
            </a:r>
            <a:r>
              <a:rPr lang="en-GB" b="1" dirty="0" err="1"/>
              <a:t>wirtschaftliche</a:t>
            </a:r>
            <a:r>
              <a:rPr lang="en-GB" b="1" dirty="0"/>
              <a:t> </a:t>
            </a:r>
            <a:r>
              <a:rPr lang="en-GB" b="1" dirty="0" err="1"/>
              <a:t>Einbussen</a:t>
            </a:r>
            <a:endParaRPr lang="en-GB" b="1" dirty="0"/>
          </a:p>
          <a:p>
            <a:pPr marL="0" indent="0">
              <a:buNone/>
            </a:pPr>
            <a:endParaRPr lang="en-GB" b="1" dirty="0"/>
          </a:p>
        </p:txBody>
      </p:sp>
      <p:sp>
        <p:nvSpPr>
          <p:cNvPr id="4" name="Slide Number Placeholder 3" hidden="1">
            <a:extLst>
              <a:ext uri="{FF2B5EF4-FFF2-40B4-BE49-F238E27FC236}">
                <a16:creationId xmlns:a16="http://schemas.microsoft.com/office/drawing/2014/main" id="{1E84D753-38C2-6DFF-AB57-9953051EBC13}"/>
              </a:ext>
            </a:extLst>
          </p:cNvPr>
          <p:cNvSpPr>
            <a:spLocks noGrp="1"/>
          </p:cNvSpPr>
          <p:nvPr>
            <p:ph type="sldNum" sz="quarter" idx="4294967295"/>
          </p:nvPr>
        </p:nvSpPr>
        <p:spPr>
          <a:xfrm>
            <a:off x="8256589" y="6478264"/>
            <a:ext cx="3455986" cy="180000"/>
          </a:xfrm>
        </p:spPr>
        <p:txBody>
          <a:bodyPr/>
          <a:lstStyle/>
          <a:p>
            <a:pPr>
              <a:spcAft>
                <a:spcPts val="600"/>
              </a:spcAft>
            </a:pPr>
            <a:fld id="{476BE59D-4918-439E-9CBF-5840B2847889}" type="slidenum">
              <a:rPr lang="de-CH" smtClean="0"/>
              <a:pPr>
                <a:spcAft>
                  <a:spcPts val="600"/>
                </a:spcAft>
              </a:pPr>
              <a:t>15</a:t>
            </a:fld>
            <a:endParaRPr lang="de-CH"/>
          </a:p>
        </p:txBody>
      </p:sp>
      <p:sp>
        <p:nvSpPr>
          <p:cNvPr id="5" name="Footer Placeholder 4">
            <a:extLst>
              <a:ext uri="{FF2B5EF4-FFF2-40B4-BE49-F238E27FC236}">
                <a16:creationId xmlns:a16="http://schemas.microsoft.com/office/drawing/2014/main" id="{9CD3D229-FF11-F8C7-7345-C02D4D0D9948}"/>
              </a:ext>
            </a:extLst>
          </p:cNvPr>
          <p:cNvSpPr>
            <a:spLocks noGrp="1"/>
          </p:cNvSpPr>
          <p:nvPr>
            <p:ph type="ftr" sz="quarter" idx="4294967295"/>
          </p:nvPr>
        </p:nvSpPr>
        <p:spPr>
          <a:xfrm>
            <a:off x="1525555" y="6385781"/>
            <a:ext cx="4114800" cy="252000"/>
          </a:xfrm>
        </p:spPr>
        <p:txBody>
          <a:bodyPr/>
          <a:lstStyle/>
          <a:p>
            <a:pPr>
              <a:spcAft>
                <a:spcPts val="600"/>
              </a:spcAft>
            </a:pPr>
            <a:r>
              <a:rPr lang="de-CH"/>
              <a:t>NFP 73 – Nachhaltige Wirtschaft</a:t>
            </a:r>
          </a:p>
        </p:txBody>
      </p:sp>
    </p:spTree>
    <p:extLst>
      <p:ext uri="{BB962C8B-B14F-4D97-AF65-F5344CB8AC3E}">
        <p14:creationId xmlns:p14="http://schemas.microsoft.com/office/powerpoint/2010/main" val="41941514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F40519F-74CF-C3A3-EA2A-56EF39DC469C}"/>
              </a:ext>
            </a:extLst>
          </p:cNvPr>
          <p:cNvGraphicFramePr>
            <a:graphicFrameLocks noChangeAspect="1"/>
          </p:cNvGraphicFramePr>
          <p:nvPr>
            <p:custDataLst>
              <p:tags r:id="rId1"/>
            </p:custDataLst>
            <p:extLst>
              <p:ext uri="{D42A27DB-BD31-4B8C-83A1-F6EECF244321}">
                <p14:modId xmlns:p14="http://schemas.microsoft.com/office/powerpoint/2010/main" val="269555018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B43CEB1-289F-8262-EB60-767A808507B7}"/>
              </a:ext>
            </a:extLst>
          </p:cNvPr>
          <p:cNvSpPr>
            <a:spLocks noGrp="1"/>
          </p:cNvSpPr>
          <p:nvPr>
            <p:ph type="title"/>
          </p:nvPr>
        </p:nvSpPr>
        <p:spPr/>
        <p:txBody>
          <a:bodyPr vert="horz"/>
          <a:lstStyle/>
          <a:p>
            <a:r>
              <a:rPr lang="de-CH" dirty="0"/>
              <a:t>Klimaneutrale Mobilität ohne wirtschaftliche Einbussen – Aufgaben</a:t>
            </a:r>
          </a:p>
        </p:txBody>
      </p:sp>
      <p:sp>
        <p:nvSpPr>
          <p:cNvPr id="3" name="Text Placeholder 2">
            <a:extLst>
              <a:ext uri="{FF2B5EF4-FFF2-40B4-BE49-F238E27FC236}">
                <a16:creationId xmlns:a16="http://schemas.microsoft.com/office/drawing/2014/main" id="{CF899DFA-E392-3C8E-EBAE-88D0B6C636B9}"/>
              </a:ext>
            </a:extLst>
          </p:cNvPr>
          <p:cNvSpPr>
            <a:spLocks noGrp="1"/>
          </p:cNvSpPr>
          <p:nvPr>
            <p:ph type="body" sz="quarter" idx="13"/>
          </p:nvPr>
        </p:nvSpPr>
        <p:spPr/>
        <p:txBody>
          <a:bodyPr/>
          <a:lstStyle/>
          <a:p>
            <a:pPr marL="342900" indent="-342900">
              <a:buFont typeface="+mj-lt"/>
              <a:buAutoNum type="arabicPeriod"/>
            </a:pPr>
            <a:r>
              <a:rPr lang="de-CH" dirty="0"/>
              <a:t>Wie gross ist der </a:t>
            </a:r>
            <a:r>
              <a:rPr lang="de-CH" b="1" dirty="0"/>
              <a:t>Anteil des Verkehrs </a:t>
            </a:r>
            <a:r>
              <a:rPr lang="de-CH" dirty="0"/>
              <a:t>an den </a:t>
            </a:r>
            <a:r>
              <a:rPr lang="de-CH" b="1" dirty="0"/>
              <a:t>CO</a:t>
            </a:r>
            <a:r>
              <a:rPr lang="de-CH" b="1" baseline="-25000" dirty="0"/>
              <a:t>2</a:t>
            </a:r>
            <a:r>
              <a:rPr lang="de-CH" b="1" dirty="0"/>
              <a:t>-Emmissionen</a:t>
            </a:r>
            <a:r>
              <a:rPr lang="de-CH" dirty="0"/>
              <a:t> der b?</a:t>
            </a:r>
          </a:p>
          <a:p>
            <a:pPr marL="342900" indent="-342900">
              <a:buFont typeface="+mj-lt"/>
              <a:buAutoNum type="arabicPeriod"/>
            </a:pPr>
            <a:r>
              <a:rPr lang="de-CH" dirty="0"/>
              <a:t>Welche </a:t>
            </a:r>
            <a:r>
              <a:rPr lang="de-CH" b="1" dirty="0"/>
              <a:t>Ansätze</a:t>
            </a:r>
            <a:r>
              <a:rPr lang="de-CH" dirty="0"/>
              <a:t> bringen für eine </a:t>
            </a:r>
            <a:r>
              <a:rPr lang="de-CH" b="1" dirty="0"/>
              <a:t>klimaneutrale Mobilität </a:t>
            </a:r>
            <a:r>
              <a:rPr lang="de-CH" dirty="0"/>
              <a:t>am meisten?</a:t>
            </a:r>
          </a:p>
          <a:p>
            <a:pPr marL="342900" indent="-342900">
              <a:buFont typeface="+mj-lt"/>
              <a:buAutoNum type="arabicPeriod"/>
            </a:pPr>
            <a:r>
              <a:rPr lang="de-CH" dirty="0"/>
              <a:t>Welche </a:t>
            </a:r>
            <a:r>
              <a:rPr lang="de-CH" b="1" dirty="0"/>
              <a:t>konkreten</a:t>
            </a:r>
            <a:r>
              <a:rPr lang="de-CH" dirty="0"/>
              <a:t> </a:t>
            </a:r>
            <a:r>
              <a:rPr lang="de-CH" b="1" dirty="0"/>
              <a:t>Massnahmen</a:t>
            </a:r>
            <a:r>
              <a:rPr lang="de-CH" dirty="0"/>
              <a:t> beinhalten die einzelnen Ansätze?</a:t>
            </a:r>
          </a:p>
          <a:p>
            <a:pPr marL="342900" indent="-342900">
              <a:buFont typeface="+mj-lt"/>
              <a:buAutoNum type="arabicPeriod"/>
            </a:pPr>
            <a:r>
              <a:rPr lang="de-CH" dirty="0"/>
              <a:t>Welche Kombination von Ansätzen ermöglicht </a:t>
            </a:r>
            <a:r>
              <a:rPr lang="de-CH" b="1" dirty="0"/>
              <a:t>Klimaneutralität bis 2050</a:t>
            </a:r>
            <a:r>
              <a:rPr lang="de-CH" dirty="0"/>
              <a:t>?</a:t>
            </a:r>
          </a:p>
          <a:p>
            <a:pPr marL="342900" indent="-342900">
              <a:buFont typeface="+mj-lt"/>
              <a:buAutoNum type="arabicPeriod"/>
            </a:pPr>
            <a:r>
              <a:rPr lang="de-CH" dirty="0"/>
              <a:t>Welche </a:t>
            </a:r>
            <a:r>
              <a:rPr lang="de-CH" b="1" dirty="0"/>
              <a:t>Folgen</a:t>
            </a:r>
            <a:r>
              <a:rPr lang="de-CH" dirty="0"/>
              <a:t> für das </a:t>
            </a:r>
            <a:r>
              <a:rPr lang="de-CH" b="1" dirty="0"/>
              <a:t>BIP</a:t>
            </a:r>
            <a:r>
              <a:rPr lang="de-CH" dirty="0"/>
              <a:t> hätte die Umsetzung dieser Massnahmenkombination?</a:t>
            </a:r>
          </a:p>
          <a:p>
            <a:pPr marL="342900" indent="-342900">
              <a:buFont typeface="+mj-lt"/>
              <a:buAutoNum type="arabicPeriod"/>
            </a:pPr>
            <a:r>
              <a:rPr lang="de-CH" dirty="0"/>
              <a:t>Würde der </a:t>
            </a:r>
            <a:r>
              <a:rPr lang="de-CH" b="1" dirty="0"/>
              <a:t>soziale Wohlstand </a:t>
            </a:r>
            <a:r>
              <a:rPr lang="de-CH" dirty="0"/>
              <a:t>(BIP, Freizeit) </a:t>
            </a:r>
            <a:r>
              <a:rPr lang="de-CH" b="1" dirty="0"/>
              <a:t>steigen</a:t>
            </a:r>
            <a:r>
              <a:rPr lang="de-CH" dirty="0"/>
              <a:t> oder </a:t>
            </a:r>
            <a:r>
              <a:rPr lang="de-CH" b="1" dirty="0"/>
              <a:t>sinken</a:t>
            </a:r>
            <a:r>
              <a:rPr lang="de-CH" dirty="0"/>
              <a:t>?</a:t>
            </a:r>
          </a:p>
          <a:p>
            <a:endParaRPr lang="de-CH" dirty="0"/>
          </a:p>
          <a:p>
            <a:endParaRPr lang="de-CH" dirty="0"/>
          </a:p>
          <a:p>
            <a:pPr marL="0" indent="0">
              <a:buNone/>
            </a:pPr>
            <a:r>
              <a:rPr lang="de-CH" b="1" dirty="0"/>
              <a:t>Wissensquellen:</a:t>
            </a:r>
            <a:endParaRPr lang="de-CH" dirty="0"/>
          </a:p>
          <a:p>
            <a:pPr marL="0" indent="0">
              <a:buNone/>
            </a:pPr>
            <a:r>
              <a:rPr lang="de-CH" dirty="0">
                <a:hlinkClick r:id="rId5"/>
              </a:rPr>
              <a:t>Dekarbonisierung des Schweizer Personenverkehrs (Policy Brief)</a:t>
            </a:r>
            <a:endParaRPr lang="de-CH" dirty="0"/>
          </a:p>
          <a:p>
            <a:pPr marL="0" indent="0">
              <a:buNone/>
            </a:pPr>
            <a:r>
              <a:rPr lang="de-CH" dirty="0">
                <a:hlinkClick r:id="rId6"/>
              </a:rPr>
              <a:t>«Um netto Null bis 2050 zu erreichen, muss der Verkehrssektor umgebaut werden» (Podcast, 20:45)</a:t>
            </a:r>
            <a:endParaRPr lang="de-CH" dirty="0"/>
          </a:p>
          <a:p>
            <a:pPr marL="0" indent="0">
              <a:buNone/>
            </a:pPr>
            <a:r>
              <a:rPr lang="en-US" i="0" dirty="0" err="1">
                <a:solidFill>
                  <a:srgbClr val="0F0F0F"/>
                </a:solidFill>
                <a:effectLst/>
                <a:hlinkClick r:id="rId7"/>
              </a:rPr>
              <a:t>Decarbonisation</a:t>
            </a:r>
            <a:r>
              <a:rPr lang="en-US" i="0" dirty="0">
                <a:solidFill>
                  <a:srgbClr val="0F0F0F"/>
                </a:solidFill>
                <a:effectLst/>
                <a:hlinkClick r:id="rId7"/>
              </a:rPr>
              <a:t> of the transport sector (</a:t>
            </a:r>
            <a:r>
              <a:rPr lang="en-US" i="0" dirty="0" err="1">
                <a:solidFill>
                  <a:srgbClr val="0F0F0F"/>
                </a:solidFill>
                <a:effectLst/>
                <a:hlinkClick r:id="rId7"/>
              </a:rPr>
              <a:t>wissenschaftlicher</a:t>
            </a:r>
            <a:r>
              <a:rPr lang="en-US" i="0" dirty="0">
                <a:solidFill>
                  <a:srgbClr val="0F0F0F"/>
                </a:solidFill>
                <a:effectLst/>
                <a:hlinkClick r:id="rId7"/>
              </a:rPr>
              <a:t> </a:t>
            </a:r>
            <a:r>
              <a:rPr lang="en-US" i="0" dirty="0" err="1">
                <a:solidFill>
                  <a:srgbClr val="0F0F0F"/>
                </a:solidFill>
                <a:effectLst/>
                <a:hlinkClick r:id="rId7"/>
              </a:rPr>
              <a:t>Vortrag</a:t>
            </a:r>
            <a:r>
              <a:rPr lang="en-US" i="0" dirty="0">
                <a:solidFill>
                  <a:srgbClr val="0F0F0F"/>
                </a:solidFill>
                <a:effectLst/>
                <a:hlinkClick r:id="rId7"/>
              </a:rPr>
              <a:t>, 5:40)</a:t>
            </a:r>
            <a:endParaRPr lang="en-US" i="0" dirty="0">
              <a:solidFill>
                <a:srgbClr val="0F0F0F"/>
              </a:solidFill>
              <a:effectLst/>
            </a:endParaRPr>
          </a:p>
          <a:p>
            <a:endParaRPr lang="de-CH" dirty="0"/>
          </a:p>
        </p:txBody>
      </p:sp>
      <p:sp>
        <p:nvSpPr>
          <p:cNvPr id="4" name="Slide Number Placeholder 3">
            <a:extLst>
              <a:ext uri="{FF2B5EF4-FFF2-40B4-BE49-F238E27FC236}">
                <a16:creationId xmlns:a16="http://schemas.microsoft.com/office/drawing/2014/main" id="{C6426CC1-781C-D41F-C694-42625CFA63FD}"/>
              </a:ext>
            </a:extLst>
          </p:cNvPr>
          <p:cNvSpPr>
            <a:spLocks noGrp="1"/>
          </p:cNvSpPr>
          <p:nvPr>
            <p:ph type="sldNum" sz="quarter" idx="14"/>
          </p:nvPr>
        </p:nvSpPr>
        <p:spPr/>
        <p:txBody>
          <a:bodyPr/>
          <a:lstStyle/>
          <a:p>
            <a:fld id="{476BE59D-4918-439E-9CBF-5840B2847889}" type="slidenum">
              <a:rPr lang="de-CH" smtClean="0"/>
              <a:pPr/>
              <a:t>16</a:t>
            </a:fld>
            <a:endParaRPr lang="de-CH" dirty="0"/>
          </a:p>
        </p:txBody>
      </p:sp>
      <p:sp>
        <p:nvSpPr>
          <p:cNvPr id="5" name="Footer Placeholder 4">
            <a:extLst>
              <a:ext uri="{FF2B5EF4-FFF2-40B4-BE49-F238E27FC236}">
                <a16:creationId xmlns:a16="http://schemas.microsoft.com/office/drawing/2014/main" id="{6F10524E-AC23-2F5A-FF9B-CA0D939AEE29}"/>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2477443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CC0250AF-8F48-8606-66E5-3EB6FBA14D5D}"/>
              </a:ext>
            </a:extLst>
          </p:cNvPr>
          <p:cNvGraphicFramePr>
            <a:graphicFrameLocks noChangeAspect="1"/>
          </p:cNvGraphicFramePr>
          <p:nvPr>
            <p:custDataLst>
              <p:tags r:id="rId1"/>
            </p:custDataLst>
            <p:extLst>
              <p:ext uri="{D42A27DB-BD31-4B8C-83A1-F6EECF244321}">
                <p14:modId xmlns:p14="http://schemas.microsoft.com/office/powerpoint/2010/main" val="120326359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19DDC68-03FD-9F3C-01AA-B64D88E63458}"/>
              </a:ext>
            </a:extLst>
          </p:cNvPr>
          <p:cNvSpPr>
            <a:spLocks noGrp="1"/>
          </p:cNvSpPr>
          <p:nvPr>
            <p:ph type="title"/>
          </p:nvPr>
        </p:nvSpPr>
        <p:spPr/>
        <p:txBody>
          <a:bodyPr vert="horz"/>
          <a:lstStyle/>
          <a:p>
            <a:r>
              <a:rPr lang="de-CH" dirty="0"/>
              <a:t>Klimaneutrale Mobilität ohne wirtschaftliche Einbussen – Hintergrund</a:t>
            </a:r>
          </a:p>
        </p:txBody>
      </p:sp>
      <p:sp>
        <p:nvSpPr>
          <p:cNvPr id="3" name="Slide Number Placeholder 2">
            <a:extLst>
              <a:ext uri="{FF2B5EF4-FFF2-40B4-BE49-F238E27FC236}">
                <a16:creationId xmlns:a16="http://schemas.microsoft.com/office/drawing/2014/main" id="{04142349-E6F0-D18C-38C4-A19C10AB8A12}"/>
              </a:ext>
            </a:extLst>
          </p:cNvPr>
          <p:cNvSpPr>
            <a:spLocks noGrp="1"/>
          </p:cNvSpPr>
          <p:nvPr>
            <p:ph type="sldNum" sz="quarter" idx="14"/>
          </p:nvPr>
        </p:nvSpPr>
        <p:spPr/>
        <p:txBody>
          <a:bodyPr/>
          <a:lstStyle/>
          <a:p>
            <a:fld id="{476BE59D-4918-439E-9CBF-5840B2847889}" type="slidenum">
              <a:rPr lang="de-CH" smtClean="0"/>
              <a:pPr/>
              <a:t>17</a:t>
            </a:fld>
            <a:endParaRPr lang="de-CH" dirty="0"/>
          </a:p>
        </p:txBody>
      </p:sp>
      <p:sp>
        <p:nvSpPr>
          <p:cNvPr id="4" name="Text Placeholder 3">
            <a:extLst>
              <a:ext uri="{FF2B5EF4-FFF2-40B4-BE49-F238E27FC236}">
                <a16:creationId xmlns:a16="http://schemas.microsoft.com/office/drawing/2014/main" id="{0E7C4700-F2A2-CC65-BF54-A47675A757F4}"/>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BE105C8D-B635-4794-EE6F-4E32D24B5D8B}"/>
              </a:ext>
            </a:extLst>
          </p:cNvPr>
          <p:cNvSpPr>
            <a:spLocks noGrp="1"/>
          </p:cNvSpPr>
          <p:nvPr>
            <p:ph type="body" sz="quarter" idx="13"/>
          </p:nvPr>
        </p:nvSpPr>
        <p:spPr>
          <a:xfrm>
            <a:off x="479426" y="2565400"/>
            <a:ext cx="10475789" cy="3455988"/>
          </a:xfrm>
        </p:spPr>
        <p:txBody>
          <a:bodyPr/>
          <a:lstStyle/>
          <a:p>
            <a:pPr marL="0" indent="0">
              <a:lnSpc>
                <a:spcPct val="100000"/>
              </a:lnSpc>
              <a:buNone/>
            </a:pPr>
            <a:r>
              <a:rPr lang="de-CH" dirty="0"/>
              <a:t>In der Schweiz trägt der </a:t>
            </a:r>
            <a:r>
              <a:rPr lang="de-CH" b="1" dirty="0"/>
              <a:t>Verkehr</a:t>
            </a:r>
            <a:r>
              <a:rPr lang="de-CH" dirty="0"/>
              <a:t> erheblich zu den </a:t>
            </a:r>
            <a:r>
              <a:rPr lang="de-CH" b="1" dirty="0"/>
              <a:t>Treibhausgasemissionen</a:t>
            </a:r>
            <a:r>
              <a:rPr lang="de-CH" dirty="0"/>
              <a:t> bei, und im Gegensatz zu anderen Sektoren ist hier </a:t>
            </a:r>
            <a:r>
              <a:rPr lang="de-CH" b="1" dirty="0"/>
              <a:t>kein Abwärtstrend </a:t>
            </a:r>
            <a:r>
              <a:rPr lang="de-CH" dirty="0"/>
              <a:t>festzustellen. Zur Eindämmung der Folgen des Klimawandels müssen Emissionen in diesem Sektor substanziell reduziert werden. Dieses Projekt schliesst eine Forschungslücke, indem für die Schweiz verschiedene Szenarien zur Reduktion von klimaschädlichen Emissionen im Verkehr entwickelt und analysiert werden. Der Fokus liegt dabei auf dem Passagierverkehr.  Es werden drei allgemeine Ansätze zur </a:t>
            </a:r>
            <a:r>
              <a:rPr lang="de-CH" b="1" dirty="0"/>
              <a:t>Verringerung von klimaschädlichen Emissionen</a:t>
            </a:r>
            <a:r>
              <a:rPr lang="de-CH" dirty="0"/>
              <a:t> unterschieden: </a:t>
            </a:r>
          </a:p>
          <a:p>
            <a:pPr lvl="1">
              <a:lnSpc>
                <a:spcPct val="100000"/>
              </a:lnSpc>
            </a:pPr>
            <a:r>
              <a:rPr lang="de-CH" b="1" dirty="0"/>
              <a:t>Optimierte Technologie</a:t>
            </a:r>
            <a:r>
              <a:rPr lang="de-CH" dirty="0"/>
              <a:t>: bessere Treibstoff- und Antriebseffizienz in Richtung klimaneutraler Technologien</a:t>
            </a:r>
          </a:p>
          <a:p>
            <a:pPr lvl="1">
              <a:lnSpc>
                <a:spcPct val="100000"/>
              </a:lnSpc>
            </a:pPr>
            <a:r>
              <a:rPr lang="de-CH" b="1" dirty="0"/>
              <a:t>Bessere Fahrzeugeffizienz</a:t>
            </a:r>
            <a:r>
              <a:rPr lang="de-CH" dirty="0"/>
              <a:t>: höhere Belegung und Auslastung</a:t>
            </a:r>
          </a:p>
          <a:p>
            <a:pPr lvl="1">
              <a:lnSpc>
                <a:spcPct val="100000"/>
              </a:lnSpc>
            </a:pPr>
            <a:r>
              <a:rPr lang="de-CH" b="1" dirty="0"/>
              <a:t>Verlagerung</a:t>
            </a:r>
            <a:r>
              <a:rPr lang="de-CH" dirty="0"/>
              <a:t>: Verlagerung und multimodale Nutzung von anderen (weniger CO</a:t>
            </a:r>
            <a:r>
              <a:rPr lang="de-CH" baseline="-25000" dirty="0"/>
              <a:t>2</a:t>
            </a:r>
            <a:r>
              <a:rPr lang="de-CH" dirty="0"/>
              <a:t>-intensiven Verkehrsmitteln wie Bahn, neue Verkehrssysteme, Velo usw.) </a:t>
            </a:r>
          </a:p>
          <a:p>
            <a:endParaRPr lang="de-CH" dirty="0"/>
          </a:p>
        </p:txBody>
      </p:sp>
      <p:sp>
        <p:nvSpPr>
          <p:cNvPr id="6" name="Text Placeholder 5">
            <a:extLst>
              <a:ext uri="{FF2B5EF4-FFF2-40B4-BE49-F238E27FC236}">
                <a16:creationId xmlns:a16="http://schemas.microsoft.com/office/drawing/2014/main" id="{DFC88C71-1142-4461-2973-011AB0122080}"/>
              </a:ext>
            </a:extLst>
          </p:cNvPr>
          <p:cNvSpPr>
            <a:spLocks noGrp="1"/>
          </p:cNvSpPr>
          <p:nvPr>
            <p:ph type="body" sz="quarter" idx="12"/>
          </p:nvPr>
        </p:nvSpPr>
        <p:spPr>
          <a:xfrm>
            <a:off x="479424" y="1808163"/>
            <a:ext cx="11241066" cy="587375"/>
          </a:xfrm>
        </p:spPr>
        <p:txBody>
          <a:bodyPr/>
          <a:lstStyle/>
          <a:p>
            <a:r>
              <a:rPr lang="de-CH" dirty="0"/>
              <a:t>Hintergrund</a:t>
            </a:r>
          </a:p>
        </p:txBody>
      </p:sp>
      <p:sp>
        <p:nvSpPr>
          <p:cNvPr id="8" name="Footer Placeholder 7">
            <a:extLst>
              <a:ext uri="{FF2B5EF4-FFF2-40B4-BE49-F238E27FC236}">
                <a16:creationId xmlns:a16="http://schemas.microsoft.com/office/drawing/2014/main" id="{1321AA28-8199-0286-0F12-3F862188EE71}"/>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175899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E7C96-0139-61C2-CC97-D9B119CA485C}"/>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8DEC3F39-DB12-47FD-BD86-0B88F2DDDD93}"/>
              </a:ext>
            </a:extLst>
          </p:cNvPr>
          <p:cNvGraphicFramePr>
            <a:graphicFrameLocks noChangeAspect="1"/>
          </p:cNvGraphicFramePr>
          <p:nvPr>
            <p:custDataLst>
              <p:tags r:id="rId1"/>
            </p:custDataLst>
            <p:extLst>
              <p:ext uri="{D42A27DB-BD31-4B8C-83A1-F6EECF244321}">
                <p14:modId xmlns:p14="http://schemas.microsoft.com/office/powerpoint/2010/main" val="36017176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CC0250AF-8F48-8606-66E5-3EB6FBA14D5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B488A06-A038-9537-D457-6D0D9DE03A13}"/>
              </a:ext>
            </a:extLst>
          </p:cNvPr>
          <p:cNvSpPr>
            <a:spLocks noGrp="1"/>
          </p:cNvSpPr>
          <p:nvPr>
            <p:ph type="title"/>
          </p:nvPr>
        </p:nvSpPr>
        <p:spPr/>
        <p:txBody>
          <a:bodyPr vert="horz"/>
          <a:lstStyle/>
          <a:p>
            <a:r>
              <a:rPr lang="de-CH" dirty="0"/>
              <a:t>Klimaneutrale Mobilität ohne wirtschaftliche Einbussen – Ziel</a:t>
            </a:r>
          </a:p>
        </p:txBody>
      </p:sp>
      <p:sp>
        <p:nvSpPr>
          <p:cNvPr id="3" name="Slide Number Placeholder 2">
            <a:extLst>
              <a:ext uri="{FF2B5EF4-FFF2-40B4-BE49-F238E27FC236}">
                <a16:creationId xmlns:a16="http://schemas.microsoft.com/office/drawing/2014/main" id="{1E7FE011-35B5-CD43-A3B0-E86C8329C473}"/>
              </a:ext>
            </a:extLst>
          </p:cNvPr>
          <p:cNvSpPr>
            <a:spLocks noGrp="1"/>
          </p:cNvSpPr>
          <p:nvPr>
            <p:ph type="sldNum" sz="quarter" idx="14"/>
          </p:nvPr>
        </p:nvSpPr>
        <p:spPr/>
        <p:txBody>
          <a:bodyPr/>
          <a:lstStyle/>
          <a:p>
            <a:fld id="{476BE59D-4918-439E-9CBF-5840B2847889}" type="slidenum">
              <a:rPr lang="de-CH" smtClean="0"/>
              <a:pPr/>
              <a:t>18</a:t>
            </a:fld>
            <a:endParaRPr lang="de-CH" dirty="0"/>
          </a:p>
        </p:txBody>
      </p:sp>
      <p:sp>
        <p:nvSpPr>
          <p:cNvPr id="4" name="Text Placeholder 3">
            <a:extLst>
              <a:ext uri="{FF2B5EF4-FFF2-40B4-BE49-F238E27FC236}">
                <a16:creationId xmlns:a16="http://schemas.microsoft.com/office/drawing/2014/main" id="{C2EC0E60-09A7-0839-DE16-6393C6640CE8}"/>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3A67AEED-26E2-F3E8-F6AF-74D683BB7E28}"/>
              </a:ext>
            </a:extLst>
          </p:cNvPr>
          <p:cNvSpPr>
            <a:spLocks noGrp="1"/>
          </p:cNvSpPr>
          <p:nvPr>
            <p:ph type="body" sz="quarter" idx="13"/>
          </p:nvPr>
        </p:nvSpPr>
        <p:spPr/>
        <p:txBody>
          <a:bodyPr/>
          <a:lstStyle/>
          <a:p>
            <a:pPr marL="0" indent="0">
              <a:lnSpc>
                <a:spcPct val="100000"/>
              </a:lnSpc>
              <a:spcBef>
                <a:spcPts val="1200"/>
              </a:spcBef>
              <a:buNone/>
            </a:pPr>
            <a:r>
              <a:rPr lang="de-CH" dirty="0"/>
              <a:t>Das Projekt im Rahmen des NFP73 erforscht diesen Weg genauer und soll folgende Fragen beantworten: </a:t>
            </a:r>
          </a:p>
          <a:p>
            <a:pPr>
              <a:lnSpc>
                <a:spcPct val="100000"/>
              </a:lnSpc>
            </a:pPr>
            <a:r>
              <a:rPr lang="de-CH" dirty="0"/>
              <a:t>Welche wirtschaftlichen Effekte haben die verschiedenen Ansätze zur Reduktion klimaschädlicher Emissionen auf den </a:t>
            </a:r>
            <a:r>
              <a:rPr lang="de-CH" b="1" dirty="0"/>
              <a:t>Passagierverkehr</a:t>
            </a:r>
            <a:r>
              <a:rPr lang="de-CH" dirty="0"/>
              <a:t> in der Schweiz?  </a:t>
            </a:r>
          </a:p>
          <a:p>
            <a:pPr>
              <a:lnSpc>
                <a:spcPct val="100000"/>
              </a:lnSpc>
            </a:pPr>
            <a:r>
              <a:rPr lang="de-CH" dirty="0"/>
              <a:t>Welcher Reduktionsmix hat in der Schweiz die </a:t>
            </a:r>
            <a:r>
              <a:rPr lang="de-CH" b="1" dirty="0"/>
              <a:t>günstigsten</a:t>
            </a:r>
            <a:r>
              <a:rPr lang="de-CH" dirty="0"/>
              <a:t> </a:t>
            </a:r>
            <a:r>
              <a:rPr lang="de-CH" b="1" dirty="0"/>
              <a:t>wirtschaftlichen Auswirkungen</a:t>
            </a:r>
            <a:r>
              <a:rPr lang="de-CH" dirty="0"/>
              <a:t>? </a:t>
            </a:r>
          </a:p>
          <a:p>
            <a:pPr>
              <a:lnSpc>
                <a:spcPct val="100000"/>
              </a:lnSpc>
            </a:pPr>
            <a:r>
              <a:rPr lang="de-CH" dirty="0"/>
              <a:t>Welche Instrumente braucht es für eine Emissionsreduktion im Passagierverkehr für ein optimales Verhältnis zwischen </a:t>
            </a:r>
            <a:r>
              <a:rPr lang="de-CH" b="1" dirty="0"/>
              <a:t>wirtschaftlichen</a:t>
            </a:r>
            <a:r>
              <a:rPr lang="de-CH" dirty="0"/>
              <a:t> und </a:t>
            </a:r>
            <a:r>
              <a:rPr lang="de-CH" b="1" dirty="0"/>
              <a:t>ökologischen</a:t>
            </a:r>
            <a:r>
              <a:rPr lang="de-CH" dirty="0"/>
              <a:t> </a:t>
            </a:r>
            <a:r>
              <a:rPr lang="de-CH" b="1" dirty="0"/>
              <a:t>Auswirkungen</a:t>
            </a:r>
            <a:r>
              <a:rPr lang="de-CH" dirty="0"/>
              <a:t>? </a:t>
            </a:r>
          </a:p>
          <a:p>
            <a:endParaRPr lang="de-CH" dirty="0"/>
          </a:p>
        </p:txBody>
      </p:sp>
      <p:sp>
        <p:nvSpPr>
          <p:cNvPr id="6" name="Text Placeholder 5">
            <a:extLst>
              <a:ext uri="{FF2B5EF4-FFF2-40B4-BE49-F238E27FC236}">
                <a16:creationId xmlns:a16="http://schemas.microsoft.com/office/drawing/2014/main" id="{6278251F-D130-0662-791C-6A54B62E5FF6}"/>
              </a:ext>
            </a:extLst>
          </p:cNvPr>
          <p:cNvSpPr>
            <a:spLocks noGrp="1"/>
          </p:cNvSpPr>
          <p:nvPr>
            <p:ph type="body" sz="quarter" idx="12"/>
          </p:nvPr>
        </p:nvSpPr>
        <p:spPr/>
        <p:txBody>
          <a:bodyPr/>
          <a:lstStyle/>
          <a:p>
            <a:r>
              <a:rPr lang="de-CH" dirty="0"/>
              <a:t>Ziel</a:t>
            </a:r>
          </a:p>
        </p:txBody>
      </p:sp>
      <p:sp>
        <p:nvSpPr>
          <p:cNvPr id="8" name="Footer Placeholder 7">
            <a:extLst>
              <a:ext uri="{FF2B5EF4-FFF2-40B4-BE49-F238E27FC236}">
                <a16:creationId xmlns:a16="http://schemas.microsoft.com/office/drawing/2014/main" id="{E19D805F-2F3C-90F7-0D0C-3C8CA5B918FB}"/>
              </a:ext>
            </a:extLst>
          </p:cNvPr>
          <p:cNvSpPr>
            <a:spLocks noGrp="1"/>
          </p:cNvSpPr>
          <p:nvPr>
            <p:ph type="ftr" sz="quarter" idx="17"/>
          </p:nvPr>
        </p:nvSpPr>
        <p:spPr/>
        <p:txBody>
          <a:bodyPr/>
          <a:lstStyle/>
          <a:p>
            <a:r>
              <a:rPr lang="de-CH"/>
              <a:t>NFP 73 – Nachhaltige Wirtschaft</a:t>
            </a:r>
            <a:endParaRPr lang="de-CH" dirty="0"/>
          </a:p>
        </p:txBody>
      </p:sp>
      <p:pic>
        <p:nvPicPr>
          <p:cNvPr id="1026" name="Picture 2">
            <a:extLst>
              <a:ext uri="{FF2B5EF4-FFF2-40B4-BE49-F238E27FC236}">
                <a16:creationId xmlns:a16="http://schemas.microsoft.com/office/drawing/2014/main" id="{E8AD1BBD-34B8-0B15-C093-236B776734DC}"/>
              </a:ext>
            </a:extLst>
          </p:cNvPr>
          <p:cNvPicPr>
            <a:picLocks noGrp="1" noChangeAspect="1" noChangeArrowheads="1"/>
          </p:cNvPicPr>
          <p:nvPr>
            <p:ph type="pic" sz="quarter" idx="16"/>
          </p:nvPr>
        </p:nvPicPr>
        <p:blipFill>
          <a:blip r:embed="rId5">
            <a:extLst>
              <a:ext uri="{28A0092B-C50C-407E-A947-70E740481C1C}">
                <a14:useLocalDpi xmlns:a14="http://schemas.microsoft.com/office/drawing/2010/main" val="0"/>
              </a:ext>
            </a:extLst>
          </a:blip>
          <a:srcRect l="22658" r="2265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82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4205903-5F61-5354-89B7-6D5F65F556F8}"/>
              </a:ext>
            </a:extLst>
          </p:cNvPr>
          <p:cNvGraphicFramePr>
            <a:graphicFrameLocks noChangeAspect="1"/>
          </p:cNvGraphicFramePr>
          <p:nvPr>
            <p:custDataLst>
              <p:tags r:id="rId1"/>
            </p:custDataLst>
            <p:extLst>
              <p:ext uri="{D42A27DB-BD31-4B8C-83A1-F6EECF244321}">
                <p14:modId xmlns:p14="http://schemas.microsoft.com/office/powerpoint/2010/main" val="109394561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24ADC6-1348-34F1-8820-937488E924F8}"/>
              </a:ext>
            </a:extLst>
          </p:cNvPr>
          <p:cNvSpPr>
            <a:spLocks noGrp="1"/>
          </p:cNvSpPr>
          <p:nvPr>
            <p:ph type="title"/>
          </p:nvPr>
        </p:nvSpPr>
        <p:spPr/>
        <p:txBody>
          <a:bodyPr vert="horz"/>
          <a:lstStyle/>
          <a:p>
            <a:r>
              <a:rPr lang="de-CH" dirty="0"/>
              <a:t>Klimaneutrale Mobilität ohne wirtschaftliche Einbussen – Resultate I</a:t>
            </a:r>
          </a:p>
        </p:txBody>
      </p:sp>
      <p:sp>
        <p:nvSpPr>
          <p:cNvPr id="3" name="Text Placeholder 2">
            <a:extLst>
              <a:ext uri="{FF2B5EF4-FFF2-40B4-BE49-F238E27FC236}">
                <a16:creationId xmlns:a16="http://schemas.microsoft.com/office/drawing/2014/main" id="{235E38B2-4DB9-6825-D733-98E8CF542011}"/>
              </a:ext>
            </a:extLst>
          </p:cNvPr>
          <p:cNvSpPr>
            <a:spLocks noGrp="1"/>
          </p:cNvSpPr>
          <p:nvPr>
            <p:ph type="body" sz="quarter" idx="13"/>
          </p:nvPr>
        </p:nvSpPr>
        <p:spPr/>
        <p:txBody>
          <a:bodyPr/>
          <a:lstStyle/>
          <a:p>
            <a:pPr>
              <a:lnSpc>
                <a:spcPct val="100000"/>
              </a:lnSpc>
              <a:buNone/>
            </a:pPr>
            <a:r>
              <a:rPr lang="de-CH" dirty="0"/>
              <a:t>Die Schlussfolgerungen basierend auf drei Szenarien:  </a:t>
            </a:r>
          </a:p>
          <a:p>
            <a:pPr>
              <a:lnSpc>
                <a:spcPct val="100000"/>
              </a:lnSpc>
            </a:pPr>
            <a:r>
              <a:rPr lang="de-CH" dirty="0"/>
              <a:t>Eine </a:t>
            </a:r>
            <a:r>
              <a:rPr lang="de-CH" dirty="0">
                <a:solidFill>
                  <a:srgbClr val="83D0F5"/>
                </a:solidFill>
              </a:rPr>
              <a:t>Emissionsreduktion im Verkehr</a:t>
            </a:r>
            <a:r>
              <a:rPr lang="de-CH" dirty="0"/>
              <a:t> mit </a:t>
            </a:r>
            <a:r>
              <a:rPr lang="de-CH" dirty="0">
                <a:solidFill>
                  <a:srgbClr val="83D0F5"/>
                </a:solidFill>
              </a:rPr>
              <a:t>positiven wirtschaftlichen Effekten </a:t>
            </a:r>
            <a:r>
              <a:rPr lang="de-CH" dirty="0"/>
              <a:t>ist möglich. Die externen Kosten des Verkehrs gehen durch die Emissionssenkung zurück, da die Anpassungskosten tiefer sind und es weniger Eindämmungsmassnahmen braucht. </a:t>
            </a:r>
          </a:p>
          <a:p>
            <a:pPr>
              <a:lnSpc>
                <a:spcPct val="100000"/>
              </a:lnSpc>
            </a:pPr>
            <a:r>
              <a:rPr lang="de-CH" dirty="0"/>
              <a:t>Der technische Ansatz für die </a:t>
            </a:r>
            <a:r>
              <a:rPr lang="de-CH" dirty="0">
                <a:solidFill>
                  <a:srgbClr val="83D0F5"/>
                </a:solidFill>
              </a:rPr>
              <a:t>Elektrifizierung von Fahrzeugen </a:t>
            </a:r>
            <a:r>
              <a:rPr lang="de-CH" dirty="0"/>
              <a:t>ist sehr wichtig, wird jedoch zum Erreichen der angestrebten Emissionsreduktion ganz klar </a:t>
            </a:r>
            <a:r>
              <a:rPr lang="de-CH" dirty="0">
                <a:solidFill>
                  <a:srgbClr val="83D0F5"/>
                </a:solidFill>
              </a:rPr>
              <a:t>nicht ausreichen</a:t>
            </a:r>
            <a:r>
              <a:rPr lang="de-CH" dirty="0"/>
              <a:t>. Vielmehr braucht es zusätzliche Anstrengungen in </a:t>
            </a:r>
            <a:r>
              <a:rPr lang="de-CH" dirty="0">
                <a:solidFill>
                  <a:srgbClr val="83D0F5"/>
                </a:solidFill>
              </a:rPr>
              <a:t>Form von Effizienzsteigerungen </a:t>
            </a:r>
            <a:r>
              <a:rPr lang="de-CH" dirty="0"/>
              <a:t>und </a:t>
            </a:r>
            <a:r>
              <a:rPr lang="de-CH" dirty="0">
                <a:solidFill>
                  <a:srgbClr val="83D0F5"/>
                </a:solidFill>
              </a:rPr>
              <a:t>Optimierungen</a:t>
            </a:r>
            <a:r>
              <a:rPr lang="de-CH" dirty="0"/>
              <a:t> durch eine optimale Kombination der oben erwähnten drei Ansätze. </a:t>
            </a:r>
          </a:p>
          <a:p>
            <a:pPr>
              <a:lnSpc>
                <a:spcPct val="100000"/>
              </a:lnSpc>
            </a:pPr>
            <a:r>
              <a:rPr lang="de-CH" dirty="0"/>
              <a:t>Selbst die optimale Kombination der drei analysierten Ansätze wird nicht zu einer vollständigen Klimaneutralität im Schweizer Verkehr führen. Der </a:t>
            </a:r>
            <a:r>
              <a:rPr lang="de-CH" dirty="0">
                <a:solidFill>
                  <a:srgbClr val="83D0F5"/>
                </a:solidFill>
              </a:rPr>
              <a:t>Zielbeitrag bis 2050 beträgt 80%. </a:t>
            </a:r>
          </a:p>
          <a:p>
            <a:pPr>
              <a:lnSpc>
                <a:spcPct val="100000"/>
              </a:lnSpc>
            </a:pPr>
            <a:r>
              <a:rPr lang="de-CH" dirty="0"/>
              <a:t>Es sind darüber hinaus griffigere Massnahmen notwendig. Damit das wichtigste Element der Strategie zur Emissionsreduktion schneller erreicht wird – die Förderung von Elektrofahrzeugen – braucht es ein </a:t>
            </a:r>
            <a:r>
              <a:rPr lang="de-CH" dirty="0">
                <a:solidFill>
                  <a:srgbClr val="83D0F5"/>
                </a:solidFill>
              </a:rPr>
              <a:t>Verbot</a:t>
            </a:r>
            <a:r>
              <a:rPr lang="de-CH" dirty="0"/>
              <a:t> </a:t>
            </a:r>
            <a:r>
              <a:rPr lang="de-CH" dirty="0">
                <a:solidFill>
                  <a:srgbClr val="83D0F5"/>
                </a:solidFill>
              </a:rPr>
              <a:t>von Fahrzeugen mit fossilem Antrieb</a:t>
            </a:r>
            <a:r>
              <a:rPr lang="de-CH" dirty="0"/>
              <a:t>. Dies bringt </a:t>
            </a:r>
            <a:r>
              <a:rPr lang="de-CH" dirty="0">
                <a:solidFill>
                  <a:srgbClr val="83D0F5"/>
                </a:solidFill>
              </a:rPr>
              <a:t>Investitionssicherheit</a:t>
            </a:r>
            <a:r>
              <a:rPr lang="de-CH" dirty="0"/>
              <a:t> </a:t>
            </a:r>
            <a:r>
              <a:rPr lang="de-CH" dirty="0">
                <a:solidFill>
                  <a:srgbClr val="83D0F5"/>
                </a:solidFill>
              </a:rPr>
              <a:t>in die Produktion </a:t>
            </a:r>
            <a:r>
              <a:rPr lang="de-CH" dirty="0"/>
              <a:t>und </a:t>
            </a:r>
            <a:r>
              <a:rPr lang="de-CH" dirty="0">
                <a:solidFill>
                  <a:srgbClr val="83D0F5"/>
                </a:solidFill>
              </a:rPr>
              <a:t>den Kauf </a:t>
            </a:r>
            <a:r>
              <a:rPr lang="de-CH" dirty="0"/>
              <a:t>von </a:t>
            </a:r>
            <a:r>
              <a:rPr lang="de-CH" dirty="0">
                <a:solidFill>
                  <a:srgbClr val="83D0F5"/>
                </a:solidFill>
              </a:rPr>
              <a:t>Fahrzeugen</a:t>
            </a:r>
            <a:r>
              <a:rPr lang="de-CH" dirty="0"/>
              <a:t> und </a:t>
            </a:r>
            <a:r>
              <a:rPr lang="de-CH" dirty="0">
                <a:solidFill>
                  <a:srgbClr val="83D0F5"/>
                </a:solidFill>
              </a:rPr>
              <a:t>beschleunigt die Marktsättigung bei E-Fahrzeugen</a:t>
            </a:r>
            <a:r>
              <a:rPr lang="de-CH" dirty="0"/>
              <a:t>. Das Klimaziel für 2050 kann mit einer Kombination der drei Ansätze realisiert werden. </a:t>
            </a:r>
          </a:p>
          <a:p>
            <a:endParaRPr lang="de-CH" dirty="0"/>
          </a:p>
        </p:txBody>
      </p:sp>
      <p:sp>
        <p:nvSpPr>
          <p:cNvPr id="4" name="Slide Number Placeholder 3">
            <a:extLst>
              <a:ext uri="{FF2B5EF4-FFF2-40B4-BE49-F238E27FC236}">
                <a16:creationId xmlns:a16="http://schemas.microsoft.com/office/drawing/2014/main" id="{C192006C-C37E-B3F6-CC1E-D5BD5240804D}"/>
              </a:ext>
            </a:extLst>
          </p:cNvPr>
          <p:cNvSpPr>
            <a:spLocks noGrp="1"/>
          </p:cNvSpPr>
          <p:nvPr>
            <p:ph type="sldNum" sz="quarter" idx="14"/>
          </p:nvPr>
        </p:nvSpPr>
        <p:spPr/>
        <p:txBody>
          <a:bodyPr/>
          <a:lstStyle/>
          <a:p>
            <a:fld id="{476BE59D-4918-439E-9CBF-5840B2847889}" type="slidenum">
              <a:rPr lang="de-CH" smtClean="0"/>
              <a:pPr/>
              <a:t>19</a:t>
            </a:fld>
            <a:endParaRPr lang="de-CH" dirty="0"/>
          </a:p>
        </p:txBody>
      </p:sp>
      <p:sp>
        <p:nvSpPr>
          <p:cNvPr id="5" name="Footer Placeholder 4">
            <a:extLst>
              <a:ext uri="{FF2B5EF4-FFF2-40B4-BE49-F238E27FC236}">
                <a16:creationId xmlns:a16="http://schemas.microsoft.com/office/drawing/2014/main" id="{F249DACC-FE83-2AB4-BC12-3AB1F0DE35F1}"/>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601275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5439-1C16-BCB2-4C79-260618DAD0B2}"/>
              </a:ext>
            </a:extLst>
          </p:cNvPr>
          <p:cNvSpPr>
            <a:spLocks noGrp="1"/>
          </p:cNvSpPr>
          <p:nvPr>
            <p:ph type="title"/>
          </p:nvPr>
        </p:nvSpPr>
        <p:spPr/>
        <p:txBody>
          <a:bodyPr/>
          <a:lstStyle/>
          <a:p>
            <a:r>
              <a:rPr lang="de-CH" dirty="0"/>
              <a:t>Schwerpunkt Städte und Mobilität</a:t>
            </a:r>
          </a:p>
        </p:txBody>
      </p:sp>
      <p:sp>
        <p:nvSpPr>
          <p:cNvPr id="3" name="Text Placeholder 2">
            <a:extLst>
              <a:ext uri="{FF2B5EF4-FFF2-40B4-BE49-F238E27FC236}">
                <a16:creationId xmlns:a16="http://schemas.microsoft.com/office/drawing/2014/main" id="{C21A7579-B93C-DD18-A750-BECCE46D9BF0}"/>
              </a:ext>
            </a:extLst>
          </p:cNvPr>
          <p:cNvSpPr>
            <a:spLocks noGrp="1"/>
          </p:cNvSpPr>
          <p:nvPr>
            <p:ph type="body" sz="quarter" idx="13"/>
          </p:nvPr>
        </p:nvSpPr>
        <p:spPr>
          <a:xfrm>
            <a:off x="479426" y="1808163"/>
            <a:ext cx="11233149" cy="4213225"/>
          </a:xfrm>
        </p:spPr>
        <p:txBody>
          <a:bodyPr/>
          <a:lstStyle/>
          <a:p>
            <a:pPr marL="0" indent="0">
              <a:lnSpc>
                <a:spcPct val="110000"/>
              </a:lnSpc>
              <a:buNone/>
            </a:pPr>
            <a:r>
              <a:rPr lang="de-CH" dirty="0"/>
              <a:t>«Zentrale Elemente einer geplanten nachhaltigen Stadt sind ein </a:t>
            </a:r>
            <a:r>
              <a:rPr lang="de-CH" b="1" dirty="0"/>
              <a:t>geringer Energieverbrauch</a:t>
            </a:r>
            <a:r>
              <a:rPr lang="de-CH" dirty="0"/>
              <a:t>, eine </a:t>
            </a:r>
            <a:r>
              <a:rPr lang="de-CH" b="1" dirty="0"/>
              <a:t>nachhaltige</a:t>
            </a:r>
            <a:r>
              <a:rPr lang="de-CH" dirty="0"/>
              <a:t> </a:t>
            </a:r>
            <a:r>
              <a:rPr lang="de-CH" b="1" dirty="0"/>
              <a:t>Raumnutzung</a:t>
            </a:r>
            <a:r>
              <a:rPr lang="de-CH" dirty="0"/>
              <a:t>, </a:t>
            </a:r>
            <a:r>
              <a:rPr lang="de-CH" b="1" dirty="0"/>
              <a:t>Bausubstanz</a:t>
            </a:r>
            <a:r>
              <a:rPr lang="de-CH" dirty="0"/>
              <a:t>, die im </a:t>
            </a:r>
            <a:r>
              <a:rPr lang="de-CH" b="1" dirty="0"/>
              <a:t>Kreislauf gehalten </a:t>
            </a:r>
            <a:r>
              <a:rPr lang="de-CH" dirty="0"/>
              <a:t>wird und </a:t>
            </a:r>
            <a:r>
              <a:rPr lang="de-CH" b="1" dirty="0"/>
              <a:t>soziale Gerechtigkeit</a:t>
            </a:r>
            <a:r>
              <a:rPr lang="de-CH" dirty="0"/>
              <a:t>. Mit einem </a:t>
            </a:r>
            <a:r>
              <a:rPr lang="de-CH" b="1" dirty="0"/>
              <a:t>steigenden Urbanisierungstrend</a:t>
            </a:r>
            <a:r>
              <a:rPr lang="de-CH" dirty="0"/>
              <a:t>, </a:t>
            </a:r>
            <a:r>
              <a:rPr lang="de-CH" b="1" dirty="0"/>
              <a:t>wächst</a:t>
            </a:r>
            <a:r>
              <a:rPr lang="de-CH" dirty="0"/>
              <a:t> sowohl der Bedarf an </a:t>
            </a:r>
            <a:r>
              <a:rPr lang="de-CH" b="1" dirty="0"/>
              <a:t>Wohn- und Geschäftsflächen </a:t>
            </a:r>
            <a:r>
              <a:rPr lang="de-CH" dirty="0"/>
              <a:t>als auch der </a:t>
            </a:r>
            <a:r>
              <a:rPr lang="de-CH" b="1" dirty="0"/>
              <a:t>Energieverbrauch</a:t>
            </a:r>
            <a:r>
              <a:rPr lang="de-CH" dirty="0"/>
              <a:t>. Zudem werden mehr Abfälle produziert. Eine nachhaltige Wirtschaft erfordert einen </a:t>
            </a:r>
            <a:r>
              <a:rPr lang="de-CH" b="1" dirty="0"/>
              <a:t>massiven Umbau </a:t>
            </a:r>
            <a:r>
              <a:rPr lang="de-CH" dirty="0"/>
              <a:t>der </a:t>
            </a:r>
            <a:r>
              <a:rPr lang="de-CH" b="1" dirty="0"/>
              <a:t>Infrastruktur</a:t>
            </a:r>
            <a:r>
              <a:rPr lang="de-CH" dirty="0"/>
              <a:t> urbaner Räume sowie des </a:t>
            </a:r>
            <a:r>
              <a:rPr lang="de-CH" b="1" dirty="0"/>
              <a:t>individuellen und öffentlichen Verkehrs</a:t>
            </a:r>
            <a:r>
              <a:rPr lang="de-CH" dirty="0"/>
              <a:t>. Um nachhaltig zu werden, müssen sich Städte diesen Herausforderungen stellen.</a:t>
            </a:r>
          </a:p>
          <a:p>
            <a:pPr marL="0" indent="0" algn="l">
              <a:lnSpc>
                <a:spcPct val="110000"/>
              </a:lnSpc>
              <a:buNone/>
            </a:pPr>
            <a:r>
              <a:rPr lang="de-CH" dirty="0"/>
              <a:t>Das Thema "Nachhaltige Mobilität" ist seit Jahren ein </a:t>
            </a:r>
            <a:r>
              <a:rPr lang="de-CH" b="1" dirty="0"/>
              <a:t>Schwerpunkt der Schweizer Politik</a:t>
            </a:r>
            <a:r>
              <a:rPr lang="de-CH" dirty="0"/>
              <a:t>. Dennoch wächst die Mobilität weiterhin an und trägt wesentlich zu den Treibhausgasemissionen bei. Langfristig soll die Schweizer Mobilität </a:t>
            </a:r>
            <a:r>
              <a:rPr lang="de-CH" b="1" dirty="0"/>
              <a:t>umweltschonend (netto Null)</a:t>
            </a:r>
            <a:r>
              <a:rPr lang="de-CH" dirty="0"/>
              <a:t>, </a:t>
            </a:r>
            <a:r>
              <a:rPr lang="de-CH" b="1" dirty="0"/>
              <a:t>volkswirtschaftlich</a:t>
            </a:r>
            <a:r>
              <a:rPr lang="de-CH" dirty="0"/>
              <a:t> </a:t>
            </a:r>
            <a:r>
              <a:rPr lang="de-CH" b="1" dirty="0"/>
              <a:t>effizient</a:t>
            </a:r>
            <a:r>
              <a:rPr lang="de-CH" dirty="0"/>
              <a:t> sein und gleichzeitig für alle </a:t>
            </a:r>
            <a:r>
              <a:rPr lang="de-CH" b="1" dirty="0"/>
              <a:t>Bevölkerungsgruppen</a:t>
            </a:r>
            <a:r>
              <a:rPr lang="de-CH" dirty="0"/>
              <a:t> und </a:t>
            </a:r>
            <a:r>
              <a:rPr lang="de-CH" b="1" dirty="0"/>
              <a:t>Landesteile</a:t>
            </a:r>
            <a:r>
              <a:rPr lang="de-CH" dirty="0"/>
              <a:t> </a:t>
            </a:r>
            <a:r>
              <a:rPr lang="de-CH" b="1" dirty="0"/>
              <a:t>zugänglich</a:t>
            </a:r>
            <a:r>
              <a:rPr lang="de-CH" dirty="0"/>
              <a:t> sein.»</a:t>
            </a:r>
          </a:p>
          <a:p>
            <a:pPr algn="r"/>
            <a:r>
              <a:rPr lang="en-GB" b="1" dirty="0"/>
              <a:t>NFP 73, </a:t>
            </a:r>
            <a:r>
              <a:rPr lang="en-GB" b="1" dirty="0" err="1"/>
              <a:t>Städte</a:t>
            </a:r>
            <a:r>
              <a:rPr lang="en-GB" b="1" dirty="0"/>
              <a:t> und </a:t>
            </a:r>
            <a:r>
              <a:rPr lang="en-GB" b="1" dirty="0" err="1"/>
              <a:t>Mobilität</a:t>
            </a:r>
            <a:endParaRPr lang="en-GB" dirty="0"/>
          </a:p>
          <a:p>
            <a:pPr marL="0" indent="0" algn="l">
              <a:lnSpc>
                <a:spcPct val="110000"/>
              </a:lnSpc>
              <a:buNone/>
            </a:pPr>
            <a:endParaRPr lang="de-CH" dirty="0"/>
          </a:p>
          <a:p>
            <a:pPr marL="0" indent="0">
              <a:buNone/>
            </a:pPr>
            <a:endParaRPr lang="de-CH" dirty="0"/>
          </a:p>
        </p:txBody>
      </p:sp>
      <p:sp>
        <p:nvSpPr>
          <p:cNvPr id="4" name="Slide Number Placeholder 3">
            <a:extLst>
              <a:ext uri="{FF2B5EF4-FFF2-40B4-BE49-F238E27FC236}">
                <a16:creationId xmlns:a16="http://schemas.microsoft.com/office/drawing/2014/main" id="{5CA1063C-4DC7-7FB6-3C65-151372E8A5DC}"/>
              </a:ext>
            </a:extLst>
          </p:cNvPr>
          <p:cNvSpPr>
            <a:spLocks noGrp="1"/>
          </p:cNvSpPr>
          <p:nvPr>
            <p:ph type="sldNum" sz="quarter" idx="14"/>
          </p:nvPr>
        </p:nvSpPr>
        <p:spPr/>
        <p:txBody>
          <a:bodyPr/>
          <a:lstStyle/>
          <a:p>
            <a:fld id="{476BE59D-4918-439E-9CBF-5840B2847889}" type="slidenum">
              <a:rPr lang="de-CH" smtClean="0"/>
              <a:pPr/>
              <a:t>2</a:t>
            </a:fld>
            <a:endParaRPr lang="de-CH" dirty="0"/>
          </a:p>
        </p:txBody>
      </p:sp>
      <p:sp>
        <p:nvSpPr>
          <p:cNvPr id="5" name="Footer Placeholder 4">
            <a:extLst>
              <a:ext uri="{FF2B5EF4-FFF2-40B4-BE49-F238E27FC236}">
                <a16:creationId xmlns:a16="http://schemas.microsoft.com/office/drawing/2014/main" id="{AA542CC3-E793-79D5-118B-B5A042425988}"/>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17115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93CD787-A237-27E9-48C1-98BABF3CD6F5}"/>
              </a:ext>
            </a:extLst>
          </p:cNvPr>
          <p:cNvGraphicFramePr>
            <a:graphicFrameLocks noChangeAspect="1"/>
          </p:cNvGraphicFramePr>
          <p:nvPr>
            <p:custDataLst>
              <p:tags r:id="rId1"/>
            </p:custDataLst>
            <p:extLst>
              <p:ext uri="{D42A27DB-BD31-4B8C-83A1-F6EECF244321}">
                <p14:modId xmlns:p14="http://schemas.microsoft.com/office/powerpoint/2010/main" val="414049274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B2A438-9C0A-411B-D5B3-BE0B78F88C03}"/>
              </a:ext>
            </a:extLst>
          </p:cNvPr>
          <p:cNvSpPr>
            <a:spLocks noGrp="1"/>
          </p:cNvSpPr>
          <p:nvPr>
            <p:ph type="title"/>
          </p:nvPr>
        </p:nvSpPr>
        <p:spPr/>
        <p:txBody>
          <a:bodyPr vert="horz"/>
          <a:lstStyle/>
          <a:p>
            <a:r>
              <a:rPr lang="de-CH" dirty="0"/>
              <a:t>Klimaneutrale Mobilität ohne wirtschaftliche Einbussen – Resultate II</a:t>
            </a:r>
          </a:p>
        </p:txBody>
      </p:sp>
      <p:sp>
        <p:nvSpPr>
          <p:cNvPr id="3" name="Slide Number Placeholder 2">
            <a:extLst>
              <a:ext uri="{FF2B5EF4-FFF2-40B4-BE49-F238E27FC236}">
                <a16:creationId xmlns:a16="http://schemas.microsoft.com/office/drawing/2014/main" id="{62E6D6FA-F0BB-8F5F-6300-EF490FDAA577}"/>
              </a:ext>
            </a:extLst>
          </p:cNvPr>
          <p:cNvSpPr>
            <a:spLocks noGrp="1"/>
          </p:cNvSpPr>
          <p:nvPr>
            <p:ph type="sldNum" sz="quarter" idx="10"/>
          </p:nvPr>
        </p:nvSpPr>
        <p:spPr/>
        <p:txBody>
          <a:bodyPr/>
          <a:lstStyle/>
          <a:p>
            <a:fld id="{476BE59D-4918-439E-9CBF-5840B2847889}" type="slidenum">
              <a:rPr lang="de-CH" smtClean="0"/>
              <a:pPr/>
              <a:t>20</a:t>
            </a:fld>
            <a:endParaRPr lang="de-CH" dirty="0"/>
          </a:p>
        </p:txBody>
      </p:sp>
      <p:sp>
        <p:nvSpPr>
          <p:cNvPr id="4" name="Footer Placeholder 3">
            <a:extLst>
              <a:ext uri="{FF2B5EF4-FFF2-40B4-BE49-F238E27FC236}">
                <a16:creationId xmlns:a16="http://schemas.microsoft.com/office/drawing/2014/main" id="{530052B1-0B26-7EC5-4158-67FA7FFDFCED}"/>
              </a:ext>
            </a:extLst>
          </p:cNvPr>
          <p:cNvSpPr>
            <a:spLocks noGrp="1"/>
          </p:cNvSpPr>
          <p:nvPr>
            <p:ph type="ftr" sz="quarter" idx="11"/>
          </p:nvPr>
        </p:nvSpPr>
        <p:spPr/>
        <p:txBody>
          <a:bodyPr/>
          <a:lstStyle/>
          <a:p>
            <a:r>
              <a:rPr lang="de-CH"/>
              <a:t>NFP 73 – Nachhaltige Wirtschaft</a:t>
            </a:r>
            <a:endParaRPr lang="de-CH" dirty="0"/>
          </a:p>
        </p:txBody>
      </p:sp>
      <p:pic>
        <p:nvPicPr>
          <p:cNvPr id="8" name="Picture 7">
            <a:extLst>
              <a:ext uri="{FF2B5EF4-FFF2-40B4-BE49-F238E27FC236}">
                <a16:creationId xmlns:a16="http://schemas.microsoft.com/office/drawing/2014/main" id="{31B79E5D-1877-F3D2-8C11-4D7F13817805}"/>
              </a:ext>
            </a:extLst>
          </p:cNvPr>
          <p:cNvPicPr>
            <a:picLocks noChangeAspect="1"/>
          </p:cNvPicPr>
          <p:nvPr/>
        </p:nvPicPr>
        <p:blipFill>
          <a:blip r:embed="rId5"/>
          <a:stretch>
            <a:fillRect/>
          </a:stretch>
        </p:blipFill>
        <p:spPr>
          <a:xfrm>
            <a:off x="479425" y="1801470"/>
            <a:ext cx="6331665" cy="3710943"/>
          </a:xfrm>
          <a:prstGeom prst="rect">
            <a:avLst/>
          </a:prstGeom>
        </p:spPr>
      </p:pic>
      <p:pic>
        <p:nvPicPr>
          <p:cNvPr id="9" name="Picture 8">
            <a:extLst>
              <a:ext uri="{FF2B5EF4-FFF2-40B4-BE49-F238E27FC236}">
                <a16:creationId xmlns:a16="http://schemas.microsoft.com/office/drawing/2014/main" id="{6FCAF167-BBD9-640F-DE33-B8A247F8305B}"/>
              </a:ext>
            </a:extLst>
          </p:cNvPr>
          <p:cNvPicPr>
            <a:picLocks noChangeAspect="1"/>
          </p:cNvPicPr>
          <p:nvPr/>
        </p:nvPicPr>
        <p:blipFill>
          <a:blip r:embed="rId6"/>
          <a:stretch>
            <a:fillRect/>
          </a:stretch>
        </p:blipFill>
        <p:spPr>
          <a:xfrm>
            <a:off x="6850260" y="2746080"/>
            <a:ext cx="4862315" cy="2091482"/>
          </a:xfrm>
          <a:prstGeom prst="rect">
            <a:avLst/>
          </a:prstGeom>
        </p:spPr>
      </p:pic>
      <p:sp>
        <p:nvSpPr>
          <p:cNvPr id="10" name="Text Placeholder 2">
            <a:extLst>
              <a:ext uri="{FF2B5EF4-FFF2-40B4-BE49-F238E27FC236}">
                <a16:creationId xmlns:a16="http://schemas.microsoft.com/office/drawing/2014/main" id="{4489CDAB-89CB-1C8C-87B2-AA6D9194D4CB}"/>
              </a:ext>
            </a:extLst>
          </p:cNvPr>
          <p:cNvSpPr txBox="1">
            <a:spLocks/>
          </p:cNvSpPr>
          <p:nvPr/>
        </p:nvSpPr>
        <p:spPr>
          <a:xfrm>
            <a:off x="479425" y="5587283"/>
            <a:ext cx="11233150" cy="411550"/>
          </a:xfrm>
          <a:prstGeom prst="rect">
            <a:avLst/>
          </a:prstGeom>
        </p:spPr>
        <p:txBody>
          <a:bodyPr/>
          <a:lst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1200" dirty="0">
                <a:solidFill>
                  <a:schemeClr val="bg1"/>
                </a:solidFill>
              </a:rPr>
              <a:t>Drei Stossrichtungen zur Dekarbonisierung des Personenverkehrs BEV: Batterieelektrische Fahrzeuge. OPT1 kombiniert die spezifischen Ansätze der Szenarien; OPT2 beinhaltet ein Verbot von fossilen Treibstoffen zum Erreichen des CO</a:t>
            </a:r>
            <a:r>
              <a:rPr lang="de-CH" sz="1200" baseline="-25000" dirty="0">
                <a:solidFill>
                  <a:schemeClr val="bg1"/>
                </a:solidFill>
              </a:rPr>
              <a:t>2</a:t>
            </a:r>
            <a:r>
              <a:rPr lang="de-CH" sz="1200" dirty="0">
                <a:solidFill>
                  <a:schemeClr val="bg1"/>
                </a:solidFill>
              </a:rPr>
              <a:t>-Ziels. Quelle: </a:t>
            </a:r>
            <a:r>
              <a:rPr lang="de-CH" sz="1200" dirty="0">
                <a:solidFill>
                  <a:schemeClr val="bg1"/>
                </a:solidFill>
                <a:hlinkClick r:id="rId7">
                  <a:extLst>
                    <a:ext uri="{A12FA001-AC4F-418D-AE19-62706E023703}">
                      <ahyp:hlinkClr xmlns:ahyp="http://schemas.microsoft.com/office/drawing/2018/hyperlinkcolor" val="tx"/>
                    </a:ext>
                  </a:extLst>
                </a:hlinkClick>
              </a:rPr>
              <a:t>Dekarbonisierung des Schweizer Personenverkehrs (Policy Brief)</a:t>
            </a:r>
            <a:endParaRPr lang="de-CH" sz="1200" dirty="0">
              <a:solidFill>
                <a:schemeClr val="bg1"/>
              </a:solidFill>
            </a:endParaRPr>
          </a:p>
        </p:txBody>
      </p:sp>
    </p:spTree>
    <p:extLst>
      <p:ext uri="{BB962C8B-B14F-4D97-AF65-F5344CB8AC3E}">
        <p14:creationId xmlns:p14="http://schemas.microsoft.com/office/powerpoint/2010/main" val="166338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720B-6FE8-88B3-737C-2DB43F867AB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FA305E4-B6C6-BAE7-FFED-4169DBA313E4}"/>
              </a:ext>
            </a:extLst>
          </p:cNvPr>
          <p:cNvGraphicFramePr>
            <a:graphicFrameLocks noChangeAspect="1"/>
          </p:cNvGraphicFramePr>
          <p:nvPr>
            <p:custDataLst>
              <p:tags r:id="rId1"/>
            </p:custDataLst>
            <p:extLst>
              <p:ext uri="{D42A27DB-BD31-4B8C-83A1-F6EECF244321}">
                <p14:modId xmlns:p14="http://schemas.microsoft.com/office/powerpoint/2010/main" val="351138258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F93CD787-A237-27E9-48C1-98BABF3CD6F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B767F2-D6AA-5939-AD4A-7561363F8A60}"/>
              </a:ext>
            </a:extLst>
          </p:cNvPr>
          <p:cNvSpPr>
            <a:spLocks noGrp="1"/>
          </p:cNvSpPr>
          <p:nvPr>
            <p:ph type="title"/>
          </p:nvPr>
        </p:nvSpPr>
        <p:spPr/>
        <p:txBody>
          <a:bodyPr vert="horz"/>
          <a:lstStyle/>
          <a:p>
            <a:r>
              <a:rPr lang="de-CH" dirty="0"/>
              <a:t>Klimaneutrale Mobilität ohne wirtschaftliche Einbussen – Resultate III</a:t>
            </a:r>
          </a:p>
        </p:txBody>
      </p:sp>
      <p:sp>
        <p:nvSpPr>
          <p:cNvPr id="3" name="Slide Number Placeholder 2">
            <a:extLst>
              <a:ext uri="{FF2B5EF4-FFF2-40B4-BE49-F238E27FC236}">
                <a16:creationId xmlns:a16="http://schemas.microsoft.com/office/drawing/2014/main" id="{11961EDC-C91C-74F3-CA5A-A2F8E812992E}"/>
              </a:ext>
            </a:extLst>
          </p:cNvPr>
          <p:cNvSpPr>
            <a:spLocks noGrp="1"/>
          </p:cNvSpPr>
          <p:nvPr>
            <p:ph type="sldNum" sz="quarter" idx="10"/>
          </p:nvPr>
        </p:nvSpPr>
        <p:spPr/>
        <p:txBody>
          <a:bodyPr/>
          <a:lstStyle/>
          <a:p>
            <a:fld id="{476BE59D-4918-439E-9CBF-5840B2847889}" type="slidenum">
              <a:rPr lang="de-CH" smtClean="0"/>
              <a:pPr/>
              <a:t>21</a:t>
            </a:fld>
            <a:endParaRPr lang="de-CH" dirty="0"/>
          </a:p>
        </p:txBody>
      </p:sp>
      <p:sp>
        <p:nvSpPr>
          <p:cNvPr id="4" name="Footer Placeholder 3">
            <a:extLst>
              <a:ext uri="{FF2B5EF4-FFF2-40B4-BE49-F238E27FC236}">
                <a16:creationId xmlns:a16="http://schemas.microsoft.com/office/drawing/2014/main" id="{F0AF6537-0039-7A5F-EA7B-CFE78B99E11A}"/>
              </a:ext>
            </a:extLst>
          </p:cNvPr>
          <p:cNvSpPr>
            <a:spLocks noGrp="1"/>
          </p:cNvSpPr>
          <p:nvPr>
            <p:ph type="ftr" sz="quarter" idx="11"/>
          </p:nvPr>
        </p:nvSpPr>
        <p:spPr/>
        <p:txBody>
          <a:bodyPr/>
          <a:lstStyle/>
          <a:p>
            <a:r>
              <a:rPr lang="de-CH"/>
              <a:t>NFP 73 – Nachhaltige Wirtschaft</a:t>
            </a:r>
            <a:endParaRPr lang="de-CH" dirty="0"/>
          </a:p>
        </p:txBody>
      </p:sp>
      <p:graphicFrame>
        <p:nvGraphicFramePr>
          <p:cNvPr id="7" name="Table 6">
            <a:extLst>
              <a:ext uri="{FF2B5EF4-FFF2-40B4-BE49-F238E27FC236}">
                <a16:creationId xmlns:a16="http://schemas.microsoft.com/office/drawing/2014/main" id="{DD481973-082B-9DCC-C77B-27391A3F3E1E}"/>
              </a:ext>
            </a:extLst>
          </p:cNvPr>
          <p:cNvGraphicFramePr>
            <a:graphicFrameLocks noGrp="1"/>
          </p:cNvGraphicFramePr>
          <p:nvPr>
            <p:extLst>
              <p:ext uri="{D42A27DB-BD31-4B8C-83A1-F6EECF244321}">
                <p14:modId xmlns:p14="http://schemas.microsoft.com/office/powerpoint/2010/main" val="3346062907"/>
              </p:ext>
            </p:extLst>
          </p:nvPr>
        </p:nvGraphicFramePr>
        <p:xfrm>
          <a:off x="479424" y="1819799"/>
          <a:ext cx="8703901" cy="3999098"/>
        </p:xfrm>
        <a:graphic>
          <a:graphicData uri="http://schemas.openxmlformats.org/drawingml/2006/table">
            <a:tbl>
              <a:tblPr/>
              <a:tblGrid>
                <a:gridCol w="2869438">
                  <a:extLst>
                    <a:ext uri="{9D8B030D-6E8A-4147-A177-3AD203B41FA5}">
                      <a16:colId xmlns:a16="http://schemas.microsoft.com/office/drawing/2014/main" val="422330216"/>
                    </a:ext>
                  </a:extLst>
                </a:gridCol>
                <a:gridCol w="887315">
                  <a:extLst>
                    <a:ext uri="{9D8B030D-6E8A-4147-A177-3AD203B41FA5}">
                      <a16:colId xmlns:a16="http://schemas.microsoft.com/office/drawing/2014/main" val="1140818059"/>
                    </a:ext>
                  </a:extLst>
                </a:gridCol>
                <a:gridCol w="1066770">
                  <a:extLst>
                    <a:ext uri="{9D8B030D-6E8A-4147-A177-3AD203B41FA5}">
                      <a16:colId xmlns:a16="http://schemas.microsoft.com/office/drawing/2014/main" val="3774540499"/>
                    </a:ext>
                  </a:extLst>
                </a:gridCol>
                <a:gridCol w="1036861">
                  <a:extLst>
                    <a:ext uri="{9D8B030D-6E8A-4147-A177-3AD203B41FA5}">
                      <a16:colId xmlns:a16="http://schemas.microsoft.com/office/drawing/2014/main" val="579615764"/>
                    </a:ext>
                  </a:extLst>
                </a:gridCol>
                <a:gridCol w="1046831">
                  <a:extLst>
                    <a:ext uri="{9D8B030D-6E8A-4147-A177-3AD203B41FA5}">
                      <a16:colId xmlns:a16="http://schemas.microsoft.com/office/drawing/2014/main" val="1634175674"/>
                    </a:ext>
                  </a:extLst>
                </a:gridCol>
                <a:gridCol w="807555">
                  <a:extLst>
                    <a:ext uri="{9D8B030D-6E8A-4147-A177-3AD203B41FA5}">
                      <a16:colId xmlns:a16="http://schemas.microsoft.com/office/drawing/2014/main" val="291854257"/>
                    </a:ext>
                  </a:extLst>
                </a:gridCol>
                <a:gridCol w="989131">
                  <a:extLst>
                    <a:ext uri="{9D8B030D-6E8A-4147-A177-3AD203B41FA5}">
                      <a16:colId xmlns:a16="http://schemas.microsoft.com/office/drawing/2014/main" val="715108429"/>
                    </a:ext>
                  </a:extLst>
                </a:gridCol>
              </a:tblGrid>
              <a:tr h="491415">
                <a:tc>
                  <a:txBody>
                    <a:bodyPr/>
                    <a:lstStyle/>
                    <a:p>
                      <a:pPr>
                        <a:buNone/>
                      </a:pPr>
                      <a:r>
                        <a:rPr lang="de-CH" sz="1400" b="1" dirty="0">
                          <a:effectLst/>
                        </a:rPr>
                        <a:t>Indikator / Wert 2050 </a:t>
                      </a:r>
                      <a:endParaRPr lang="de-CH" sz="1400" dirty="0">
                        <a:effectLst/>
                      </a:endParaRP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400" b="1" dirty="0">
                          <a:effectLst/>
                        </a:rPr>
                        <a:t>Referenz </a:t>
                      </a:r>
                      <a:endParaRPr lang="de-CH" sz="1400" dirty="0">
                        <a:effectLst/>
                      </a:endParaRP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400" b="1" dirty="0">
                          <a:effectLst/>
                        </a:rPr>
                        <a:t>Szenario 1 </a:t>
                      </a:r>
                      <a:endParaRPr lang="de-CH" sz="1400" dirty="0">
                        <a:effectLst/>
                      </a:endParaRP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400" b="1" dirty="0">
                          <a:effectLst/>
                        </a:rPr>
                        <a:t>Szenario 2 </a:t>
                      </a:r>
                      <a:endParaRPr lang="de-CH" sz="1400" dirty="0">
                        <a:effectLst/>
                      </a:endParaRP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400" b="1">
                          <a:effectLst/>
                        </a:rPr>
                        <a:t>Szenario 3 </a:t>
                      </a:r>
                      <a:endParaRPr lang="de-CH" sz="1400">
                        <a:effectLst/>
                      </a:endParaRP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400" b="1">
                          <a:effectLst/>
                        </a:rPr>
                        <a:t>OPT 1 </a:t>
                      </a:r>
                      <a:endParaRPr lang="de-CH" sz="1400">
                        <a:effectLst/>
                      </a:endParaRP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400" b="1" dirty="0">
                          <a:effectLst/>
                        </a:rPr>
                        <a:t>OPT 2:  </a:t>
                      </a:r>
                      <a:br>
                        <a:rPr lang="de-CH" sz="1400" dirty="0">
                          <a:effectLst/>
                        </a:rPr>
                      </a:br>
                      <a:r>
                        <a:rPr lang="de-CH" sz="1400" dirty="0">
                          <a:effectLst/>
                        </a:rPr>
                        <a:t>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extLst>
                  <a:ext uri="{0D108BD9-81ED-4DB2-BD59-A6C34878D82A}">
                    <a16:rowId xmlns:a16="http://schemas.microsoft.com/office/drawing/2014/main" val="4236459649"/>
                  </a:ext>
                </a:extLst>
              </a:tr>
              <a:tr h="389957">
                <a:tc>
                  <a:txBody>
                    <a:bodyPr/>
                    <a:lstStyle/>
                    <a:p>
                      <a:pPr>
                        <a:buNone/>
                      </a:pPr>
                      <a:r>
                        <a:rPr lang="de-CH" sz="1200" b="0" dirty="0">
                          <a:effectLst/>
                        </a:rPr>
                        <a:t>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200" b="0">
                          <a:effectLst/>
                        </a:rPr>
                        <a:t>Wie bisher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200" b="0">
                          <a:effectLst/>
                        </a:rPr>
                        <a:t>KAPAZITÄT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200" b="0">
                          <a:effectLst/>
                        </a:rPr>
                        <a:t>VERLAG.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200" b="0">
                          <a:effectLst/>
                        </a:rPr>
                        <a:t>TECHNIK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200" b="0">
                          <a:effectLst/>
                        </a:rPr>
                        <a:t>Kombinat.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200" b="0" dirty="0">
                          <a:effectLst/>
                        </a:rPr>
                        <a:t>OPT 1 plus Verbot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extLst>
                  <a:ext uri="{0D108BD9-81ED-4DB2-BD59-A6C34878D82A}">
                    <a16:rowId xmlns:a16="http://schemas.microsoft.com/office/drawing/2014/main" val="3652603363"/>
                  </a:ext>
                </a:extLst>
              </a:tr>
              <a:tr h="293985">
                <a:tc>
                  <a:txBody>
                    <a:bodyPr/>
                    <a:lstStyle/>
                    <a:p>
                      <a:pPr>
                        <a:buNone/>
                      </a:pPr>
                      <a:r>
                        <a:rPr lang="de-CH" sz="1200" b="0" dirty="0">
                          <a:effectLst/>
                        </a:rPr>
                        <a:t>Anzahl Privatautos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5.2 Mio.</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3.7 Mio.</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3.8 Mio.</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5.2 Mio.</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2.7 Mio.</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2.7 Mio.</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extLst>
                  <a:ext uri="{0D108BD9-81ED-4DB2-BD59-A6C34878D82A}">
                    <a16:rowId xmlns:a16="http://schemas.microsoft.com/office/drawing/2014/main" val="1518176433"/>
                  </a:ext>
                </a:extLst>
              </a:tr>
              <a:tr h="293985">
                <a:tc>
                  <a:txBody>
                    <a:bodyPr/>
                    <a:lstStyle/>
                    <a:p>
                      <a:pPr>
                        <a:buNone/>
                      </a:pPr>
                      <a:r>
                        <a:rPr lang="de-CH" sz="1200" b="0" dirty="0">
                          <a:effectLst/>
                        </a:rPr>
                        <a:t>Anteil Elektroautos an allen Fahrzeugen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35%</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35%</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35%</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65%</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65%</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96%</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extLst>
                  <a:ext uri="{0D108BD9-81ED-4DB2-BD59-A6C34878D82A}">
                    <a16:rowId xmlns:a16="http://schemas.microsoft.com/office/drawing/2014/main" val="2126459902"/>
                  </a:ext>
                </a:extLst>
              </a:tr>
              <a:tr h="293985">
                <a:tc>
                  <a:txBody>
                    <a:bodyPr/>
                    <a:lstStyle/>
                    <a:p>
                      <a:pPr>
                        <a:buNone/>
                      </a:pPr>
                      <a:r>
                        <a:rPr lang="de-CH" sz="1200" b="0">
                          <a:effectLst/>
                        </a:rPr>
                        <a:t>Energiebedarf Elektroautos (TWh)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5.1</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3.6</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4.5</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9.7</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5.2</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6.6</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extLst>
                  <a:ext uri="{0D108BD9-81ED-4DB2-BD59-A6C34878D82A}">
                    <a16:rowId xmlns:a16="http://schemas.microsoft.com/office/drawing/2014/main" val="3648823083"/>
                  </a:ext>
                </a:extLst>
              </a:tr>
              <a:tr h="257674">
                <a:tc>
                  <a:txBody>
                    <a:bodyPr/>
                    <a:lstStyle/>
                    <a:p>
                      <a:pPr>
                        <a:buNone/>
                      </a:pPr>
                      <a:r>
                        <a:rPr lang="de-CH" sz="1200" b="0">
                          <a:effectLst/>
                        </a:rPr>
                        <a:t>Nettoimport Strom (TWh)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7.0</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5.0</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5.6</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9.9</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5.6</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6.7</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extLst>
                  <a:ext uri="{0D108BD9-81ED-4DB2-BD59-A6C34878D82A}">
                    <a16:rowId xmlns:a16="http://schemas.microsoft.com/office/drawing/2014/main" val="2258014819"/>
                  </a:ext>
                </a:extLst>
              </a:tr>
              <a:tr h="437003">
                <a:tc>
                  <a:txBody>
                    <a:bodyPr/>
                    <a:lstStyle/>
                    <a:p>
                      <a:pPr>
                        <a:buNone/>
                      </a:pPr>
                      <a:r>
                        <a:rPr lang="de-CH" sz="1200" b="0" dirty="0">
                          <a:effectLst/>
                        </a:rPr>
                        <a:t>Verkehrsleistung, motorisierter</a:t>
                      </a:r>
                      <a:br>
                        <a:rPr lang="de-CH" sz="1200" b="0" dirty="0">
                          <a:effectLst/>
                        </a:rPr>
                      </a:br>
                      <a:r>
                        <a:rPr lang="de-CH" sz="1200" b="0" dirty="0">
                          <a:effectLst/>
                        </a:rPr>
                        <a:t>Individualverkehr (</a:t>
                      </a:r>
                      <a:r>
                        <a:rPr lang="de-CH" sz="1200" b="0" dirty="0" err="1">
                          <a:effectLst/>
                        </a:rPr>
                        <a:t>pkm</a:t>
                      </a:r>
                      <a:r>
                        <a:rPr lang="de-CH" sz="1200" b="0" dirty="0">
                          <a:effectLst/>
                        </a:rPr>
                        <a:t>)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110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110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86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106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76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74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extLst>
                  <a:ext uri="{0D108BD9-81ED-4DB2-BD59-A6C34878D82A}">
                    <a16:rowId xmlns:a16="http://schemas.microsoft.com/office/drawing/2014/main" val="3956367043"/>
                  </a:ext>
                </a:extLst>
              </a:tr>
              <a:tr h="444915">
                <a:tc>
                  <a:txBody>
                    <a:bodyPr/>
                    <a:lstStyle/>
                    <a:p>
                      <a:pPr>
                        <a:buNone/>
                      </a:pPr>
                      <a:r>
                        <a:rPr lang="de-CH" sz="1200" b="0">
                          <a:effectLst/>
                        </a:rPr>
                        <a:t>Transportleistung,</a:t>
                      </a:r>
                      <a:br>
                        <a:rPr lang="de-CH" sz="1200" b="0">
                          <a:effectLst/>
                        </a:rPr>
                      </a:br>
                      <a:r>
                        <a:rPr lang="de-CH" sz="1200" b="0">
                          <a:effectLst/>
                        </a:rPr>
                        <a:t>öffentlicher Verkehr (pkm)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37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38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60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38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63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47 Mrd.</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extLst>
                  <a:ext uri="{0D108BD9-81ED-4DB2-BD59-A6C34878D82A}">
                    <a16:rowId xmlns:a16="http://schemas.microsoft.com/office/drawing/2014/main" val="3506452739"/>
                  </a:ext>
                </a:extLst>
              </a:tr>
              <a:tr h="463848">
                <a:tc>
                  <a:txBody>
                    <a:bodyPr/>
                    <a:lstStyle/>
                    <a:p>
                      <a:pPr>
                        <a:buNone/>
                      </a:pPr>
                      <a:r>
                        <a:rPr lang="de-CH" sz="1200" b="1" dirty="0">
                          <a:effectLst/>
                        </a:rPr>
                        <a:t>CO</a:t>
                      </a:r>
                      <a:r>
                        <a:rPr lang="de-CH" sz="1200" b="1" baseline="-25000" dirty="0">
                          <a:effectLst/>
                        </a:rPr>
                        <a:t>2</a:t>
                      </a:r>
                      <a:r>
                        <a:rPr lang="de-CH" sz="1200" b="1" dirty="0">
                          <a:effectLst/>
                        </a:rPr>
                        <a:t>-Emissionen</a:t>
                      </a:r>
                      <a:r>
                        <a:rPr lang="de-CH" sz="1200" b="0" dirty="0">
                          <a:effectLst/>
                        </a:rPr>
                        <a:t> im Passagierverkehr  </a:t>
                      </a:r>
                      <a:br>
                        <a:rPr lang="de-CH" sz="1200" b="0" dirty="0">
                          <a:effectLst/>
                        </a:rPr>
                      </a:br>
                      <a:r>
                        <a:rPr lang="de-CH" sz="1200" b="0" dirty="0">
                          <a:effectLst/>
                        </a:rPr>
                        <a:t>Mio. t (in % zu Referenzszenario)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5.4 </a:t>
                      </a:r>
                      <a:br>
                        <a:rPr lang="de-CH" sz="1200" b="0">
                          <a:effectLst/>
                        </a:rPr>
                      </a:br>
                      <a:r>
                        <a:rPr lang="de-CH" sz="1200" b="0">
                          <a:effectLst/>
                        </a:rPr>
                        <a:t> </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3.9</a:t>
                      </a:r>
                      <a:br>
                        <a:rPr lang="de-CH" sz="1200" b="0" dirty="0">
                          <a:effectLst/>
                        </a:rPr>
                      </a:br>
                      <a:r>
                        <a:rPr lang="de-CH" sz="1200" b="0" dirty="0">
                          <a:effectLst/>
                        </a:rPr>
                        <a:t>(-28%)</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4.0</a:t>
                      </a:r>
                      <a:br>
                        <a:rPr lang="de-CH" sz="1200" b="0" dirty="0">
                          <a:effectLst/>
                        </a:rPr>
                      </a:br>
                      <a:r>
                        <a:rPr lang="de-CH" sz="1200" b="0" dirty="0">
                          <a:effectLst/>
                        </a:rPr>
                        <a:t>(-25%)</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2.7</a:t>
                      </a:r>
                      <a:br>
                        <a:rPr lang="de-CH" sz="1200" b="0" dirty="0">
                          <a:effectLst/>
                        </a:rPr>
                      </a:br>
                      <a:r>
                        <a:rPr lang="de-CH" sz="1200" b="0" dirty="0">
                          <a:effectLst/>
                        </a:rPr>
                        <a:t>(-50%)</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1.1</a:t>
                      </a:r>
                      <a:br>
                        <a:rPr lang="de-CH" sz="1200" b="0">
                          <a:effectLst/>
                        </a:rPr>
                      </a:br>
                      <a:r>
                        <a:rPr lang="de-CH" sz="1200" b="0">
                          <a:effectLst/>
                        </a:rPr>
                        <a:t>(-79%)</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0</a:t>
                      </a:r>
                      <a:br>
                        <a:rPr lang="de-CH" sz="1200" b="0" dirty="0">
                          <a:effectLst/>
                        </a:rPr>
                      </a:br>
                      <a:r>
                        <a:rPr lang="de-CH" sz="1200" b="0" dirty="0">
                          <a:effectLst/>
                        </a:rPr>
                        <a:t>(-100%)</a:t>
                      </a:r>
                    </a:p>
                  </a:txBody>
                  <a:tcPr marL="52776" marR="52776" marT="26387" marB="26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extLst>
                  <a:ext uri="{0D108BD9-81ED-4DB2-BD59-A6C34878D82A}">
                    <a16:rowId xmlns:a16="http://schemas.microsoft.com/office/drawing/2014/main" val="1139837565"/>
                  </a:ext>
                </a:extLst>
              </a:tr>
              <a:tr h="301877">
                <a:tc>
                  <a:txBody>
                    <a:bodyPr/>
                    <a:lstStyle/>
                    <a:p>
                      <a:pPr>
                        <a:buNone/>
                      </a:pPr>
                      <a:r>
                        <a:rPr lang="de-CH" sz="1200" b="1" dirty="0">
                          <a:effectLst/>
                        </a:rPr>
                        <a:t>BIP</a:t>
                      </a:r>
                      <a:r>
                        <a:rPr lang="de-CH" sz="1200" b="0" dirty="0">
                          <a:effectLst/>
                        </a:rPr>
                        <a:t> gegenüber Referenz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200" b="0" dirty="0">
                          <a:effectLs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extLst>
                  <a:ext uri="{0D108BD9-81ED-4DB2-BD59-A6C34878D82A}">
                    <a16:rowId xmlns:a16="http://schemas.microsoft.com/office/drawing/2014/main" val="3383592090"/>
                  </a:ext>
                </a:extLst>
              </a:tr>
              <a:tr h="301877">
                <a:tc>
                  <a:txBody>
                    <a:bodyPr/>
                    <a:lstStyle/>
                    <a:p>
                      <a:pPr>
                        <a:buNone/>
                      </a:pPr>
                      <a:r>
                        <a:rPr lang="de-CH" sz="1200" b="1" dirty="0">
                          <a:effectLst/>
                        </a:rPr>
                        <a:t>Sozialer Wohlstand </a:t>
                      </a:r>
                      <a:r>
                        <a:rPr lang="de-CH" sz="1200" b="0" dirty="0">
                          <a:effectLst/>
                        </a:rPr>
                        <a:t>geg. Referenz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buNone/>
                      </a:pPr>
                      <a:r>
                        <a:rPr lang="de-CH" sz="1200" b="0">
                          <a:effectLs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a:effectLst/>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tc>
                  <a:txBody>
                    <a:bodyPr/>
                    <a:lstStyle/>
                    <a:p>
                      <a:pPr algn="r">
                        <a:buNone/>
                      </a:pPr>
                      <a:r>
                        <a:rPr lang="de-CH" sz="1200" b="0" dirty="0">
                          <a:effectLst/>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BFB"/>
                    </a:solidFill>
                  </a:tcPr>
                </a:tc>
                <a:extLst>
                  <a:ext uri="{0D108BD9-81ED-4DB2-BD59-A6C34878D82A}">
                    <a16:rowId xmlns:a16="http://schemas.microsoft.com/office/drawing/2014/main" val="1816109710"/>
                  </a:ext>
                </a:extLst>
              </a:tr>
            </a:tbl>
          </a:graphicData>
        </a:graphic>
      </p:graphicFrame>
      <p:sp>
        <p:nvSpPr>
          <p:cNvPr id="11" name="TextBox 10">
            <a:extLst>
              <a:ext uri="{FF2B5EF4-FFF2-40B4-BE49-F238E27FC236}">
                <a16:creationId xmlns:a16="http://schemas.microsoft.com/office/drawing/2014/main" id="{88DC3B52-7EB5-BF00-65C3-EE0AC5D4CB3F}"/>
              </a:ext>
            </a:extLst>
          </p:cNvPr>
          <p:cNvSpPr txBox="1"/>
          <p:nvPr/>
        </p:nvSpPr>
        <p:spPr>
          <a:xfrm>
            <a:off x="479425" y="5877636"/>
            <a:ext cx="9914255" cy="198516"/>
          </a:xfrm>
          <a:prstGeom prst="rect">
            <a:avLst/>
          </a:prstGeom>
          <a:noFill/>
        </p:spPr>
        <p:txBody>
          <a:bodyPr wrap="square" lIns="0" tIns="0" rIns="0" bIns="0" rtlCol="0">
            <a:spAutoFit/>
          </a:bodyPr>
          <a:lstStyle/>
          <a:p>
            <a:pPr algn="l">
              <a:lnSpc>
                <a:spcPts val="1650"/>
              </a:lnSpc>
              <a:buNone/>
            </a:pPr>
            <a:r>
              <a:rPr lang="de-CH" sz="1200" b="0" i="0" dirty="0">
                <a:solidFill>
                  <a:schemeClr val="bg1"/>
                </a:solidFill>
                <a:effectLst/>
              </a:rPr>
              <a:t>Hauptergebnisse der Modellanalysen zur Emissionsreduktion im Passagierverkehr bis 2050</a:t>
            </a:r>
            <a:r>
              <a:rPr lang="de-CH" sz="1200" dirty="0">
                <a:solidFill>
                  <a:schemeClr val="bg1"/>
                </a:solidFill>
              </a:rPr>
              <a:t>. Quelle: </a:t>
            </a:r>
            <a:r>
              <a:rPr lang="de-CH" sz="1200" dirty="0">
                <a:solidFill>
                  <a:schemeClr val="bg1"/>
                </a:solidFill>
                <a:hlinkClick r:id="rId5">
                  <a:extLst>
                    <a:ext uri="{A12FA001-AC4F-418D-AE19-62706E023703}">
                      <ahyp:hlinkClr xmlns:ahyp="http://schemas.microsoft.com/office/drawing/2018/hyperlinkcolor" val="tx"/>
                    </a:ext>
                  </a:extLst>
                </a:hlinkClick>
              </a:rPr>
              <a:t>Website NFP 73</a:t>
            </a:r>
            <a:endParaRPr lang="de-CH" sz="1200" b="0" i="0" dirty="0">
              <a:solidFill>
                <a:schemeClr val="bg1"/>
              </a:solidFill>
              <a:effectLst/>
            </a:endParaRPr>
          </a:p>
        </p:txBody>
      </p:sp>
      <p:graphicFrame>
        <p:nvGraphicFramePr>
          <p:cNvPr id="15" name="Table 14">
            <a:extLst>
              <a:ext uri="{FF2B5EF4-FFF2-40B4-BE49-F238E27FC236}">
                <a16:creationId xmlns:a16="http://schemas.microsoft.com/office/drawing/2014/main" id="{2AFF2146-C8BA-1B9B-580B-2213307D9DDD}"/>
              </a:ext>
            </a:extLst>
          </p:cNvPr>
          <p:cNvGraphicFramePr>
            <a:graphicFrameLocks noGrp="1"/>
          </p:cNvGraphicFramePr>
          <p:nvPr>
            <p:extLst>
              <p:ext uri="{D42A27DB-BD31-4B8C-83A1-F6EECF244321}">
                <p14:modId xmlns:p14="http://schemas.microsoft.com/office/powerpoint/2010/main" val="3731311247"/>
              </p:ext>
            </p:extLst>
          </p:nvPr>
        </p:nvGraphicFramePr>
        <p:xfrm>
          <a:off x="9248158" y="2204795"/>
          <a:ext cx="2377107" cy="3614102"/>
        </p:xfrm>
        <a:graphic>
          <a:graphicData uri="http://schemas.openxmlformats.org/drawingml/2006/table">
            <a:tbl>
              <a:tblPr firstRow="1" bandRow="1">
                <a:tableStyleId>{CA20E951-F767-40FB-8981-BDCADE0C3650}</a:tableStyleId>
              </a:tblPr>
              <a:tblGrid>
                <a:gridCol w="793587">
                  <a:extLst>
                    <a:ext uri="{9D8B030D-6E8A-4147-A177-3AD203B41FA5}">
                      <a16:colId xmlns:a16="http://schemas.microsoft.com/office/drawing/2014/main" val="3452631033"/>
                    </a:ext>
                  </a:extLst>
                </a:gridCol>
                <a:gridCol w="1583520">
                  <a:extLst>
                    <a:ext uri="{9D8B030D-6E8A-4147-A177-3AD203B41FA5}">
                      <a16:colId xmlns:a16="http://schemas.microsoft.com/office/drawing/2014/main" val="2045886256"/>
                    </a:ext>
                  </a:extLst>
                </a:gridCol>
              </a:tblGrid>
              <a:tr h="283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dirty="0">
                          <a:solidFill>
                            <a:schemeClr val="tx1"/>
                          </a:solidFill>
                        </a:rPr>
                        <a:t>KAPZITÄT</a:t>
                      </a:r>
                    </a:p>
                  </a:txBody>
                  <a:tcPr marL="36000" marR="0"/>
                </a:tc>
                <a:tc>
                  <a:txBody>
                    <a:bodyPr/>
                    <a:lstStyle/>
                    <a:p>
                      <a:r>
                        <a:rPr lang="de-CH" sz="1000" b="0" i="0" dirty="0">
                          <a:solidFill>
                            <a:schemeClr val="tx1"/>
                          </a:solidFill>
                          <a:effectLst/>
                        </a:rPr>
                        <a:t>Kapazitätsauslastung</a:t>
                      </a:r>
                      <a:endParaRPr lang="de-CH" sz="1000" dirty="0">
                        <a:solidFill>
                          <a:schemeClr val="tx1"/>
                        </a:solidFill>
                      </a:endParaRPr>
                    </a:p>
                  </a:txBody>
                  <a:tcPr marL="0" marR="0"/>
                </a:tc>
                <a:extLst>
                  <a:ext uri="{0D108BD9-81ED-4DB2-BD59-A6C34878D82A}">
                    <a16:rowId xmlns:a16="http://schemas.microsoft.com/office/drawing/2014/main" val="4172642446"/>
                  </a:ext>
                </a:extLst>
              </a:tr>
              <a:tr h="245953">
                <a:tc>
                  <a:txBody>
                    <a:bodyPr/>
                    <a:lstStyle/>
                    <a:p>
                      <a:r>
                        <a:rPr lang="de-CH" sz="1000" b="1" i="0" dirty="0">
                          <a:solidFill>
                            <a:schemeClr val="tx1"/>
                          </a:solidFill>
                          <a:effectLst/>
                        </a:rPr>
                        <a:t>VERLAG</a:t>
                      </a:r>
                      <a:endParaRPr lang="de-CH" sz="1000" b="1" dirty="0">
                        <a:solidFill>
                          <a:schemeClr val="tx1"/>
                        </a:solidFill>
                      </a:endParaRPr>
                    </a:p>
                  </a:txBody>
                  <a:tcPr marL="36000" marR="0"/>
                </a:tc>
                <a:tc>
                  <a:txBody>
                    <a:bodyPr/>
                    <a:lstStyle/>
                    <a:p>
                      <a:r>
                        <a:rPr lang="de-CH" sz="1000" b="0" i="0" dirty="0">
                          <a:solidFill>
                            <a:schemeClr val="tx1"/>
                          </a:solidFill>
                          <a:effectLst/>
                        </a:rPr>
                        <a:t>Verlagerung zu öffentlichem Verkehr, </a:t>
                      </a:r>
                      <a:endParaRPr lang="de-CH" sz="1000" dirty="0">
                        <a:solidFill>
                          <a:schemeClr val="tx1"/>
                        </a:solidFill>
                      </a:endParaRPr>
                    </a:p>
                  </a:txBody>
                  <a:tcPr marL="0" marR="0"/>
                </a:tc>
                <a:extLst>
                  <a:ext uri="{0D108BD9-81ED-4DB2-BD59-A6C34878D82A}">
                    <a16:rowId xmlns:a16="http://schemas.microsoft.com/office/drawing/2014/main" val="2961488760"/>
                  </a:ext>
                </a:extLst>
              </a:tr>
              <a:tr h="394199">
                <a:tc>
                  <a:txBody>
                    <a:bodyPr/>
                    <a:lstStyle/>
                    <a:p>
                      <a:r>
                        <a:rPr lang="de-CH" sz="1000" b="1" i="0" dirty="0">
                          <a:solidFill>
                            <a:schemeClr val="tx1"/>
                          </a:solidFill>
                          <a:effectLst/>
                        </a:rPr>
                        <a:t>TECHNIK</a:t>
                      </a:r>
                      <a:endParaRPr lang="de-CH" sz="1000" b="1" dirty="0">
                        <a:solidFill>
                          <a:schemeClr val="tx1"/>
                        </a:solidFill>
                      </a:endParaRPr>
                    </a:p>
                  </a:txBody>
                  <a:tcPr marL="36000" marR="0"/>
                </a:tc>
                <a:tc>
                  <a:txBody>
                    <a:bodyPr/>
                    <a:lstStyle/>
                    <a:p>
                      <a:r>
                        <a:rPr lang="de-CH" sz="1000" b="0" i="0" dirty="0">
                          <a:solidFill>
                            <a:schemeClr val="tx1"/>
                          </a:solidFill>
                          <a:effectLst/>
                        </a:rPr>
                        <a:t>Bessere Treibstoff-/Antriebstechnologie und Förderung von Elektroautos, </a:t>
                      </a:r>
                      <a:endParaRPr lang="de-CH" sz="1000" dirty="0">
                        <a:solidFill>
                          <a:schemeClr val="tx1"/>
                        </a:solidFill>
                      </a:endParaRPr>
                    </a:p>
                  </a:txBody>
                  <a:tcPr marL="0" marR="0"/>
                </a:tc>
                <a:extLst>
                  <a:ext uri="{0D108BD9-81ED-4DB2-BD59-A6C34878D82A}">
                    <a16:rowId xmlns:a16="http://schemas.microsoft.com/office/drawing/2014/main" val="466541215"/>
                  </a:ext>
                </a:extLst>
              </a:tr>
              <a:tr h="616568">
                <a:tc>
                  <a:txBody>
                    <a:bodyPr/>
                    <a:lstStyle/>
                    <a:p>
                      <a:r>
                        <a:rPr lang="de-CH" sz="1000" b="1" i="0" dirty="0">
                          <a:solidFill>
                            <a:schemeClr val="tx1"/>
                          </a:solidFill>
                          <a:effectLst/>
                        </a:rPr>
                        <a:t>OPT1/</a:t>
                      </a:r>
                    </a:p>
                    <a:p>
                      <a:r>
                        <a:rPr lang="de-CH" sz="1000" b="1" i="0" dirty="0">
                          <a:solidFill>
                            <a:schemeClr val="tx1"/>
                          </a:solidFill>
                          <a:effectLst/>
                        </a:rPr>
                        <a:t>OPT2</a:t>
                      </a:r>
                      <a:endParaRPr lang="de-CH" sz="1000" b="1" dirty="0">
                        <a:solidFill>
                          <a:schemeClr val="tx1"/>
                        </a:solidFill>
                      </a:endParaRPr>
                    </a:p>
                  </a:txBody>
                  <a:tcPr marL="36000" marR="0"/>
                </a:tc>
                <a:tc>
                  <a:txBody>
                    <a:bodyPr/>
                    <a:lstStyle/>
                    <a:p>
                      <a:r>
                        <a:rPr lang="de-CH" sz="1000" b="0" i="0" dirty="0">
                          <a:effectLst/>
                        </a:rPr>
                        <a:t>optimale Szenarien:</a:t>
                      </a:r>
                    </a:p>
                    <a:p>
                      <a:r>
                        <a:rPr lang="de-CH" sz="1000" b="0" i="0" dirty="0">
                          <a:effectLst/>
                        </a:rPr>
                        <a:t>OPT1 kombiniert die spezifischen Ansätze der Szenarien; </a:t>
                      </a:r>
                    </a:p>
                    <a:p>
                      <a:r>
                        <a:rPr lang="de-CH" sz="1000" b="0" i="0" dirty="0">
                          <a:effectLst/>
                        </a:rPr>
                        <a:t>OPT2 beinhaltet ein Verbot von fossilen Treibstoffen zum Erreichen des CO</a:t>
                      </a:r>
                      <a:r>
                        <a:rPr lang="de-CH" sz="1000" b="0" i="0" baseline="-25000" dirty="0">
                          <a:effectLst/>
                        </a:rPr>
                        <a:t>2</a:t>
                      </a:r>
                      <a:r>
                        <a:rPr lang="de-CH" sz="1000" b="0" i="0" dirty="0">
                          <a:effectLst/>
                        </a:rPr>
                        <a:t>-Ziels </a:t>
                      </a:r>
                      <a:endParaRPr lang="de-CH" sz="1000" dirty="0">
                        <a:solidFill>
                          <a:schemeClr val="tx1"/>
                        </a:solidFill>
                      </a:endParaRPr>
                    </a:p>
                  </a:txBody>
                  <a:tcPr marL="0" marR="0"/>
                </a:tc>
                <a:extLst>
                  <a:ext uri="{0D108BD9-81ED-4DB2-BD59-A6C34878D82A}">
                    <a16:rowId xmlns:a16="http://schemas.microsoft.com/office/drawing/2014/main" val="3706685682"/>
                  </a:ext>
                </a:extLst>
              </a:tr>
              <a:tr h="394199">
                <a:tc>
                  <a:txBody>
                    <a:bodyPr/>
                    <a:lstStyle/>
                    <a:p>
                      <a:r>
                        <a:rPr lang="de-CH" sz="1000" b="1" i="0" dirty="0">
                          <a:effectLst/>
                        </a:rPr>
                        <a:t>E-Autos      </a:t>
                      </a:r>
                      <a:endParaRPr lang="de-CH" sz="1000" b="1" dirty="0"/>
                    </a:p>
                  </a:txBody>
                  <a:tcPr marL="36000" marR="0"/>
                </a:tc>
                <a:tc>
                  <a:txBody>
                    <a:bodyPr/>
                    <a:lstStyle/>
                    <a:p>
                      <a:r>
                        <a:rPr lang="de-CH" sz="1000" b="0" i="0" dirty="0">
                          <a:effectLst/>
                        </a:rPr>
                        <a:t>Elektroautos</a:t>
                      </a:r>
                      <a:endParaRPr lang="de-CH" sz="1000" dirty="0"/>
                    </a:p>
                  </a:txBody>
                  <a:tcPr marL="0" marR="0"/>
                </a:tc>
                <a:extLst>
                  <a:ext uri="{0D108BD9-81ED-4DB2-BD59-A6C34878D82A}">
                    <a16:rowId xmlns:a16="http://schemas.microsoft.com/office/drawing/2014/main" val="3683182382"/>
                  </a:ext>
                </a:extLst>
              </a:tr>
              <a:tr h="283015">
                <a:tc>
                  <a:txBody>
                    <a:bodyPr/>
                    <a:lstStyle/>
                    <a:p>
                      <a:r>
                        <a:rPr lang="de-CH" sz="1000" b="1" i="0" dirty="0" err="1">
                          <a:effectLst/>
                        </a:rPr>
                        <a:t>Pkm</a:t>
                      </a:r>
                      <a:r>
                        <a:rPr lang="de-CH" sz="1000" b="1" i="0" dirty="0">
                          <a:effectLst/>
                        </a:rPr>
                        <a:t>        </a:t>
                      </a:r>
                      <a:endParaRPr lang="de-CH" sz="1000" b="1" dirty="0"/>
                    </a:p>
                  </a:txBody>
                  <a:tcPr marL="36000" marR="0"/>
                </a:tc>
                <a:tc>
                  <a:txBody>
                    <a:bodyPr/>
                    <a:lstStyle/>
                    <a:p>
                      <a:r>
                        <a:rPr lang="de-CH" sz="1000" b="0" i="0" dirty="0">
                          <a:effectLst/>
                        </a:rPr>
                        <a:t>Passagierkilometer</a:t>
                      </a:r>
                      <a:endParaRPr lang="de-CH" sz="1000" dirty="0"/>
                    </a:p>
                  </a:txBody>
                  <a:tcPr marL="0" marR="0"/>
                </a:tc>
                <a:extLst>
                  <a:ext uri="{0D108BD9-81ED-4DB2-BD59-A6C34878D82A}">
                    <a16:rowId xmlns:a16="http://schemas.microsoft.com/office/drawing/2014/main" val="919088596"/>
                  </a:ext>
                </a:extLst>
              </a:tr>
              <a:tr h="245953">
                <a:tc>
                  <a:txBody>
                    <a:bodyPr/>
                    <a:lstStyle/>
                    <a:p>
                      <a:r>
                        <a:rPr lang="de-CH" sz="1000" b="1" i="0" dirty="0">
                          <a:effectLst/>
                        </a:rPr>
                        <a:t>TWH  </a:t>
                      </a:r>
                      <a:endParaRPr lang="de-CH" sz="1000" b="1" dirty="0"/>
                    </a:p>
                  </a:txBody>
                  <a:tcPr marL="36000" marR="0"/>
                </a:tc>
                <a:tc>
                  <a:txBody>
                    <a:bodyPr/>
                    <a:lstStyle/>
                    <a:p>
                      <a:r>
                        <a:rPr lang="de-CH" sz="1000" b="0" i="0" dirty="0">
                          <a:effectLst/>
                        </a:rPr>
                        <a:t>Terawattstunden</a:t>
                      </a:r>
                      <a:endParaRPr lang="de-CH" sz="1000" dirty="0"/>
                    </a:p>
                  </a:txBody>
                  <a:tcPr marL="0" marR="0"/>
                </a:tc>
                <a:extLst>
                  <a:ext uri="{0D108BD9-81ED-4DB2-BD59-A6C34878D82A}">
                    <a16:rowId xmlns:a16="http://schemas.microsoft.com/office/drawing/2014/main" val="3803363710"/>
                  </a:ext>
                </a:extLst>
              </a:tr>
            </a:tbl>
          </a:graphicData>
        </a:graphic>
      </p:graphicFrame>
    </p:spTree>
    <p:extLst>
      <p:ext uri="{BB962C8B-B14F-4D97-AF65-F5344CB8AC3E}">
        <p14:creationId xmlns:p14="http://schemas.microsoft.com/office/powerpoint/2010/main" val="2153066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4FCA-C95A-8B35-75FE-CA1FD25336B6}"/>
              </a:ext>
            </a:extLst>
          </p:cNvPr>
          <p:cNvSpPr>
            <a:spLocks noGrp="1"/>
          </p:cNvSpPr>
          <p:nvPr>
            <p:ph type="title"/>
          </p:nvPr>
        </p:nvSpPr>
        <p:spPr/>
        <p:txBody>
          <a:bodyPr/>
          <a:lstStyle/>
          <a:p>
            <a:r>
              <a:rPr lang="de-CH" dirty="0"/>
              <a:t>Abschlussdiskussion</a:t>
            </a:r>
          </a:p>
        </p:txBody>
      </p:sp>
      <p:sp>
        <p:nvSpPr>
          <p:cNvPr id="3" name="Text Placeholder 2">
            <a:extLst>
              <a:ext uri="{FF2B5EF4-FFF2-40B4-BE49-F238E27FC236}">
                <a16:creationId xmlns:a16="http://schemas.microsoft.com/office/drawing/2014/main" id="{03920B92-2D1F-BF6D-82B0-B2635C50A8F6}"/>
              </a:ext>
            </a:extLst>
          </p:cNvPr>
          <p:cNvSpPr>
            <a:spLocks noGrp="1"/>
          </p:cNvSpPr>
          <p:nvPr>
            <p:ph type="body" sz="quarter" idx="13"/>
          </p:nvPr>
        </p:nvSpPr>
        <p:spPr/>
        <p:txBody>
          <a:bodyPr/>
          <a:lstStyle/>
          <a:p>
            <a:pPr marL="0" indent="0">
              <a:buNone/>
            </a:pPr>
            <a:r>
              <a:rPr lang="de-CH" dirty="0"/>
              <a:t>Diskutiere zum Schluss in Zweier- oder Dreiergruppen:</a:t>
            </a:r>
          </a:p>
          <a:p>
            <a:r>
              <a:rPr lang="de-CH" dirty="0"/>
              <a:t>Was würde ich als </a:t>
            </a:r>
            <a:r>
              <a:rPr lang="de-CH" dirty="0" err="1"/>
              <a:t>Verantwortliche:r</a:t>
            </a:r>
            <a:r>
              <a:rPr lang="de-CH" dirty="0"/>
              <a:t> entscheiden, um </a:t>
            </a:r>
            <a:r>
              <a:rPr lang="de-CH" b="1" dirty="0"/>
              <a:t>meine Stadt </a:t>
            </a:r>
            <a:r>
              <a:rPr lang="de-CH" dirty="0"/>
              <a:t>zu einer «postfossil City» zu machen?</a:t>
            </a:r>
          </a:p>
          <a:p>
            <a:r>
              <a:rPr lang="de-CH" dirty="0"/>
              <a:t>Was denkst du: Werden wir bis </a:t>
            </a:r>
            <a:r>
              <a:rPr lang="de-CH" b="1" dirty="0"/>
              <a:t>2050 das Netto-Null-Ziel </a:t>
            </a:r>
            <a:r>
              <a:rPr lang="de-CH" dirty="0"/>
              <a:t>erreichen? Begründe deine Einschätzung.</a:t>
            </a:r>
          </a:p>
          <a:p>
            <a:r>
              <a:rPr lang="de-CH" dirty="0"/>
              <a:t>Wie kann ich persönlich bei meiner </a:t>
            </a:r>
            <a:r>
              <a:rPr lang="de-CH" b="1" dirty="0"/>
              <a:t>Mobilität</a:t>
            </a:r>
            <a:r>
              <a:rPr lang="de-CH" dirty="0"/>
              <a:t> zum Netto-Null-Ziel beitragen?</a:t>
            </a:r>
          </a:p>
        </p:txBody>
      </p:sp>
      <p:sp>
        <p:nvSpPr>
          <p:cNvPr id="4" name="Slide Number Placeholder 3">
            <a:extLst>
              <a:ext uri="{FF2B5EF4-FFF2-40B4-BE49-F238E27FC236}">
                <a16:creationId xmlns:a16="http://schemas.microsoft.com/office/drawing/2014/main" id="{11140D89-D50F-2D0A-1FC2-9AA72B30A69E}"/>
              </a:ext>
            </a:extLst>
          </p:cNvPr>
          <p:cNvSpPr>
            <a:spLocks noGrp="1"/>
          </p:cNvSpPr>
          <p:nvPr>
            <p:ph type="sldNum" sz="quarter" idx="14"/>
          </p:nvPr>
        </p:nvSpPr>
        <p:spPr/>
        <p:txBody>
          <a:bodyPr/>
          <a:lstStyle/>
          <a:p>
            <a:fld id="{476BE59D-4918-439E-9CBF-5840B2847889}" type="slidenum">
              <a:rPr lang="de-CH" smtClean="0"/>
              <a:pPr/>
              <a:t>22</a:t>
            </a:fld>
            <a:endParaRPr lang="de-CH" dirty="0"/>
          </a:p>
        </p:txBody>
      </p:sp>
      <p:sp>
        <p:nvSpPr>
          <p:cNvPr id="5" name="Footer Placeholder 4">
            <a:extLst>
              <a:ext uri="{FF2B5EF4-FFF2-40B4-BE49-F238E27FC236}">
                <a16:creationId xmlns:a16="http://schemas.microsoft.com/office/drawing/2014/main" id="{C0382885-ED17-380D-05A5-D5E665C8636A}"/>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989882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DCD-DE5B-D060-6C03-CC7A1E1A7A29}"/>
              </a:ext>
            </a:extLst>
          </p:cNvPr>
          <p:cNvSpPr>
            <a:spLocks noGrp="1"/>
          </p:cNvSpPr>
          <p:nvPr>
            <p:ph type="title"/>
          </p:nvPr>
        </p:nvSpPr>
        <p:spPr/>
        <p:txBody>
          <a:bodyPr/>
          <a:lstStyle/>
          <a:p>
            <a:r>
              <a:rPr lang="de-CH" dirty="0"/>
              <a:t>Anhang</a:t>
            </a:r>
          </a:p>
        </p:txBody>
      </p:sp>
      <p:sp>
        <p:nvSpPr>
          <p:cNvPr id="3" name="Text Placeholder 2">
            <a:extLst>
              <a:ext uri="{FF2B5EF4-FFF2-40B4-BE49-F238E27FC236}">
                <a16:creationId xmlns:a16="http://schemas.microsoft.com/office/drawing/2014/main" id="{880FAD3B-608E-8487-C49C-4D493E6722BB}"/>
              </a:ext>
            </a:extLst>
          </p:cNvPr>
          <p:cNvSpPr>
            <a:spLocks noGrp="1"/>
          </p:cNvSpPr>
          <p:nvPr>
            <p:ph type="body" sz="quarter" idx="13"/>
          </p:nvPr>
        </p:nvSpPr>
        <p:spPr/>
        <p:txBody>
          <a:bodyPr/>
          <a:lstStyle/>
          <a:p>
            <a:endParaRPr lang="de-CH"/>
          </a:p>
        </p:txBody>
      </p:sp>
      <p:sp>
        <p:nvSpPr>
          <p:cNvPr id="4" name="Slide Number Placeholder 3">
            <a:extLst>
              <a:ext uri="{FF2B5EF4-FFF2-40B4-BE49-F238E27FC236}">
                <a16:creationId xmlns:a16="http://schemas.microsoft.com/office/drawing/2014/main" id="{869F4BB0-6E62-9978-019D-9245C5C9E2C3}"/>
              </a:ext>
            </a:extLst>
          </p:cNvPr>
          <p:cNvSpPr>
            <a:spLocks noGrp="1"/>
          </p:cNvSpPr>
          <p:nvPr>
            <p:ph type="sldNum" sz="quarter" idx="14"/>
          </p:nvPr>
        </p:nvSpPr>
        <p:spPr/>
        <p:txBody>
          <a:bodyPr/>
          <a:lstStyle/>
          <a:p>
            <a:fld id="{476BE59D-4918-439E-9CBF-5840B2847889}" type="slidenum">
              <a:rPr lang="de-CH" smtClean="0"/>
              <a:pPr/>
              <a:t>23</a:t>
            </a:fld>
            <a:endParaRPr lang="de-CH" dirty="0"/>
          </a:p>
        </p:txBody>
      </p:sp>
      <p:sp>
        <p:nvSpPr>
          <p:cNvPr id="5" name="Footer Placeholder 4">
            <a:extLst>
              <a:ext uri="{FF2B5EF4-FFF2-40B4-BE49-F238E27FC236}">
                <a16:creationId xmlns:a16="http://schemas.microsoft.com/office/drawing/2014/main" id="{0B058973-BE94-6C33-CAC8-171B308BF357}"/>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272722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C692-C4AE-9B18-53A3-7170A9E02079}"/>
              </a:ext>
            </a:extLst>
          </p:cNvPr>
          <p:cNvSpPr>
            <a:spLocks noGrp="1"/>
          </p:cNvSpPr>
          <p:nvPr>
            <p:ph type="title"/>
          </p:nvPr>
        </p:nvSpPr>
        <p:spPr/>
        <p:txBody>
          <a:bodyPr/>
          <a:lstStyle/>
          <a:p>
            <a:r>
              <a:rPr lang="de-CH" dirty="0"/>
              <a:t>Vertiefende Quellen zum Thema</a:t>
            </a:r>
          </a:p>
        </p:txBody>
      </p:sp>
      <p:sp>
        <p:nvSpPr>
          <p:cNvPr id="3" name="Text Placeholder 2">
            <a:extLst>
              <a:ext uri="{FF2B5EF4-FFF2-40B4-BE49-F238E27FC236}">
                <a16:creationId xmlns:a16="http://schemas.microsoft.com/office/drawing/2014/main" id="{B63E1721-A07C-ED4A-8D78-5B7129364AEB}"/>
              </a:ext>
            </a:extLst>
          </p:cNvPr>
          <p:cNvSpPr>
            <a:spLocks noGrp="1"/>
          </p:cNvSpPr>
          <p:nvPr>
            <p:ph type="body" sz="quarter" idx="13"/>
          </p:nvPr>
        </p:nvSpPr>
        <p:spPr/>
        <p:txBody>
          <a:bodyPr/>
          <a:lstStyle/>
          <a:p>
            <a:endParaRPr lang="de-CH"/>
          </a:p>
        </p:txBody>
      </p:sp>
      <p:sp>
        <p:nvSpPr>
          <p:cNvPr id="4" name="Slide Number Placeholder 3">
            <a:extLst>
              <a:ext uri="{FF2B5EF4-FFF2-40B4-BE49-F238E27FC236}">
                <a16:creationId xmlns:a16="http://schemas.microsoft.com/office/drawing/2014/main" id="{BFE0721B-83BD-44CD-54B8-FF8D21835BA5}"/>
              </a:ext>
            </a:extLst>
          </p:cNvPr>
          <p:cNvSpPr>
            <a:spLocks noGrp="1"/>
          </p:cNvSpPr>
          <p:nvPr>
            <p:ph type="sldNum" sz="quarter" idx="14"/>
          </p:nvPr>
        </p:nvSpPr>
        <p:spPr/>
        <p:txBody>
          <a:bodyPr/>
          <a:lstStyle/>
          <a:p>
            <a:fld id="{476BE59D-4918-439E-9CBF-5840B2847889}" type="slidenum">
              <a:rPr lang="de-CH" smtClean="0"/>
              <a:pPr/>
              <a:t>24</a:t>
            </a:fld>
            <a:endParaRPr lang="de-CH" dirty="0"/>
          </a:p>
        </p:txBody>
      </p:sp>
      <p:sp>
        <p:nvSpPr>
          <p:cNvPr id="5" name="Footer Placeholder 4">
            <a:extLst>
              <a:ext uri="{FF2B5EF4-FFF2-40B4-BE49-F238E27FC236}">
                <a16:creationId xmlns:a16="http://schemas.microsoft.com/office/drawing/2014/main" id="{42B35813-83D4-01C5-69CD-6825353FCFA1}"/>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97033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FFD2A-3290-0E0C-33BD-371696BE2862}"/>
              </a:ext>
            </a:extLst>
          </p:cNvPr>
          <p:cNvSpPr>
            <a:spLocks noGrp="1"/>
          </p:cNvSpPr>
          <p:nvPr>
            <p:ph type="title"/>
          </p:nvPr>
        </p:nvSpPr>
        <p:spPr/>
        <p:txBody>
          <a:bodyPr/>
          <a:lstStyle/>
          <a:p>
            <a:r>
              <a:rPr lang="de-CH" dirty="0"/>
              <a:t>Einsatz des Lernmoduls</a:t>
            </a:r>
            <a:endParaRPr lang="en-GB" dirty="0"/>
          </a:p>
        </p:txBody>
      </p:sp>
      <p:sp>
        <p:nvSpPr>
          <p:cNvPr id="3" name="Textplatzhalter 2">
            <a:extLst>
              <a:ext uri="{FF2B5EF4-FFF2-40B4-BE49-F238E27FC236}">
                <a16:creationId xmlns:a16="http://schemas.microsoft.com/office/drawing/2014/main" id="{6B84C24E-A26E-1008-29AE-2AC4F565872B}"/>
              </a:ext>
            </a:extLst>
          </p:cNvPr>
          <p:cNvSpPr>
            <a:spLocks noGrp="1"/>
          </p:cNvSpPr>
          <p:nvPr>
            <p:ph type="body" sz="quarter" idx="13"/>
          </p:nvPr>
        </p:nvSpPr>
        <p:spPr/>
        <p:txBody>
          <a:bodyPr/>
          <a:lstStyle/>
          <a:p>
            <a:pPr>
              <a:lnSpc>
                <a:spcPct val="100000"/>
              </a:lnSpc>
              <a:spcAft>
                <a:spcPts val="1200"/>
              </a:spcAft>
              <a:buFont typeface="Arial" panose="020B0604020202020204" pitchFamily="34" charset="0"/>
              <a:buChar char="•"/>
            </a:pPr>
            <a:r>
              <a:rPr lang="de-CH" dirty="0"/>
              <a:t>Geeignet für den Einsatz in Bachelorstudiengänge an Schweizer Hochschulen</a:t>
            </a:r>
          </a:p>
          <a:p>
            <a:pPr>
              <a:lnSpc>
                <a:spcPct val="100000"/>
              </a:lnSpc>
              <a:spcAft>
                <a:spcPts val="1200"/>
              </a:spcAft>
              <a:buFont typeface="Arial" panose="020B0604020202020204" pitchFamily="34" charset="0"/>
              <a:buChar char="•"/>
            </a:pPr>
            <a:r>
              <a:rPr lang="de-CH" dirty="0"/>
              <a:t>Als Einführung auch geeignet für Master- und Weiterbildungsstudiengänge an Schweizer Hochschulen</a:t>
            </a:r>
          </a:p>
          <a:p>
            <a:pPr>
              <a:lnSpc>
                <a:spcPct val="100000"/>
              </a:lnSpc>
              <a:spcAft>
                <a:spcPts val="1200"/>
              </a:spcAft>
              <a:buFont typeface="Arial" panose="020B0604020202020204" pitchFamily="34" charset="0"/>
              <a:buChar char="•"/>
            </a:pPr>
            <a:r>
              <a:rPr lang="de-CH" dirty="0"/>
              <a:t>Geeignet für das Selbststudium, kann auch im Präsenzunterricht eingesetzt werden</a:t>
            </a:r>
          </a:p>
          <a:p>
            <a:pPr>
              <a:lnSpc>
                <a:spcPct val="100000"/>
              </a:lnSpc>
              <a:spcAft>
                <a:spcPts val="1200"/>
              </a:spcAft>
              <a:buFont typeface="Arial" panose="020B0604020202020204" pitchFamily="34" charset="0"/>
              <a:buChar char="•"/>
            </a:pPr>
            <a:r>
              <a:rPr lang="de-CH" dirty="0"/>
              <a:t>Umfang: 3-4 Stunden Lernzeit, für Vertiefung weitere 3-4 Stunden Lernzeit</a:t>
            </a:r>
          </a:p>
          <a:p>
            <a:pPr marL="0" indent="0">
              <a:buNone/>
            </a:pPr>
            <a:endParaRPr lang="en-GB" dirty="0"/>
          </a:p>
        </p:txBody>
      </p:sp>
      <p:sp>
        <p:nvSpPr>
          <p:cNvPr id="4" name="Foliennummernplatzhalter 3">
            <a:extLst>
              <a:ext uri="{FF2B5EF4-FFF2-40B4-BE49-F238E27FC236}">
                <a16:creationId xmlns:a16="http://schemas.microsoft.com/office/drawing/2014/main" id="{270A889A-74C4-34F0-F5BE-EA831B7FCEA0}"/>
              </a:ext>
            </a:extLst>
          </p:cNvPr>
          <p:cNvSpPr>
            <a:spLocks noGrp="1"/>
          </p:cNvSpPr>
          <p:nvPr>
            <p:ph type="sldNum" sz="quarter" idx="14"/>
          </p:nvPr>
        </p:nvSpPr>
        <p:spPr/>
        <p:txBody>
          <a:bodyPr/>
          <a:lstStyle/>
          <a:p>
            <a:fld id="{476BE59D-4918-439E-9CBF-5840B2847889}" type="slidenum">
              <a:rPr lang="de-CH" smtClean="0"/>
              <a:pPr/>
              <a:t>25</a:t>
            </a:fld>
            <a:endParaRPr lang="de-CH" dirty="0"/>
          </a:p>
        </p:txBody>
      </p:sp>
      <p:sp>
        <p:nvSpPr>
          <p:cNvPr id="5" name="Fußzeilenplatzhalter 4">
            <a:extLst>
              <a:ext uri="{FF2B5EF4-FFF2-40B4-BE49-F238E27FC236}">
                <a16:creationId xmlns:a16="http://schemas.microsoft.com/office/drawing/2014/main" id="{9385D502-DD55-F03A-83BC-702479766347}"/>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80631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DF01-7253-5EBE-A127-EEA0E1CB73FC}"/>
              </a:ext>
            </a:extLst>
          </p:cNvPr>
          <p:cNvSpPr>
            <a:spLocks noGrp="1"/>
          </p:cNvSpPr>
          <p:nvPr>
            <p:ph type="title"/>
          </p:nvPr>
        </p:nvSpPr>
        <p:spPr/>
        <p:txBody>
          <a:bodyPr/>
          <a:lstStyle/>
          <a:p>
            <a:r>
              <a:rPr lang="de-CH" dirty="0"/>
              <a:t>Das NFP 73 Nachhaltige Wirtschaft: </a:t>
            </a:r>
            <a:br>
              <a:rPr lang="de-CH" dirty="0"/>
            </a:br>
            <a:r>
              <a:rPr lang="de-CH" dirty="0"/>
              <a:t>ressourcenschonend, zukunftsfähig, innovativ</a:t>
            </a:r>
          </a:p>
        </p:txBody>
      </p:sp>
      <p:sp>
        <p:nvSpPr>
          <p:cNvPr id="3" name="Text Placeholder 2">
            <a:extLst>
              <a:ext uri="{FF2B5EF4-FFF2-40B4-BE49-F238E27FC236}">
                <a16:creationId xmlns:a16="http://schemas.microsoft.com/office/drawing/2014/main" id="{E47E1585-A18C-D362-EBDE-7964974C99B3}"/>
              </a:ext>
            </a:extLst>
          </p:cNvPr>
          <p:cNvSpPr>
            <a:spLocks noGrp="1"/>
          </p:cNvSpPr>
          <p:nvPr>
            <p:ph type="body" sz="quarter" idx="13"/>
          </p:nvPr>
        </p:nvSpPr>
        <p:spPr/>
        <p:txBody>
          <a:bodyPr/>
          <a:lstStyle/>
          <a:p>
            <a:pPr marL="0" indent="0">
              <a:buNone/>
            </a:pPr>
            <a:r>
              <a:rPr lang="de-CH" sz="1800" b="0" i="0" dirty="0">
                <a:solidFill>
                  <a:srgbClr val="1B2422"/>
                </a:solidFill>
                <a:effectLst/>
              </a:rPr>
              <a:t>Das NFP 73 hat zum Ziel wissenschaftliche Erkenntnisse über eine nachhaltige Wirtschaft mit schonender Nutzung natürlicher Ressourcen, mehr Wohlfahrt und erhöhter Wettbewerbsfähigkeit des Wirtschaftsstandortes Schweiz zu erarbeiten.</a:t>
            </a:r>
          </a:p>
          <a:p>
            <a:pPr marL="0" indent="0">
              <a:buNone/>
            </a:pPr>
            <a:endParaRPr lang="de-CH" sz="1800" b="0" i="0" dirty="0">
              <a:solidFill>
                <a:srgbClr val="1B2422"/>
              </a:solidFill>
              <a:effectLst/>
            </a:endParaRPr>
          </a:p>
          <a:p>
            <a:pPr marL="0" indent="0">
              <a:buNone/>
            </a:pPr>
            <a:r>
              <a:rPr lang="de-CH" sz="1800" dirty="0">
                <a:solidFill>
                  <a:srgbClr val="1B2422"/>
                </a:solidFill>
              </a:rPr>
              <a:t>Rahmen:</a:t>
            </a:r>
            <a:endParaRPr lang="de-CH" sz="1800" b="0" i="0" dirty="0">
              <a:solidFill>
                <a:srgbClr val="1B2422"/>
              </a:solidFill>
              <a:effectLst/>
            </a:endParaRPr>
          </a:p>
          <a:p>
            <a:pPr>
              <a:lnSpc>
                <a:spcPct val="100000"/>
              </a:lnSpc>
              <a:spcAft>
                <a:spcPts val="1200"/>
              </a:spcAft>
            </a:pPr>
            <a:r>
              <a:rPr lang="de-CH" sz="1800" dirty="0"/>
              <a:t>29 Forschungsprojekte in 9 Schwerpunkten</a:t>
            </a:r>
          </a:p>
          <a:p>
            <a:pPr>
              <a:lnSpc>
                <a:spcPct val="100000"/>
              </a:lnSpc>
              <a:spcAft>
                <a:spcPts val="1200"/>
              </a:spcAft>
            </a:pPr>
            <a:r>
              <a:rPr lang="de-CH" sz="1800" dirty="0"/>
              <a:t>Laufzeit: 2016-2023</a:t>
            </a:r>
          </a:p>
          <a:p>
            <a:pPr>
              <a:lnSpc>
                <a:spcPct val="100000"/>
              </a:lnSpc>
              <a:spcAft>
                <a:spcPts val="1200"/>
              </a:spcAft>
            </a:pPr>
            <a:r>
              <a:rPr lang="de-CH" sz="1800" dirty="0"/>
              <a:t>Forschungsdauer: 5 Jahre</a:t>
            </a:r>
          </a:p>
          <a:p>
            <a:pPr>
              <a:lnSpc>
                <a:spcPct val="100000"/>
              </a:lnSpc>
              <a:spcAft>
                <a:spcPts val="1200"/>
              </a:spcAft>
            </a:pPr>
            <a:r>
              <a:rPr lang="de-CH" sz="1800" dirty="0"/>
              <a:t>Finanzrahmen: </a:t>
            </a:r>
            <a:r>
              <a:rPr lang="de-CH" sz="1800" b="0" i="0" dirty="0">
                <a:solidFill>
                  <a:srgbClr val="04293C"/>
                </a:solidFill>
                <a:effectLst/>
              </a:rPr>
              <a:t>CHF 20'000’000</a:t>
            </a:r>
            <a:endParaRPr lang="de-CH" sz="1800" dirty="0"/>
          </a:p>
          <a:p>
            <a:endParaRPr lang="de-CH" dirty="0"/>
          </a:p>
          <a:p>
            <a:pPr marL="0" indent="0">
              <a:buNone/>
            </a:pPr>
            <a:r>
              <a:rPr lang="de-CH" sz="1800">
                <a:solidFill>
                  <a:srgbClr val="04293C"/>
                </a:solidFill>
              </a:rPr>
              <a:t>Danksagung: Die Entwicklung dieses Lernmoduls wurde durch SNF/NFP 73 ermöglicht.</a:t>
            </a:r>
            <a:endParaRPr lang="de-CH" sz="1800"/>
          </a:p>
          <a:p>
            <a:pPr marL="0" indent="0">
              <a:buNone/>
            </a:pPr>
            <a:endParaRPr lang="de-CH" dirty="0"/>
          </a:p>
        </p:txBody>
      </p:sp>
      <p:sp>
        <p:nvSpPr>
          <p:cNvPr id="4" name="Slide Number Placeholder 3">
            <a:extLst>
              <a:ext uri="{FF2B5EF4-FFF2-40B4-BE49-F238E27FC236}">
                <a16:creationId xmlns:a16="http://schemas.microsoft.com/office/drawing/2014/main" id="{37496008-4DAD-5E05-98E4-317477F8D1A8}"/>
              </a:ext>
            </a:extLst>
          </p:cNvPr>
          <p:cNvSpPr>
            <a:spLocks noGrp="1"/>
          </p:cNvSpPr>
          <p:nvPr>
            <p:ph type="sldNum" sz="quarter" idx="14"/>
          </p:nvPr>
        </p:nvSpPr>
        <p:spPr/>
        <p:txBody>
          <a:bodyPr/>
          <a:lstStyle/>
          <a:p>
            <a:fld id="{476BE59D-4918-439E-9CBF-5840B2847889}" type="slidenum">
              <a:rPr lang="de-CH" smtClean="0"/>
              <a:pPr/>
              <a:t>26</a:t>
            </a:fld>
            <a:endParaRPr lang="de-CH" dirty="0"/>
          </a:p>
        </p:txBody>
      </p:sp>
      <p:sp>
        <p:nvSpPr>
          <p:cNvPr id="5" name="Footer Placeholder 4">
            <a:extLst>
              <a:ext uri="{FF2B5EF4-FFF2-40B4-BE49-F238E27FC236}">
                <a16:creationId xmlns:a16="http://schemas.microsoft.com/office/drawing/2014/main" id="{4AE3D8A9-7D80-96BD-094B-972A478159EF}"/>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163110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DDDD-ACAF-61EF-B64D-250214EF3B1E}"/>
              </a:ext>
            </a:extLst>
          </p:cNvPr>
          <p:cNvSpPr>
            <a:spLocks noGrp="1"/>
          </p:cNvSpPr>
          <p:nvPr>
            <p:ph type="title"/>
          </p:nvPr>
        </p:nvSpPr>
        <p:spPr/>
        <p:txBody>
          <a:bodyPr/>
          <a:lstStyle/>
          <a:p>
            <a:r>
              <a:rPr lang="de-CH" dirty="0"/>
              <a:t>Lernziele</a:t>
            </a:r>
          </a:p>
        </p:txBody>
      </p:sp>
      <p:sp>
        <p:nvSpPr>
          <p:cNvPr id="3" name="Text Placeholder 2">
            <a:extLst>
              <a:ext uri="{FF2B5EF4-FFF2-40B4-BE49-F238E27FC236}">
                <a16:creationId xmlns:a16="http://schemas.microsoft.com/office/drawing/2014/main" id="{5CF55C2E-5172-48EC-D8E3-6C4AEC2D483E}"/>
              </a:ext>
            </a:extLst>
          </p:cNvPr>
          <p:cNvSpPr>
            <a:spLocks noGrp="1"/>
          </p:cNvSpPr>
          <p:nvPr>
            <p:ph type="body" sz="quarter" idx="13"/>
          </p:nvPr>
        </p:nvSpPr>
        <p:spPr/>
        <p:txBody>
          <a:bodyPr/>
          <a:lstStyle/>
          <a:p>
            <a:pPr marL="0" indent="0">
              <a:buNone/>
            </a:pPr>
            <a:r>
              <a:rPr lang="de-CH" dirty="0"/>
              <a:t>Der/die Lernende …</a:t>
            </a:r>
          </a:p>
          <a:p>
            <a:r>
              <a:rPr lang="de-CH" dirty="0"/>
              <a:t>Kennt die </a:t>
            </a:r>
            <a:r>
              <a:rPr lang="de-CH" b="1" dirty="0"/>
              <a:t>grössten Herausforderungen </a:t>
            </a:r>
            <a:r>
              <a:rPr lang="de-CH" dirty="0"/>
              <a:t>von Städten und ihrer Mobilität</a:t>
            </a:r>
          </a:p>
          <a:p>
            <a:r>
              <a:rPr lang="de-CH" dirty="0"/>
              <a:t>Versteht </a:t>
            </a:r>
            <a:r>
              <a:rPr lang="de-CH" b="1" dirty="0"/>
              <a:t>Ansätze</a:t>
            </a:r>
            <a:r>
              <a:rPr lang="de-CH" dirty="0"/>
              <a:t> und </a:t>
            </a:r>
            <a:r>
              <a:rPr lang="de-CH" b="1" dirty="0"/>
              <a:t>Massnahmen</a:t>
            </a:r>
            <a:r>
              <a:rPr lang="de-CH" dirty="0"/>
              <a:t> für eine nachhaltigere Mobilität</a:t>
            </a:r>
          </a:p>
          <a:p>
            <a:r>
              <a:rPr lang="de-CH" dirty="0"/>
              <a:t>Weiss, welche Ansätze und Kombinationen von Ansätzen wie viel zum </a:t>
            </a:r>
            <a:r>
              <a:rPr lang="de-CH" b="1" dirty="0"/>
              <a:t>Netto-Null-Ziel</a:t>
            </a:r>
            <a:r>
              <a:rPr lang="de-CH" dirty="0"/>
              <a:t> beitragen</a:t>
            </a:r>
          </a:p>
          <a:p>
            <a:r>
              <a:rPr lang="de-CH" dirty="0"/>
              <a:t>Erkennt das Potential von </a:t>
            </a:r>
            <a:r>
              <a:rPr lang="de-CH" b="1" dirty="0" err="1"/>
              <a:t>Serious</a:t>
            </a:r>
            <a:r>
              <a:rPr lang="de-CH" b="1" dirty="0"/>
              <a:t> Games </a:t>
            </a:r>
            <a:r>
              <a:rPr lang="de-CH" dirty="0"/>
              <a:t>für das Verständnis von Nachhaltigkeitsstrategien</a:t>
            </a:r>
          </a:p>
          <a:p>
            <a:endParaRPr lang="de-CH" dirty="0"/>
          </a:p>
          <a:p>
            <a:endParaRPr lang="de-CH" dirty="0"/>
          </a:p>
        </p:txBody>
      </p:sp>
      <p:sp>
        <p:nvSpPr>
          <p:cNvPr id="4" name="Slide Number Placeholder 3">
            <a:extLst>
              <a:ext uri="{FF2B5EF4-FFF2-40B4-BE49-F238E27FC236}">
                <a16:creationId xmlns:a16="http://schemas.microsoft.com/office/drawing/2014/main" id="{8FD3ECE7-A518-AF04-11C1-583BC1E7AA0A}"/>
              </a:ext>
            </a:extLst>
          </p:cNvPr>
          <p:cNvSpPr>
            <a:spLocks noGrp="1"/>
          </p:cNvSpPr>
          <p:nvPr>
            <p:ph type="sldNum" sz="quarter" idx="14"/>
          </p:nvPr>
        </p:nvSpPr>
        <p:spPr/>
        <p:txBody>
          <a:bodyPr/>
          <a:lstStyle/>
          <a:p>
            <a:fld id="{476BE59D-4918-439E-9CBF-5840B2847889}" type="slidenum">
              <a:rPr lang="de-CH" smtClean="0"/>
              <a:pPr/>
              <a:t>3</a:t>
            </a:fld>
            <a:endParaRPr lang="de-CH" dirty="0"/>
          </a:p>
        </p:txBody>
      </p:sp>
      <p:sp>
        <p:nvSpPr>
          <p:cNvPr id="5" name="Footer Placeholder 4">
            <a:extLst>
              <a:ext uri="{FF2B5EF4-FFF2-40B4-BE49-F238E27FC236}">
                <a16:creationId xmlns:a16="http://schemas.microsoft.com/office/drawing/2014/main" id="{384444AD-9323-FFE3-7A5A-933A50629F3B}"/>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26395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8453-C997-95A2-1CE2-DB06558C9443}"/>
              </a:ext>
            </a:extLst>
          </p:cNvPr>
          <p:cNvSpPr>
            <a:spLocks noGrp="1"/>
          </p:cNvSpPr>
          <p:nvPr>
            <p:ph type="title"/>
          </p:nvPr>
        </p:nvSpPr>
        <p:spPr/>
        <p:txBody>
          <a:bodyPr/>
          <a:lstStyle/>
          <a:p>
            <a:r>
              <a:rPr lang="de-CH" dirty="0"/>
              <a:t>Einstiegsfragen</a:t>
            </a:r>
          </a:p>
        </p:txBody>
      </p:sp>
      <p:sp>
        <p:nvSpPr>
          <p:cNvPr id="3" name="Text Placeholder 2">
            <a:extLst>
              <a:ext uri="{FF2B5EF4-FFF2-40B4-BE49-F238E27FC236}">
                <a16:creationId xmlns:a16="http://schemas.microsoft.com/office/drawing/2014/main" id="{E1134C37-16BD-2DC0-EB07-DC15D0ECA40D}"/>
              </a:ext>
            </a:extLst>
          </p:cNvPr>
          <p:cNvSpPr>
            <a:spLocks noGrp="1"/>
          </p:cNvSpPr>
          <p:nvPr>
            <p:ph type="body" sz="quarter" idx="13"/>
          </p:nvPr>
        </p:nvSpPr>
        <p:spPr/>
        <p:txBody>
          <a:bodyPr/>
          <a:lstStyle/>
          <a:p>
            <a:pPr marL="0" indent="0">
              <a:lnSpc>
                <a:spcPct val="100000"/>
              </a:lnSpc>
              <a:spcAft>
                <a:spcPts val="1200"/>
              </a:spcAft>
              <a:buNone/>
            </a:pPr>
            <a:r>
              <a:rPr lang="de-CH" sz="1800" dirty="0"/>
              <a:t>Versuche bitte mit deinem Vorwissen und deinen Erfahrungen folgende Fragen zu beantworten. Am besten diskutierst du deine Antworten mit einer Kollegin oder einem Kollegen:</a:t>
            </a:r>
          </a:p>
          <a:p>
            <a:pPr>
              <a:lnSpc>
                <a:spcPct val="100000"/>
              </a:lnSpc>
              <a:spcAft>
                <a:spcPts val="1200"/>
              </a:spcAft>
            </a:pPr>
            <a:r>
              <a:rPr lang="de-CH" dirty="0"/>
              <a:t>Wie können </a:t>
            </a:r>
            <a:r>
              <a:rPr lang="de-CH" b="1" dirty="0"/>
              <a:t>Städte nachhaltiger </a:t>
            </a:r>
            <a:r>
              <a:rPr lang="de-CH" dirty="0"/>
              <a:t>werden?</a:t>
            </a:r>
          </a:p>
          <a:p>
            <a:pPr>
              <a:lnSpc>
                <a:spcPct val="100000"/>
              </a:lnSpc>
              <a:spcAft>
                <a:spcPts val="1200"/>
              </a:spcAft>
            </a:pPr>
            <a:r>
              <a:rPr lang="de-CH" dirty="0"/>
              <a:t>Wie können Städte zu </a:t>
            </a:r>
            <a:r>
              <a:rPr lang="de-CH" b="1" dirty="0"/>
              <a:t>«postfossil Cities» </a:t>
            </a:r>
            <a:r>
              <a:rPr lang="de-CH" dirty="0"/>
              <a:t>werden?</a:t>
            </a:r>
          </a:p>
          <a:p>
            <a:pPr>
              <a:lnSpc>
                <a:spcPct val="100000"/>
              </a:lnSpc>
              <a:spcAft>
                <a:spcPts val="1200"/>
              </a:spcAft>
            </a:pPr>
            <a:r>
              <a:rPr lang="de-CH" dirty="0"/>
              <a:t>Welche Ansätze scheinen mir vielversprechend, um das </a:t>
            </a:r>
            <a:r>
              <a:rPr lang="de-CH" b="1" dirty="0"/>
              <a:t>Netto-Null-Ziel</a:t>
            </a:r>
            <a:r>
              <a:rPr lang="de-CH" dirty="0"/>
              <a:t> bei der </a:t>
            </a:r>
            <a:r>
              <a:rPr lang="de-CH" b="1" dirty="0"/>
              <a:t>Personenmobilität</a:t>
            </a:r>
            <a:r>
              <a:rPr lang="de-CH" dirty="0"/>
              <a:t> zu erreichen?</a:t>
            </a:r>
          </a:p>
          <a:p>
            <a:pPr>
              <a:buFont typeface="Wingdings" panose="05000000000000000000" pitchFamily="2" charset="2"/>
              <a:buChar char="Ø"/>
            </a:pPr>
            <a:endParaRPr lang="de-CH" dirty="0"/>
          </a:p>
          <a:p>
            <a:pPr>
              <a:buFont typeface="Wingdings" panose="05000000000000000000" pitchFamily="2" charset="2"/>
              <a:buChar char="Ø"/>
            </a:pPr>
            <a:r>
              <a:rPr lang="de-CH" dirty="0"/>
              <a:t>Zu welchen Nachhaltigkeitszielen gibt es wichtige Bezüge und welche sind das? </a:t>
            </a:r>
          </a:p>
          <a:p>
            <a:pPr marL="0" indent="0">
              <a:buNone/>
            </a:pPr>
            <a:endParaRPr lang="de-CH" dirty="0"/>
          </a:p>
        </p:txBody>
      </p:sp>
      <p:sp>
        <p:nvSpPr>
          <p:cNvPr id="4" name="Slide Number Placeholder 3">
            <a:extLst>
              <a:ext uri="{FF2B5EF4-FFF2-40B4-BE49-F238E27FC236}">
                <a16:creationId xmlns:a16="http://schemas.microsoft.com/office/drawing/2014/main" id="{C634793C-DB90-07EA-7B4B-103C64FE4437}"/>
              </a:ext>
            </a:extLst>
          </p:cNvPr>
          <p:cNvSpPr>
            <a:spLocks noGrp="1"/>
          </p:cNvSpPr>
          <p:nvPr>
            <p:ph type="sldNum" sz="quarter" idx="14"/>
          </p:nvPr>
        </p:nvSpPr>
        <p:spPr/>
        <p:txBody>
          <a:bodyPr/>
          <a:lstStyle/>
          <a:p>
            <a:fld id="{476BE59D-4918-439E-9CBF-5840B2847889}" type="slidenum">
              <a:rPr lang="de-CH" smtClean="0"/>
              <a:pPr/>
              <a:t>4</a:t>
            </a:fld>
            <a:endParaRPr lang="de-CH" dirty="0"/>
          </a:p>
        </p:txBody>
      </p:sp>
      <p:sp>
        <p:nvSpPr>
          <p:cNvPr id="5" name="Footer Placeholder 4">
            <a:extLst>
              <a:ext uri="{FF2B5EF4-FFF2-40B4-BE49-F238E27FC236}">
                <a16:creationId xmlns:a16="http://schemas.microsoft.com/office/drawing/2014/main" id="{E43EBFF0-ABE3-9897-CEBC-1DB5F57EDFEE}"/>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92016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953B-6A93-D5AC-34E4-BCFB6FEF7CA6}"/>
              </a:ext>
            </a:extLst>
          </p:cNvPr>
          <p:cNvSpPr>
            <a:spLocks noGrp="1"/>
          </p:cNvSpPr>
          <p:nvPr>
            <p:ph type="title"/>
          </p:nvPr>
        </p:nvSpPr>
        <p:spPr/>
        <p:txBody>
          <a:bodyPr/>
          <a:lstStyle/>
          <a:p>
            <a:r>
              <a:rPr lang="de-CH" dirty="0"/>
              <a:t>Bezüge zu den Nachhaltigkeitszielen der UNO</a:t>
            </a:r>
          </a:p>
        </p:txBody>
      </p:sp>
      <p:sp>
        <p:nvSpPr>
          <p:cNvPr id="4" name="Slide Number Placeholder 3">
            <a:extLst>
              <a:ext uri="{FF2B5EF4-FFF2-40B4-BE49-F238E27FC236}">
                <a16:creationId xmlns:a16="http://schemas.microsoft.com/office/drawing/2014/main" id="{CCFC0D2C-56E5-017B-68F0-AF1B25CE6F7C}"/>
              </a:ext>
            </a:extLst>
          </p:cNvPr>
          <p:cNvSpPr>
            <a:spLocks noGrp="1"/>
          </p:cNvSpPr>
          <p:nvPr>
            <p:ph type="sldNum" sz="quarter" idx="14"/>
          </p:nvPr>
        </p:nvSpPr>
        <p:spPr/>
        <p:txBody>
          <a:bodyPr/>
          <a:lstStyle/>
          <a:p>
            <a:fld id="{476BE59D-4918-439E-9CBF-5840B2847889}" type="slidenum">
              <a:rPr lang="de-CH" smtClean="0"/>
              <a:pPr/>
              <a:t>5</a:t>
            </a:fld>
            <a:endParaRPr lang="de-CH" dirty="0"/>
          </a:p>
        </p:txBody>
      </p:sp>
      <p:sp>
        <p:nvSpPr>
          <p:cNvPr id="5" name="Footer Placeholder 4">
            <a:extLst>
              <a:ext uri="{FF2B5EF4-FFF2-40B4-BE49-F238E27FC236}">
                <a16:creationId xmlns:a16="http://schemas.microsoft.com/office/drawing/2014/main" id="{F0E250FD-73CD-1BD1-5815-C525C4B0DDE7}"/>
              </a:ext>
            </a:extLst>
          </p:cNvPr>
          <p:cNvSpPr>
            <a:spLocks noGrp="1"/>
          </p:cNvSpPr>
          <p:nvPr>
            <p:ph type="ftr" sz="quarter" idx="15"/>
          </p:nvPr>
        </p:nvSpPr>
        <p:spPr/>
        <p:txBody>
          <a:bodyPr/>
          <a:lstStyle/>
          <a:p>
            <a:r>
              <a:rPr lang="de-CH"/>
              <a:t>NFP 73 – Nachhaltige Wirtschaft</a:t>
            </a:r>
            <a:endParaRPr lang="de-CH" dirty="0"/>
          </a:p>
        </p:txBody>
      </p:sp>
      <p:sp>
        <p:nvSpPr>
          <p:cNvPr id="6" name="Oval 5">
            <a:extLst>
              <a:ext uri="{FF2B5EF4-FFF2-40B4-BE49-F238E27FC236}">
                <a16:creationId xmlns:a16="http://schemas.microsoft.com/office/drawing/2014/main" id="{2D119413-D792-D22E-9B20-6D351679F6A2}"/>
              </a:ext>
            </a:extLst>
          </p:cNvPr>
          <p:cNvSpPr/>
          <p:nvPr/>
        </p:nvSpPr>
        <p:spPr>
          <a:xfrm>
            <a:off x="4814912" y="3068782"/>
            <a:ext cx="1650886" cy="1059732"/>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Box 6">
            <a:extLst>
              <a:ext uri="{FF2B5EF4-FFF2-40B4-BE49-F238E27FC236}">
                <a16:creationId xmlns:a16="http://schemas.microsoft.com/office/drawing/2014/main" id="{60B7567D-3D21-F2B5-A262-C68B78E9E9E1}"/>
              </a:ext>
            </a:extLst>
          </p:cNvPr>
          <p:cNvSpPr txBox="1"/>
          <p:nvPr/>
        </p:nvSpPr>
        <p:spPr>
          <a:xfrm>
            <a:off x="4968481" y="3279609"/>
            <a:ext cx="1351280" cy="634276"/>
          </a:xfrm>
          <a:prstGeom prst="rect">
            <a:avLst/>
          </a:prstGeom>
          <a:noFill/>
        </p:spPr>
        <p:txBody>
          <a:bodyPr wrap="square" lIns="0" tIns="0" rIns="0" bIns="0" rtlCol="0">
            <a:spAutoFit/>
          </a:bodyPr>
          <a:lstStyle/>
          <a:p>
            <a:pPr algn="ctr">
              <a:lnSpc>
                <a:spcPct val="120000"/>
              </a:lnSpc>
            </a:pPr>
            <a:r>
              <a:rPr lang="de-CH" dirty="0"/>
              <a:t>Städte und Mobilität</a:t>
            </a:r>
          </a:p>
        </p:txBody>
      </p:sp>
      <p:pic>
        <p:nvPicPr>
          <p:cNvPr id="8" name="Picture 7">
            <a:extLst>
              <a:ext uri="{FF2B5EF4-FFF2-40B4-BE49-F238E27FC236}">
                <a16:creationId xmlns:a16="http://schemas.microsoft.com/office/drawing/2014/main" id="{EB51F1B8-C9F2-73E2-BD69-0BB70CC42678}"/>
              </a:ext>
            </a:extLst>
          </p:cNvPr>
          <p:cNvPicPr>
            <a:picLocks noChangeAspect="1"/>
          </p:cNvPicPr>
          <p:nvPr/>
        </p:nvPicPr>
        <p:blipFill>
          <a:blip r:embed="rId2"/>
          <a:stretch>
            <a:fillRect/>
          </a:stretch>
        </p:blipFill>
        <p:spPr>
          <a:xfrm>
            <a:off x="7836427" y="3002331"/>
            <a:ext cx="1049720" cy="1080000"/>
          </a:xfrm>
          <a:prstGeom prst="rect">
            <a:avLst/>
          </a:prstGeom>
        </p:spPr>
      </p:pic>
      <p:pic>
        <p:nvPicPr>
          <p:cNvPr id="9" name="Picture 8">
            <a:extLst>
              <a:ext uri="{FF2B5EF4-FFF2-40B4-BE49-F238E27FC236}">
                <a16:creationId xmlns:a16="http://schemas.microsoft.com/office/drawing/2014/main" id="{BA3F0B64-A96C-2B99-2876-F8883838EBCC}"/>
              </a:ext>
            </a:extLst>
          </p:cNvPr>
          <p:cNvPicPr>
            <a:picLocks noChangeAspect="1"/>
          </p:cNvPicPr>
          <p:nvPr/>
        </p:nvPicPr>
        <p:blipFill>
          <a:blip r:embed="rId3"/>
          <a:stretch>
            <a:fillRect/>
          </a:stretch>
        </p:blipFill>
        <p:spPr>
          <a:xfrm>
            <a:off x="5070319" y="1297611"/>
            <a:ext cx="1033703" cy="1048400"/>
          </a:xfrm>
          <a:prstGeom prst="rect">
            <a:avLst/>
          </a:prstGeom>
        </p:spPr>
      </p:pic>
      <p:cxnSp>
        <p:nvCxnSpPr>
          <p:cNvPr id="11" name="Straight Connector 10">
            <a:extLst>
              <a:ext uri="{FF2B5EF4-FFF2-40B4-BE49-F238E27FC236}">
                <a16:creationId xmlns:a16="http://schemas.microsoft.com/office/drawing/2014/main" id="{10E991C9-988D-E539-C9B4-7210F2C01749}"/>
              </a:ext>
            </a:extLst>
          </p:cNvPr>
          <p:cNvCxnSpPr>
            <a:cxnSpLocks/>
          </p:cNvCxnSpPr>
          <p:nvPr/>
        </p:nvCxnSpPr>
        <p:spPr>
          <a:xfrm>
            <a:off x="6619367" y="3548470"/>
            <a:ext cx="1045743"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36EC816-5CB0-94E6-3439-ED5BEFBAEA9F}"/>
              </a:ext>
            </a:extLst>
          </p:cNvPr>
          <p:cNvCxnSpPr>
            <a:cxnSpLocks/>
          </p:cNvCxnSpPr>
          <p:nvPr/>
        </p:nvCxnSpPr>
        <p:spPr>
          <a:xfrm>
            <a:off x="5587170" y="2346011"/>
            <a:ext cx="0" cy="65632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23308D8A-3717-0C93-62F0-DF963B2B42D9}"/>
              </a:ext>
            </a:extLst>
          </p:cNvPr>
          <p:cNvPicPr>
            <a:picLocks noChangeAspect="1"/>
          </p:cNvPicPr>
          <p:nvPr/>
        </p:nvPicPr>
        <p:blipFill>
          <a:blip r:embed="rId4"/>
          <a:stretch>
            <a:fillRect/>
          </a:stretch>
        </p:blipFill>
        <p:spPr>
          <a:xfrm>
            <a:off x="3582955" y="5023837"/>
            <a:ext cx="1092960" cy="1080000"/>
          </a:xfrm>
          <a:prstGeom prst="rect">
            <a:avLst/>
          </a:prstGeom>
        </p:spPr>
      </p:pic>
      <p:cxnSp>
        <p:nvCxnSpPr>
          <p:cNvPr id="14" name="Straight Connector 13">
            <a:extLst>
              <a:ext uri="{FF2B5EF4-FFF2-40B4-BE49-F238E27FC236}">
                <a16:creationId xmlns:a16="http://schemas.microsoft.com/office/drawing/2014/main" id="{978A525E-04BB-71A2-4ADD-0920D4E233FD}"/>
              </a:ext>
            </a:extLst>
          </p:cNvPr>
          <p:cNvCxnSpPr>
            <a:cxnSpLocks/>
          </p:cNvCxnSpPr>
          <p:nvPr/>
        </p:nvCxnSpPr>
        <p:spPr>
          <a:xfrm>
            <a:off x="3492347" y="3548470"/>
            <a:ext cx="1174254" cy="0"/>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B074EECD-23A6-307D-98DD-037DF8384590}"/>
              </a:ext>
            </a:extLst>
          </p:cNvPr>
          <p:cNvPicPr>
            <a:picLocks noChangeAspect="1"/>
          </p:cNvPicPr>
          <p:nvPr/>
        </p:nvPicPr>
        <p:blipFill>
          <a:blip r:embed="rId5"/>
          <a:stretch>
            <a:fillRect/>
          </a:stretch>
        </p:blipFill>
        <p:spPr>
          <a:xfrm>
            <a:off x="2351792" y="3108478"/>
            <a:ext cx="969238" cy="973853"/>
          </a:xfrm>
          <a:prstGeom prst="rect">
            <a:avLst/>
          </a:prstGeom>
        </p:spPr>
      </p:pic>
      <p:cxnSp>
        <p:nvCxnSpPr>
          <p:cNvPr id="16" name="Straight Connector 15">
            <a:extLst>
              <a:ext uri="{FF2B5EF4-FFF2-40B4-BE49-F238E27FC236}">
                <a16:creationId xmlns:a16="http://schemas.microsoft.com/office/drawing/2014/main" id="{3B417F77-67F8-781C-58CB-C9007B9D235D}"/>
              </a:ext>
            </a:extLst>
          </p:cNvPr>
          <p:cNvCxnSpPr>
            <a:cxnSpLocks/>
          </p:cNvCxnSpPr>
          <p:nvPr/>
        </p:nvCxnSpPr>
        <p:spPr>
          <a:xfrm flipH="1">
            <a:off x="4721559" y="4203200"/>
            <a:ext cx="678695" cy="739620"/>
          </a:xfrm>
          <a:prstGeom prst="line">
            <a:avLst/>
          </a:prstGeom>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961A6AB0-702D-2D37-F4E8-2F61B26A4CCF}"/>
              </a:ext>
            </a:extLst>
          </p:cNvPr>
          <p:cNvPicPr>
            <a:picLocks noChangeAspect="1"/>
          </p:cNvPicPr>
          <p:nvPr/>
        </p:nvPicPr>
        <p:blipFill>
          <a:blip r:embed="rId6"/>
          <a:stretch>
            <a:fillRect/>
          </a:stretch>
        </p:blipFill>
        <p:spPr>
          <a:xfrm>
            <a:off x="6799941" y="5023837"/>
            <a:ext cx="1080000" cy="1080000"/>
          </a:xfrm>
          <a:prstGeom prst="rect">
            <a:avLst/>
          </a:prstGeom>
        </p:spPr>
      </p:pic>
      <p:cxnSp>
        <p:nvCxnSpPr>
          <p:cNvPr id="18" name="Straight Connector 17">
            <a:extLst>
              <a:ext uri="{FF2B5EF4-FFF2-40B4-BE49-F238E27FC236}">
                <a16:creationId xmlns:a16="http://schemas.microsoft.com/office/drawing/2014/main" id="{2C202013-2488-28FF-9374-034E9A9BAB59}"/>
              </a:ext>
            </a:extLst>
          </p:cNvPr>
          <p:cNvCxnSpPr>
            <a:cxnSpLocks/>
          </p:cNvCxnSpPr>
          <p:nvPr/>
        </p:nvCxnSpPr>
        <p:spPr>
          <a:xfrm>
            <a:off x="6001075" y="4194965"/>
            <a:ext cx="719214" cy="74785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564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07A2-46F9-EA65-CDA8-BBCD7F4BB3E4}"/>
              </a:ext>
            </a:extLst>
          </p:cNvPr>
          <p:cNvSpPr>
            <a:spLocks noGrp="1"/>
          </p:cNvSpPr>
          <p:nvPr>
            <p:ph type="title"/>
          </p:nvPr>
        </p:nvSpPr>
        <p:spPr/>
        <p:txBody>
          <a:bodyPr/>
          <a:lstStyle/>
          <a:p>
            <a:r>
              <a:rPr lang="de-CH" dirty="0"/>
              <a:t>Einstiegsaufgaben</a:t>
            </a:r>
          </a:p>
        </p:txBody>
      </p:sp>
      <p:sp>
        <p:nvSpPr>
          <p:cNvPr id="3" name="Text Placeholder 2">
            <a:extLst>
              <a:ext uri="{FF2B5EF4-FFF2-40B4-BE49-F238E27FC236}">
                <a16:creationId xmlns:a16="http://schemas.microsoft.com/office/drawing/2014/main" id="{2CBDD328-1C4A-DD6E-8EA3-64F054640B9F}"/>
              </a:ext>
            </a:extLst>
          </p:cNvPr>
          <p:cNvSpPr>
            <a:spLocks noGrp="1"/>
          </p:cNvSpPr>
          <p:nvPr>
            <p:ph type="body" sz="quarter" idx="13"/>
          </p:nvPr>
        </p:nvSpPr>
        <p:spPr/>
        <p:txBody>
          <a:bodyPr/>
          <a:lstStyle/>
          <a:p>
            <a:pPr marL="342900" indent="-342900">
              <a:buFont typeface="+mj-lt"/>
              <a:buAutoNum type="arabicPeriod"/>
            </a:pPr>
            <a:r>
              <a:rPr lang="de-CH" dirty="0"/>
              <a:t>Was bedeutet </a:t>
            </a:r>
            <a:r>
              <a:rPr lang="de-CH" b="1" dirty="0"/>
              <a:t>«</a:t>
            </a:r>
            <a:r>
              <a:rPr lang="de-CH" b="1" dirty="0" err="1"/>
              <a:t>Push&amp;Pull</a:t>
            </a:r>
            <a:r>
              <a:rPr lang="de-CH" b="1" dirty="0"/>
              <a:t>»-Massnahmenmix </a:t>
            </a:r>
            <a:r>
              <a:rPr lang="de-CH" dirty="0"/>
              <a:t>bei der Mobilität?</a:t>
            </a:r>
          </a:p>
          <a:p>
            <a:pPr marL="342900" indent="-342900">
              <a:buFont typeface="+mj-lt"/>
              <a:buAutoNum type="arabicPeriod"/>
            </a:pPr>
            <a:r>
              <a:rPr lang="de-CH" dirty="0"/>
              <a:t>Wie hängt eine </a:t>
            </a:r>
            <a:r>
              <a:rPr lang="de-CH" b="1" dirty="0"/>
              <a:t>nachhaltige</a:t>
            </a:r>
            <a:r>
              <a:rPr lang="de-CH" dirty="0"/>
              <a:t> </a:t>
            </a:r>
            <a:r>
              <a:rPr lang="de-CH" b="1" dirty="0"/>
              <a:t>Mobilitätspolitik</a:t>
            </a:r>
            <a:r>
              <a:rPr lang="de-CH" dirty="0"/>
              <a:t> mit der </a:t>
            </a:r>
            <a:r>
              <a:rPr lang="de-CH" b="1" dirty="0"/>
              <a:t>Energiepolitik</a:t>
            </a:r>
            <a:r>
              <a:rPr lang="de-CH" dirty="0"/>
              <a:t> zusammen?</a:t>
            </a:r>
          </a:p>
          <a:p>
            <a:pPr marL="342900" indent="-342900">
              <a:buFont typeface="+mj-lt"/>
              <a:buAutoNum type="arabicPeriod"/>
            </a:pPr>
            <a:r>
              <a:rPr lang="de-CH" dirty="0"/>
              <a:t>Ist eine </a:t>
            </a:r>
            <a:r>
              <a:rPr lang="de-CH" b="1" dirty="0"/>
              <a:t>klimaneutrale Personenmobilität ohne Wohlstandsverlust </a:t>
            </a:r>
            <a:r>
              <a:rPr lang="de-CH" dirty="0"/>
              <a:t>möglich?</a:t>
            </a:r>
          </a:p>
          <a:p>
            <a:endParaRPr lang="de-CH" dirty="0"/>
          </a:p>
          <a:p>
            <a:pPr marL="0" indent="0">
              <a:buNone/>
            </a:pPr>
            <a:r>
              <a:rPr lang="de-CH" b="1" dirty="0"/>
              <a:t>Wissensquellen:</a:t>
            </a:r>
            <a:endParaRPr lang="de-CH" dirty="0"/>
          </a:p>
          <a:p>
            <a:pPr marL="0" indent="0">
              <a:buNone/>
            </a:pPr>
            <a:r>
              <a:rPr lang="de-CH" dirty="0">
                <a:hlinkClick r:id="rId2"/>
              </a:rPr>
              <a:t>Dekarbonisierung des Schweizer Personenverkehrs (Policy Brief)</a:t>
            </a:r>
            <a:endParaRPr lang="de-CH" dirty="0"/>
          </a:p>
          <a:p>
            <a:pPr marL="0" indent="0">
              <a:buNone/>
            </a:pPr>
            <a:r>
              <a:rPr lang="de-CH" dirty="0">
                <a:hlinkClick r:id="rId3"/>
              </a:rPr>
              <a:t>«Um netto Null bis 2050 zu erreichen, muss der Verkehrssektor umgebaut werden» (Podcast, 20:45)</a:t>
            </a:r>
            <a:endParaRPr lang="de-CH" dirty="0"/>
          </a:p>
          <a:p>
            <a:endParaRPr lang="de-CH" dirty="0"/>
          </a:p>
        </p:txBody>
      </p:sp>
      <p:sp>
        <p:nvSpPr>
          <p:cNvPr id="4" name="Slide Number Placeholder 3">
            <a:extLst>
              <a:ext uri="{FF2B5EF4-FFF2-40B4-BE49-F238E27FC236}">
                <a16:creationId xmlns:a16="http://schemas.microsoft.com/office/drawing/2014/main" id="{15CC2A20-2057-8B4B-5D65-286767094718}"/>
              </a:ext>
            </a:extLst>
          </p:cNvPr>
          <p:cNvSpPr>
            <a:spLocks noGrp="1"/>
          </p:cNvSpPr>
          <p:nvPr>
            <p:ph type="sldNum" sz="quarter" idx="14"/>
          </p:nvPr>
        </p:nvSpPr>
        <p:spPr/>
        <p:txBody>
          <a:bodyPr/>
          <a:lstStyle/>
          <a:p>
            <a:fld id="{476BE59D-4918-439E-9CBF-5840B2847889}" type="slidenum">
              <a:rPr lang="de-CH" smtClean="0"/>
              <a:pPr/>
              <a:t>6</a:t>
            </a:fld>
            <a:endParaRPr lang="de-CH" dirty="0"/>
          </a:p>
        </p:txBody>
      </p:sp>
      <p:sp>
        <p:nvSpPr>
          <p:cNvPr id="5" name="Footer Placeholder 4">
            <a:extLst>
              <a:ext uri="{FF2B5EF4-FFF2-40B4-BE49-F238E27FC236}">
                <a16:creationId xmlns:a16="http://schemas.microsoft.com/office/drawing/2014/main" id="{52AD0755-CDBD-5076-9930-4CBF2FAE3031}"/>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135823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ADF5-A384-E805-D55F-2EAF627D0934}"/>
              </a:ext>
            </a:extLst>
          </p:cNvPr>
          <p:cNvSpPr>
            <a:spLocks noGrp="1"/>
          </p:cNvSpPr>
          <p:nvPr>
            <p:ph type="title"/>
          </p:nvPr>
        </p:nvSpPr>
        <p:spPr/>
        <p:txBody>
          <a:bodyPr/>
          <a:lstStyle/>
          <a:p>
            <a:r>
              <a:rPr lang="de-CH" dirty="0"/>
              <a:t>Übersicht Forschungsprojekte</a:t>
            </a:r>
          </a:p>
        </p:txBody>
      </p:sp>
      <p:sp>
        <p:nvSpPr>
          <p:cNvPr id="3" name="Text Placeholder 2">
            <a:extLst>
              <a:ext uri="{FF2B5EF4-FFF2-40B4-BE49-F238E27FC236}">
                <a16:creationId xmlns:a16="http://schemas.microsoft.com/office/drawing/2014/main" id="{6C6A02F9-5689-F798-E8F4-24F2AFE22EAC}"/>
              </a:ext>
            </a:extLst>
          </p:cNvPr>
          <p:cNvSpPr>
            <a:spLocks noGrp="1"/>
          </p:cNvSpPr>
          <p:nvPr>
            <p:ph type="body" sz="quarter" idx="13"/>
          </p:nvPr>
        </p:nvSpPr>
        <p:spPr>
          <a:xfrm>
            <a:off x="479425" y="1808163"/>
            <a:ext cx="4572000" cy="4213225"/>
          </a:xfrm>
        </p:spPr>
        <p:txBody>
          <a:bodyPr/>
          <a:lstStyle/>
          <a:p>
            <a:pPr marL="0" indent="0">
              <a:buNone/>
            </a:pPr>
            <a:r>
              <a:rPr lang="de-CH" dirty="0"/>
              <a:t>In diesem Schwerpunkt gab es zwei Forschungsprojekte:</a:t>
            </a:r>
          </a:p>
          <a:p>
            <a:r>
              <a:rPr lang="de-CH" dirty="0"/>
              <a:t>Postfossile Städte</a:t>
            </a:r>
          </a:p>
          <a:p>
            <a:r>
              <a:rPr lang="de-CH" dirty="0"/>
              <a:t>Klimaneutrale Mobilität ohne wirtschaftliche Einbussen</a:t>
            </a:r>
          </a:p>
          <a:p>
            <a:endParaRPr lang="de-CH" b="1" i="0" dirty="0">
              <a:solidFill>
                <a:srgbClr val="F59C0E"/>
              </a:solidFill>
              <a:effectLst/>
              <a:latin typeface="Open Sans" panose="020B0606030504020204" pitchFamily="34" charset="0"/>
            </a:endParaRPr>
          </a:p>
          <a:p>
            <a:endParaRPr lang="de-CH" b="1" i="0" dirty="0">
              <a:solidFill>
                <a:srgbClr val="F59C0E"/>
              </a:solidFill>
              <a:effectLst/>
              <a:latin typeface="Open Sans" panose="020B0606030504020204" pitchFamily="34" charset="0"/>
            </a:endParaRPr>
          </a:p>
          <a:p>
            <a:endParaRPr lang="de-CH" dirty="0"/>
          </a:p>
        </p:txBody>
      </p:sp>
      <p:sp>
        <p:nvSpPr>
          <p:cNvPr id="4" name="Slide Number Placeholder 3">
            <a:extLst>
              <a:ext uri="{FF2B5EF4-FFF2-40B4-BE49-F238E27FC236}">
                <a16:creationId xmlns:a16="http://schemas.microsoft.com/office/drawing/2014/main" id="{C335D6DF-0290-859A-4D7B-96B69FD20E32}"/>
              </a:ext>
            </a:extLst>
          </p:cNvPr>
          <p:cNvSpPr>
            <a:spLocks noGrp="1"/>
          </p:cNvSpPr>
          <p:nvPr>
            <p:ph type="sldNum" sz="quarter" idx="14"/>
          </p:nvPr>
        </p:nvSpPr>
        <p:spPr/>
        <p:txBody>
          <a:bodyPr/>
          <a:lstStyle/>
          <a:p>
            <a:fld id="{476BE59D-4918-439E-9CBF-5840B2847889}" type="slidenum">
              <a:rPr lang="de-CH" smtClean="0"/>
              <a:pPr/>
              <a:t>7</a:t>
            </a:fld>
            <a:endParaRPr lang="de-CH" dirty="0"/>
          </a:p>
        </p:txBody>
      </p:sp>
      <p:sp>
        <p:nvSpPr>
          <p:cNvPr id="5" name="Footer Placeholder 4">
            <a:extLst>
              <a:ext uri="{FF2B5EF4-FFF2-40B4-BE49-F238E27FC236}">
                <a16:creationId xmlns:a16="http://schemas.microsoft.com/office/drawing/2014/main" id="{50C70217-1BC1-C4DF-3DCE-06D3D5E4F599}"/>
              </a:ext>
            </a:extLst>
          </p:cNvPr>
          <p:cNvSpPr>
            <a:spLocks noGrp="1"/>
          </p:cNvSpPr>
          <p:nvPr>
            <p:ph type="ftr" sz="quarter" idx="15"/>
          </p:nvPr>
        </p:nvSpPr>
        <p:spPr/>
        <p:txBody>
          <a:bodyPr/>
          <a:lstStyle/>
          <a:p>
            <a:r>
              <a:rPr lang="de-CH"/>
              <a:t>NFP 73 – Nachhaltige Wirtschaft</a:t>
            </a:r>
            <a:endParaRPr lang="de-CH" dirty="0"/>
          </a:p>
        </p:txBody>
      </p:sp>
      <p:pic>
        <p:nvPicPr>
          <p:cNvPr id="4098" name="Picture 2">
            <a:extLst>
              <a:ext uri="{FF2B5EF4-FFF2-40B4-BE49-F238E27FC236}">
                <a16:creationId xmlns:a16="http://schemas.microsoft.com/office/drawing/2014/main" id="{7E4C899B-FF3D-1D8F-2634-4E5F8A8FD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613" y="1808163"/>
            <a:ext cx="6314961" cy="421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8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0F9A-EF92-E67A-7DE9-06859EB206C7}"/>
              </a:ext>
            </a:extLst>
          </p:cNvPr>
          <p:cNvSpPr>
            <a:spLocks noGrp="1"/>
          </p:cNvSpPr>
          <p:nvPr>
            <p:ph type="title"/>
          </p:nvPr>
        </p:nvSpPr>
        <p:spPr>
          <a:xfrm>
            <a:off x="479425" y="476250"/>
            <a:ext cx="11233150" cy="1044575"/>
          </a:xfrm>
        </p:spPr>
        <p:txBody>
          <a:bodyPr anchor="t">
            <a:normAutofit/>
          </a:bodyPr>
          <a:lstStyle/>
          <a:p>
            <a:r>
              <a:rPr lang="de-CH" dirty="0"/>
              <a:t>Postfossile Städte</a:t>
            </a:r>
          </a:p>
        </p:txBody>
      </p:sp>
      <p:sp>
        <p:nvSpPr>
          <p:cNvPr id="3" name="Text Placeholder 2">
            <a:extLst>
              <a:ext uri="{FF2B5EF4-FFF2-40B4-BE49-F238E27FC236}">
                <a16:creationId xmlns:a16="http://schemas.microsoft.com/office/drawing/2014/main" id="{FBEC2812-1438-09C8-B7AC-452C8E3708F5}"/>
              </a:ext>
            </a:extLst>
          </p:cNvPr>
          <p:cNvSpPr>
            <a:spLocks noGrp="1"/>
          </p:cNvSpPr>
          <p:nvPr>
            <p:ph type="body" sz="quarter" idx="13"/>
          </p:nvPr>
        </p:nvSpPr>
        <p:spPr>
          <a:xfrm>
            <a:off x="479426" y="1808163"/>
            <a:ext cx="4833979" cy="4213225"/>
          </a:xfrm>
        </p:spPr>
        <p:txBody>
          <a:bodyPr>
            <a:normAutofit/>
          </a:bodyPr>
          <a:lstStyle/>
          <a:p>
            <a:pPr marL="0" indent="0">
              <a:spcAft>
                <a:spcPts val="600"/>
              </a:spcAft>
              <a:buNone/>
            </a:pPr>
            <a:r>
              <a:rPr lang="de-CH" dirty="0"/>
              <a:t>«Das </a:t>
            </a:r>
            <a:r>
              <a:rPr lang="de-CH" b="1" dirty="0"/>
              <a:t>Simulationsspiel</a:t>
            </a:r>
            <a:r>
              <a:rPr lang="de-CH" dirty="0"/>
              <a:t> "</a:t>
            </a:r>
            <a:r>
              <a:rPr lang="de-CH" dirty="0" err="1"/>
              <a:t>postfossilCities</a:t>
            </a:r>
            <a:r>
              <a:rPr lang="de-CH" dirty="0"/>
              <a:t>" bietet ein Experimentierfeld zur</a:t>
            </a:r>
            <a:r>
              <a:rPr lang="de-CH" b="1" dirty="0"/>
              <a:t> Erforschung der Transformation</a:t>
            </a:r>
            <a:r>
              <a:rPr lang="de-CH" dirty="0"/>
              <a:t> hin zu </a:t>
            </a:r>
            <a:r>
              <a:rPr lang="de-CH" b="1" dirty="0"/>
              <a:t>klimaneutralen</a:t>
            </a:r>
            <a:r>
              <a:rPr lang="de-CH" dirty="0"/>
              <a:t>, postfossilen Städten. Das Spiel richtet sich speziell an aktuelle und zukünftige Entscheidungsträger, eignet sich aber für alle Interessierten. </a:t>
            </a:r>
            <a:r>
              <a:rPr lang="de-CH" dirty="0" err="1"/>
              <a:t>postfossilCities</a:t>
            </a:r>
            <a:r>
              <a:rPr lang="de-CH" dirty="0"/>
              <a:t> kann in moderierten Workshops gespielt werden, die vor Ort oder virtuell durchgeführt werden.»</a:t>
            </a:r>
          </a:p>
          <a:p>
            <a:pPr algn="r">
              <a:spcAft>
                <a:spcPts val="600"/>
              </a:spcAft>
            </a:pPr>
            <a:r>
              <a:rPr lang="de-CH" dirty="0"/>
              <a:t>Dr. Patrick Wäger, Projektleiter, Postfossile Städte</a:t>
            </a:r>
          </a:p>
        </p:txBody>
      </p:sp>
      <p:sp>
        <p:nvSpPr>
          <p:cNvPr id="4" name="Slide Number Placeholder 3">
            <a:extLst>
              <a:ext uri="{FF2B5EF4-FFF2-40B4-BE49-F238E27FC236}">
                <a16:creationId xmlns:a16="http://schemas.microsoft.com/office/drawing/2014/main" id="{4984F962-2DAE-FFAB-07BC-21D71441F63C}"/>
              </a:ext>
            </a:extLst>
          </p:cNvPr>
          <p:cNvSpPr>
            <a:spLocks noGrp="1"/>
          </p:cNvSpPr>
          <p:nvPr>
            <p:ph type="sldNum" sz="quarter" idx="14"/>
          </p:nvPr>
        </p:nvSpPr>
        <p:spPr>
          <a:xfrm>
            <a:off x="8256589" y="6478264"/>
            <a:ext cx="3455986" cy="180000"/>
          </a:xfrm>
        </p:spPr>
        <p:txBody>
          <a:bodyPr anchor="t">
            <a:normAutofit/>
          </a:bodyPr>
          <a:lstStyle/>
          <a:p>
            <a:pPr>
              <a:spcAft>
                <a:spcPts val="600"/>
              </a:spcAft>
            </a:pPr>
            <a:fld id="{476BE59D-4918-439E-9CBF-5840B2847889}" type="slidenum">
              <a:rPr lang="de-CH" smtClean="0"/>
              <a:pPr>
                <a:spcAft>
                  <a:spcPts val="600"/>
                </a:spcAft>
              </a:pPr>
              <a:t>8</a:t>
            </a:fld>
            <a:endParaRPr lang="de-CH"/>
          </a:p>
        </p:txBody>
      </p:sp>
      <p:sp>
        <p:nvSpPr>
          <p:cNvPr id="5" name="Footer Placeholder 4">
            <a:extLst>
              <a:ext uri="{FF2B5EF4-FFF2-40B4-BE49-F238E27FC236}">
                <a16:creationId xmlns:a16="http://schemas.microsoft.com/office/drawing/2014/main" id="{3E04C794-D213-7E6E-3E65-83C8D4C8722C}"/>
              </a:ext>
            </a:extLst>
          </p:cNvPr>
          <p:cNvSpPr>
            <a:spLocks noGrp="1"/>
          </p:cNvSpPr>
          <p:nvPr>
            <p:ph type="ftr" sz="quarter" idx="16"/>
          </p:nvPr>
        </p:nvSpPr>
        <p:spPr>
          <a:xfrm>
            <a:off x="1525555" y="6385781"/>
            <a:ext cx="4114800" cy="252000"/>
          </a:xfrm>
        </p:spPr>
        <p:txBody>
          <a:bodyPr anchor="ctr">
            <a:normAutofit/>
          </a:bodyPr>
          <a:lstStyle/>
          <a:p>
            <a:pPr>
              <a:spcAft>
                <a:spcPts val="600"/>
              </a:spcAft>
            </a:pPr>
            <a:r>
              <a:rPr lang="de-CH"/>
              <a:t>NFP 73 – Nachhaltige Wirtschaft</a:t>
            </a:r>
          </a:p>
        </p:txBody>
      </p:sp>
      <p:pic>
        <p:nvPicPr>
          <p:cNvPr id="7" name="Picture 6" descr="A person sitting on a stone surface&#10;&#10;AI-generated content may be incorrect.">
            <a:extLst>
              <a:ext uri="{FF2B5EF4-FFF2-40B4-BE49-F238E27FC236}">
                <a16:creationId xmlns:a16="http://schemas.microsoft.com/office/drawing/2014/main" id="{75D9CF98-DC69-F1FB-E570-01E7E6140F6A}"/>
              </a:ext>
            </a:extLst>
          </p:cNvPr>
          <p:cNvPicPr>
            <a:picLocks noChangeAspect="1"/>
          </p:cNvPicPr>
          <p:nvPr/>
        </p:nvPicPr>
        <p:blipFill>
          <a:blip r:embed="rId2">
            <a:extLst>
              <a:ext uri="{28A0092B-C50C-407E-A947-70E740481C1C}">
                <a14:useLocalDpi xmlns:a14="http://schemas.microsoft.com/office/drawing/2010/main" val="0"/>
              </a:ext>
            </a:extLst>
          </a:blip>
          <a:srcRect l="6842" r="1" b="1"/>
          <a:stretch>
            <a:fillRect/>
          </a:stretch>
        </p:blipFill>
        <p:spPr>
          <a:xfrm>
            <a:off x="5832478" y="1808163"/>
            <a:ext cx="5880097" cy="4213224"/>
          </a:xfrm>
          <a:prstGeom prst="rect">
            <a:avLst/>
          </a:prstGeom>
          <a:noFill/>
        </p:spPr>
      </p:pic>
    </p:spTree>
    <p:extLst>
      <p:ext uri="{BB962C8B-B14F-4D97-AF65-F5344CB8AC3E}">
        <p14:creationId xmlns:p14="http://schemas.microsoft.com/office/powerpoint/2010/main" val="174459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E9D8BB2-BB7D-33E5-C12C-053D5469D957}"/>
              </a:ext>
            </a:extLst>
          </p:cNvPr>
          <p:cNvGraphicFramePr>
            <a:graphicFrameLocks noChangeAspect="1"/>
          </p:cNvGraphicFramePr>
          <p:nvPr>
            <p:custDataLst>
              <p:tags r:id="rId1"/>
            </p:custDataLst>
            <p:extLst>
              <p:ext uri="{D42A27DB-BD31-4B8C-83A1-F6EECF244321}">
                <p14:modId xmlns:p14="http://schemas.microsoft.com/office/powerpoint/2010/main" val="10059987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963B92A-A274-391A-3FA1-29D1D7D94E15}"/>
              </a:ext>
            </a:extLst>
          </p:cNvPr>
          <p:cNvSpPr>
            <a:spLocks noGrp="1"/>
          </p:cNvSpPr>
          <p:nvPr>
            <p:ph type="title"/>
          </p:nvPr>
        </p:nvSpPr>
        <p:spPr/>
        <p:txBody>
          <a:bodyPr vert="horz"/>
          <a:lstStyle/>
          <a:p>
            <a:r>
              <a:rPr lang="de-CH" dirty="0"/>
              <a:t>Postfossile Städte – Aufgaben</a:t>
            </a:r>
          </a:p>
        </p:txBody>
      </p:sp>
      <p:sp>
        <p:nvSpPr>
          <p:cNvPr id="3" name="Text Placeholder 2">
            <a:extLst>
              <a:ext uri="{FF2B5EF4-FFF2-40B4-BE49-F238E27FC236}">
                <a16:creationId xmlns:a16="http://schemas.microsoft.com/office/drawing/2014/main" id="{78F2B0C8-6B5B-7939-A1A3-AD9A0F6A3AAE}"/>
              </a:ext>
            </a:extLst>
          </p:cNvPr>
          <p:cNvSpPr>
            <a:spLocks noGrp="1"/>
          </p:cNvSpPr>
          <p:nvPr>
            <p:ph type="body" sz="quarter" idx="13"/>
          </p:nvPr>
        </p:nvSpPr>
        <p:spPr/>
        <p:txBody>
          <a:bodyPr/>
          <a:lstStyle/>
          <a:p>
            <a:pPr marL="342900" indent="-342900">
              <a:buFont typeface="+mj-lt"/>
              <a:buAutoNum type="arabicPeriod"/>
            </a:pPr>
            <a:r>
              <a:rPr lang="de-CH" dirty="0"/>
              <a:t>Was bedeutet </a:t>
            </a:r>
            <a:r>
              <a:rPr lang="de-CH" b="1" dirty="0"/>
              <a:t>«postfossile Städte»</a:t>
            </a:r>
            <a:r>
              <a:rPr lang="de-CH" dirty="0"/>
              <a:t>?</a:t>
            </a:r>
          </a:p>
          <a:p>
            <a:pPr marL="342900" indent="-342900">
              <a:buFont typeface="+mj-lt"/>
              <a:buAutoNum type="arabicPeriod"/>
            </a:pPr>
            <a:r>
              <a:rPr lang="de-CH" dirty="0"/>
              <a:t>Welches sind die </a:t>
            </a:r>
            <a:r>
              <a:rPr lang="de-CH" b="1" dirty="0"/>
              <a:t>Ziele</a:t>
            </a:r>
            <a:r>
              <a:rPr lang="de-CH" dirty="0"/>
              <a:t> von </a:t>
            </a:r>
            <a:r>
              <a:rPr lang="de-CH" b="1" dirty="0"/>
              <a:t>Simulationsspielen</a:t>
            </a:r>
            <a:r>
              <a:rPr lang="de-CH" dirty="0"/>
              <a:t> wie «Post fossil </a:t>
            </a:r>
            <a:r>
              <a:rPr lang="de-CH" dirty="0" err="1"/>
              <a:t>cities</a:t>
            </a:r>
            <a:r>
              <a:rPr lang="de-CH" dirty="0"/>
              <a:t>»?</a:t>
            </a:r>
          </a:p>
          <a:p>
            <a:pPr marL="342900" indent="-342900">
              <a:buFont typeface="+mj-lt"/>
              <a:buAutoNum type="arabicPeriod"/>
            </a:pPr>
            <a:r>
              <a:rPr lang="de-CH" dirty="0"/>
              <a:t>Auf welche </a:t>
            </a:r>
            <a:r>
              <a:rPr lang="de-CH" b="1" dirty="0"/>
              <a:t>Aspekte</a:t>
            </a:r>
            <a:r>
              <a:rPr lang="de-CH" dirty="0"/>
              <a:t> sollte man beim Spielen </a:t>
            </a:r>
            <a:r>
              <a:rPr lang="de-CH" b="1" dirty="0"/>
              <a:t>besonders achten</a:t>
            </a:r>
            <a:r>
              <a:rPr lang="de-CH" dirty="0"/>
              <a:t>?</a:t>
            </a:r>
          </a:p>
          <a:p>
            <a:endParaRPr lang="de-CH" dirty="0"/>
          </a:p>
          <a:p>
            <a:endParaRPr lang="de-CH" dirty="0"/>
          </a:p>
          <a:p>
            <a:endParaRPr lang="de-CH" dirty="0"/>
          </a:p>
          <a:p>
            <a:endParaRPr lang="de-CH" dirty="0"/>
          </a:p>
          <a:p>
            <a:pPr marL="0" indent="0">
              <a:buNone/>
            </a:pPr>
            <a:endParaRPr lang="de-CH" sz="1600" dirty="0"/>
          </a:p>
          <a:p>
            <a:pPr marL="0" indent="0">
              <a:buNone/>
            </a:pPr>
            <a:endParaRPr lang="de-CH" sz="1600" dirty="0"/>
          </a:p>
          <a:p>
            <a:pPr marL="0" indent="0">
              <a:buNone/>
            </a:pPr>
            <a:r>
              <a:rPr lang="de-CH" sz="1600" b="1" dirty="0"/>
              <a:t>Wissensquellen:</a:t>
            </a:r>
          </a:p>
          <a:p>
            <a:pPr marL="0" indent="0">
              <a:buNone/>
            </a:pPr>
            <a:r>
              <a:rPr lang="de-CH" sz="1600" dirty="0">
                <a:hlinkClick r:id="rId5"/>
              </a:rPr>
              <a:t>Post fossil </a:t>
            </a:r>
            <a:r>
              <a:rPr lang="de-CH" sz="1600" dirty="0" err="1">
                <a:hlinkClick r:id="rId5"/>
              </a:rPr>
              <a:t>cities</a:t>
            </a:r>
            <a:r>
              <a:rPr lang="de-CH" sz="1600" dirty="0">
                <a:hlinkClick r:id="rId5"/>
              </a:rPr>
              <a:t> (wissenschaftlicher Vortrag, 7:25)</a:t>
            </a:r>
            <a:endParaRPr lang="de-CH" sz="1600" dirty="0"/>
          </a:p>
          <a:p>
            <a:pPr marL="0" indent="0">
              <a:buNone/>
            </a:pPr>
            <a:r>
              <a:rPr lang="de-CH" sz="1600" i="0" dirty="0">
                <a:solidFill>
                  <a:srgbClr val="1B2422"/>
                </a:solidFill>
                <a:effectLst/>
                <a:hlinkClick r:id="rId6"/>
              </a:rPr>
              <a:t>Simulationsspiel «</a:t>
            </a:r>
            <a:r>
              <a:rPr lang="de-CH" sz="1600" i="0" dirty="0" err="1">
                <a:solidFill>
                  <a:srgbClr val="1B2422"/>
                </a:solidFill>
                <a:effectLst/>
                <a:hlinkClick r:id="rId6"/>
              </a:rPr>
              <a:t>postfossilCities</a:t>
            </a:r>
            <a:r>
              <a:rPr lang="de-CH" sz="1600" i="0" dirty="0">
                <a:solidFill>
                  <a:srgbClr val="1B2422"/>
                </a:solidFill>
                <a:effectLst/>
                <a:hlinkClick r:id="rId6"/>
              </a:rPr>
              <a:t>»</a:t>
            </a:r>
            <a:endParaRPr lang="de-CH" sz="1600" dirty="0"/>
          </a:p>
          <a:p>
            <a:pPr marL="0" indent="0">
              <a:buNone/>
            </a:pPr>
            <a:r>
              <a:rPr lang="de-CH" sz="1600" dirty="0">
                <a:hlinkClick r:id="rId7"/>
              </a:rPr>
              <a:t>Projektwebsite Empa</a:t>
            </a:r>
            <a:endParaRPr lang="de-CH" sz="1600" dirty="0"/>
          </a:p>
        </p:txBody>
      </p:sp>
      <p:sp>
        <p:nvSpPr>
          <p:cNvPr id="4" name="Slide Number Placeholder 3">
            <a:extLst>
              <a:ext uri="{FF2B5EF4-FFF2-40B4-BE49-F238E27FC236}">
                <a16:creationId xmlns:a16="http://schemas.microsoft.com/office/drawing/2014/main" id="{1043B2C4-26EE-2311-4F58-972E4DAC904D}"/>
              </a:ext>
            </a:extLst>
          </p:cNvPr>
          <p:cNvSpPr>
            <a:spLocks noGrp="1"/>
          </p:cNvSpPr>
          <p:nvPr>
            <p:ph type="sldNum" sz="quarter" idx="14"/>
          </p:nvPr>
        </p:nvSpPr>
        <p:spPr/>
        <p:txBody>
          <a:bodyPr/>
          <a:lstStyle/>
          <a:p>
            <a:fld id="{476BE59D-4918-439E-9CBF-5840B2847889}" type="slidenum">
              <a:rPr lang="de-CH" smtClean="0"/>
              <a:pPr/>
              <a:t>9</a:t>
            </a:fld>
            <a:endParaRPr lang="de-CH" dirty="0"/>
          </a:p>
        </p:txBody>
      </p:sp>
      <p:sp>
        <p:nvSpPr>
          <p:cNvPr id="5" name="Footer Placeholder 4">
            <a:extLst>
              <a:ext uri="{FF2B5EF4-FFF2-40B4-BE49-F238E27FC236}">
                <a16:creationId xmlns:a16="http://schemas.microsoft.com/office/drawing/2014/main" id="{37C62475-C75C-C10F-830F-21D6A6AF8596}"/>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1352338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NF">
  <a:themeElements>
    <a:clrScheme name="SNF">
      <a:dk1>
        <a:srgbClr val="000000"/>
      </a:dk1>
      <a:lt1>
        <a:srgbClr val="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ct val="120000"/>
          </a:lnSpc>
          <a:defRPr dirty="0" smtClean="0"/>
        </a:defPPr>
      </a:lstStyle>
    </a:txDef>
  </a:objectDefaults>
  <a:extraClrSchemeLst>
    <a:extraClrScheme>
      <a:clrScheme name="SNF">
        <a:dk1>
          <a:srgbClr val="000000"/>
        </a:dk1>
        <a:lt1>
          <a:srgbClr val="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custClrLst>
    <a:custClr name="Weiss">
      <a:srgbClr val="FFFFFF"/>
    </a:custClr>
    <a:custClr name="SNF Schwarzblau">
      <a:srgbClr val="04293C"/>
    </a:custClr>
    <a:custClr name="SNF Dunkelblau">
      <a:srgbClr val="5298BD"/>
    </a:custClr>
    <a:custClr name="SNF Hellblau">
      <a:srgbClr val="83D0F5"/>
    </a:custClr>
    <a:custClr name="SNF Dunkelrot">
      <a:srgbClr val="C95B40"/>
    </a:custClr>
    <a:custClr name="SNF Hellrot">
      <a:srgbClr val="F08262"/>
    </a:custClr>
    <a:custClr name="SNF Gelb">
      <a:srgbClr val="FBBE5E"/>
    </a:custClr>
    <a:custClr name="SNF Grün">
      <a:srgbClr val="71B294"/>
    </a:custClr>
    <a:custClr name="SNF Violett">
      <a:srgbClr val="9D90B9"/>
    </a:custClr>
    <a:custClr name="SNF Grau">
      <a:srgbClr val="B2B1A7"/>
    </a:custClr>
  </a:custClrLst>
  <a:extLst>
    <a:ext uri="{05A4C25C-085E-4340-85A3-A5531E510DB2}">
      <thm15:themeFamily xmlns:thm15="http://schemas.microsoft.com/office/thememl/2012/main" name="NFP73_folien_vorlagen_2021_de.potx" id="{658E94AB-922E-4045-B442-3A02FCF70815}" vid="{42DF5E09-0D41-4D42-A8AD-88E391FDEF52}"/>
    </a:ext>
  </a:extLst>
</a:theme>
</file>

<file path=ppt/theme/theme2.xml><?xml version="1.0" encoding="utf-8"?>
<a:theme xmlns:a="http://schemas.openxmlformats.org/drawingml/2006/main" name="Office">
  <a:themeElements>
    <a:clrScheme name="SNF_Farben_v2021-09-15">
      <a:dk1>
        <a:sysClr val="windowText" lastClr="000000"/>
      </a:dk1>
      <a:lt1>
        <a:sysClr val="window" lastClr="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SNF_Farben_v2021-09-15">
      <a:dk1>
        <a:sysClr val="windowText" lastClr="000000"/>
      </a:dk1>
      <a:lt1>
        <a:sysClr val="window" lastClr="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7cc7ebd-2fa7-4938-8178-e67a6f6112bd">WZVNYKYN7P7J-158801308-1433</_dlc_DocId>
    <_dlc_DocIdUrl xmlns="a7cc7ebd-2fa7-4938-8178-e67a6f6112bd">
      <Url>https://snsf.sharepoint.com/sites/NRP73neu-KnowledgeTransfer/_layouts/15/DocIdRedir.aspx?ID=WZVNYKYN7P7J-158801308-1433</Url>
      <Description>WZVNYKYN7P7J-158801308-1433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A46B0D291165D54DB7F071D33294AA37" ma:contentTypeVersion="14" ma:contentTypeDescription="Crée un document." ma:contentTypeScope="" ma:versionID="a1b3f79919d50a80ce932c6056061d59">
  <xsd:schema xmlns:xsd="http://www.w3.org/2001/XMLSchema" xmlns:xs="http://www.w3.org/2001/XMLSchema" xmlns:p="http://schemas.microsoft.com/office/2006/metadata/properties" xmlns:ns2="b29bbfd8-b7a5-4cdd-94f7-16e12e21a51b" xmlns:ns3="a7cc7ebd-2fa7-4938-8178-e67a6f6112bd" targetNamespace="http://schemas.microsoft.com/office/2006/metadata/properties" ma:root="true" ma:fieldsID="cac05d2855ae32f465a69e4914af9f93" ns2:_="" ns3:_="">
    <xsd:import namespace="b29bbfd8-b7a5-4cdd-94f7-16e12e21a51b"/>
    <xsd:import namespace="a7cc7ebd-2fa7-4938-8178-e67a6f6112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3:_dlc_DocId" minOccurs="0"/>
                <xsd:element ref="ns3:_dlc_DocIdUrl" minOccurs="0"/>
                <xsd:element ref="ns3:_dlc_DocIdPersistI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bbfd8-b7a5-4cdd-94f7-16e12e21a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cc7ebd-2fa7-4938-8178-e67a6f6112bd"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_dlc_DocId" ma:index="21" nillable="true" ma:displayName="Valeur d’ID de document" ma:description="Valeur de l’ID de document affecté à cet élément." ma:indexed="true" ma:internalName="_dlc_DocId" ma:readOnly="true">
      <xsd:simpleType>
        <xsd:restriction base="dms:Text"/>
      </xsd:simpleType>
    </xsd:element>
    <xsd:element name="_dlc_DocIdUrl" ma:index="22"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A66F1D-A320-4135-A5A1-3FB2B20DFA1B}">
  <ds:schemaRefs>
    <ds:schemaRef ds:uri="http://schemas.openxmlformats.org/package/2006/metadata/core-properties"/>
    <ds:schemaRef ds:uri="http://www.w3.org/XML/1998/namespace"/>
    <ds:schemaRef ds:uri="http://purl.org/dc/terms/"/>
    <ds:schemaRef ds:uri="http://schemas.microsoft.com/office/2006/metadata/properties"/>
    <ds:schemaRef ds:uri="http://schemas.microsoft.com/office/2006/documentManagement/types"/>
    <ds:schemaRef ds:uri="a7cc7ebd-2fa7-4938-8178-e67a6f6112bd"/>
    <ds:schemaRef ds:uri="b29bbfd8-b7a5-4cdd-94f7-16e12e21a51b"/>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3045CE4D-432F-4A66-B675-4B9C170F31CF}">
  <ds:schemaRefs>
    <ds:schemaRef ds:uri="http://schemas.microsoft.com/sharepoint/events"/>
  </ds:schemaRefs>
</ds:datastoreItem>
</file>

<file path=customXml/itemProps3.xml><?xml version="1.0" encoding="utf-8"?>
<ds:datastoreItem xmlns:ds="http://schemas.openxmlformats.org/officeDocument/2006/customXml" ds:itemID="{9974E597-8663-486D-B589-E14D40C43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9bbfd8-b7a5-4cdd-94f7-16e12e21a51b"/>
    <ds:schemaRef ds:uri="a7cc7ebd-2fa7-4938-8178-e67a6f611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19C1BB8-243C-4CA7-95D4-9119225620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NFP73_folien_vorlagen_2021_de</Template>
  <TotalTime>6369</TotalTime>
  <Words>2340</Words>
  <Application>Microsoft Macintosh PowerPoint</Application>
  <PresentationFormat>Widescreen</PresentationFormat>
  <Paragraphs>274</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Open Sans</vt:lpstr>
      <vt:lpstr>Times</vt:lpstr>
      <vt:lpstr>Wingdings</vt:lpstr>
      <vt:lpstr>SNF</vt:lpstr>
      <vt:lpstr>think-cell Slide</vt:lpstr>
      <vt:lpstr>Städte und Mobilität</vt:lpstr>
      <vt:lpstr>Schwerpunkt Städte und Mobilität</vt:lpstr>
      <vt:lpstr>Lernziele</vt:lpstr>
      <vt:lpstr>Einstiegsfragen</vt:lpstr>
      <vt:lpstr>Bezüge zu den Nachhaltigkeitszielen der UNO</vt:lpstr>
      <vt:lpstr>Einstiegsaufgaben</vt:lpstr>
      <vt:lpstr>Übersicht Forschungsprojekte</vt:lpstr>
      <vt:lpstr>Postfossile Städte</vt:lpstr>
      <vt:lpstr>Postfossile Städte – Aufgaben</vt:lpstr>
      <vt:lpstr>Postfossile Städte – Hintergrund</vt:lpstr>
      <vt:lpstr>Postfossile Städte – Ziel</vt:lpstr>
      <vt:lpstr>Postfossile Städte – Resultate I</vt:lpstr>
      <vt:lpstr>Postfossile Städte – Resultate II</vt:lpstr>
      <vt:lpstr>Postfossile Städte – Resultate III</vt:lpstr>
      <vt:lpstr>Klimaneutrale Mobilität ohne wirtschaftliche Einbussen</vt:lpstr>
      <vt:lpstr>Klimaneutrale Mobilität ohne wirtschaftliche Einbussen – Aufgaben</vt:lpstr>
      <vt:lpstr>Klimaneutrale Mobilität ohne wirtschaftliche Einbussen – Hintergrund</vt:lpstr>
      <vt:lpstr>Klimaneutrale Mobilität ohne wirtschaftliche Einbussen – Ziel</vt:lpstr>
      <vt:lpstr>Klimaneutrale Mobilität ohne wirtschaftliche Einbussen – Resultate I</vt:lpstr>
      <vt:lpstr>Klimaneutrale Mobilität ohne wirtschaftliche Einbussen – Resultate II</vt:lpstr>
      <vt:lpstr>Klimaneutrale Mobilität ohne wirtschaftliche Einbussen – Resultate III</vt:lpstr>
      <vt:lpstr>Abschlussdiskussion</vt:lpstr>
      <vt:lpstr>Anhang</vt:lpstr>
      <vt:lpstr>Vertiefende Quellen zum Thema</vt:lpstr>
      <vt:lpstr>Einsatz des Lernmoduls</vt:lpstr>
      <vt:lpstr>Das NFP 73 Nachhaltige Wirtschaft:  ressourcenschonend, zukunftsfähig, innovativ</vt:lpstr>
    </vt:vector>
  </TitlesOfParts>
  <Company>Schweizerischer Nationalfonds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AUF EINER ODER AUCH AUF ZWEI ZEILEN</dc:title>
  <dc:creator>Walther Pascal</dc:creator>
  <cp:lastModifiedBy>Sofia Jordan</cp:lastModifiedBy>
  <cp:revision>61</cp:revision>
  <dcterms:created xsi:type="dcterms:W3CDTF">2022-05-16T14:25:03Z</dcterms:created>
  <dcterms:modified xsi:type="dcterms:W3CDTF">2025-09-25T09:27:19Z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0x010100A46B0D291165D54DB7F071D33294AA37</vt:lpwstr>
  </property>
  <property fmtid="{D5CDD505-2E9C-101B-9397-08002B2CF9AE}" pid="3" name="_dlc_DocIdItemGuid">
    <vt:lpwstr>ceaaf26c-5ebf-445f-a12c-2db47082dad7</vt:lpwstr>
  </property>
</Properties>
</file>