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8"/>
  </p:notesMasterIdLst>
  <p:handoutMasterIdLst>
    <p:handoutMasterId r:id="rId49"/>
  </p:handoutMasterIdLst>
  <p:sldIdLst>
    <p:sldId id="141169004" r:id="rId6"/>
    <p:sldId id="141169013" r:id="rId7"/>
    <p:sldId id="141169018" r:id="rId8"/>
    <p:sldId id="141169016" r:id="rId9"/>
    <p:sldId id="141169015" r:id="rId10"/>
    <p:sldId id="141169014" r:id="rId11"/>
    <p:sldId id="141169012" r:id="rId12"/>
    <p:sldId id="141169046" r:id="rId13"/>
    <p:sldId id="141169047" r:id="rId14"/>
    <p:sldId id="141169054" r:id="rId15"/>
    <p:sldId id="141169073" r:id="rId16"/>
    <p:sldId id="141169055" r:id="rId17"/>
    <p:sldId id="141169056" r:id="rId18"/>
    <p:sldId id="141169006" r:id="rId19"/>
    <p:sldId id="141169048" r:id="rId20"/>
    <p:sldId id="141169057" r:id="rId21"/>
    <p:sldId id="141169058" r:id="rId22"/>
    <p:sldId id="141169059" r:id="rId23"/>
    <p:sldId id="141169060" r:id="rId24"/>
    <p:sldId id="141169010" r:id="rId25"/>
    <p:sldId id="141169050" r:id="rId26"/>
    <p:sldId id="141169061" r:id="rId27"/>
    <p:sldId id="141169062" r:id="rId28"/>
    <p:sldId id="141169063" r:id="rId29"/>
    <p:sldId id="141169064" r:id="rId30"/>
    <p:sldId id="141169036" r:id="rId31"/>
    <p:sldId id="141169037" r:id="rId32"/>
    <p:sldId id="141169065" r:id="rId33"/>
    <p:sldId id="141169066" r:id="rId34"/>
    <p:sldId id="141169067" r:id="rId35"/>
    <p:sldId id="141169068" r:id="rId36"/>
    <p:sldId id="141169069" r:id="rId37"/>
    <p:sldId id="141169020" r:id="rId38"/>
    <p:sldId id="141169053" r:id="rId39"/>
    <p:sldId id="141169070" r:id="rId40"/>
    <p:sldId id="141169071" r:id="rId41"/>
    <p:sldId id="141169072" r:id="rId42"/>
    <p:sldId id="141169009" r:id="rId43"/>
    <p:sldId id="141169008" r:id="rId44"/>
    <p:sldId id="141169049" r:id="rId45"/>
    <p:sldId id="141169005" r:id="rId46"/>
    <p:sldId id="141169007" r:id="rId4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6"/>
            <p14:sldId id="141169015"/>
            <p14:sldId id="141169014"/>
            <p14:sldId id="141169012"/>
            <p14:sldId id="141169046"/>
            <p14:sldId id="141169047"/>
            <p14:sldId id="141169054"/>
            <p14:sldId id="141169073"/>
            <p14:sldId id="141169055"/>
            <p14:sldId id="141169056"/>
            <p14:sldId id="141169006"/>
            <p14:sldId id="141169048"/>
            <p14:sldId id="141169057"/>
            <p14:sldId id="141169058"/>
            <p14:sldId id="141169059"/>
            <p14:sldId id="141169060"/>
            <p14:sldId id="141169010"/>
            <p14:sldId id="141169050"/>
            <p14:sldId id="141169061"/>
            <p14:sldId id="141169062"/>
            <p14:sldId id="141169063"/>
            <p14:sldId id="141169064"/>
            <p14:sldId id="141169036"/>
            <p14:sldId id="141169037"/>
            <p14:sldId id="141169065"/>
            <p14:sldId id="141169066"/>
            <p14:sldId id="141169067"/>
            <p14:sldId id="141169068"/>
            <p14:sldId id="141169069"/>
            <p14:sldId id="141169020"/>
            <p14:sldId id="141169053"/>
            <p14:sldId id="141169070"/>
            <p14:sldId id="141169071"/>
            <p14:sldId id="141169072"/>
            <p14:sldId id="141169009"/>
            <p14:sldId id="141169008"/>
            <p14:sldId id="141169049"/>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60"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95" autoAdjust="0"/>
    <p:restoredTop sz="97020" autoAdjust="0"/>
  </p:normalViewPr>
  <p:slideViewPr>
    <p:cSldViewPr snapToGrid="0" snapToObjects="1" showGuides="1">
      <p:cViewPr varScale="1">
        <p:scale>
          <a:sx n="155" d="100"/>
          <a:sy n="155" d="100"/>
        </p:scale>
        <p:origin x="568" y="192"/>
      </p:cViewPr>
      <p:guideLst>
        <p:guide pos="1708"/>
        <p:guide pos="3182"/>
        <p:guide orient="horz" pos="981"/>
        <p:guide orient="horz" pos="2260"/>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25.09.25</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25.09.25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A767192-043A-44E0-7F19-B4B1BC580D1C}"/>
              </a:ext>
            </a:extLst>
          </p:cNvPr>
          <p:cNvGraphicFramePr>
            <a:graphicFrameLocks noChangeAspect="1"/>
          </p:cNvGraphicFramePr>
          <p:nvPr userDrawn="1">
            <p:custDataLst>
              <p:tags r:id="rId30"/>
            </p:custDataLst>
            <p:extLst>
              <p:ext uri="{D42A27DB-BD31-4B8C-83A1-F6EECF244321}">
                <p14:modId xmlns:p14="http://schemas.microsoft.com/office/powerpoint/2010/main" val="34744337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0" name=""/>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tags" Target="../tags/tag3.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tags" Target="../tags/tag4.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tags" Target="../tags/tag5.xml"/><Relationship Id="rId5" Type="http://schemas.openxmlformats.org/officeDocument/2006/relationships/image" Target="../media/image22.png"/><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open.spotify.com/episode/2YbdyEN5y6oG317Hi4FdEX" TargetMode="External"/><Relationship Id="rId2" Type="http://schemas.openxmlformats.org/officeDocument/2006/relationships/hyperlink" Target="https://nfp73.ch/download/92/230821_SNF_NFP73_PB_Bernauer_DE.pdf?inline=true"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6.xml"/><Relationship Id="rId1" Type="http://schemas.openxmlformats.org/officeDocument/2006/relationships/tags" Target="../tags/tag7.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6.xml"/><Relationship Id="rId1" Type="http://schemas.openxmlformats.org/officeDocument/2006/relationships/tags" Target="../tags/tag8.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B9M1SWrA_7w" TargetMode="External"/><Relationship Id="rId2" Type="http://schemas.openxmlformats.org/officeDocument/2006/relationships/hyperlink" Target="https://nfp73.ch/de/projekte/arbeitsmarkteffekte-einer-gruenen-volkswirtschaft"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6.xml"/><Relationship Id="rId1" Type="http://schemas.openxmlformats.org/officeDocument/2006/relationships/tags" Target="../tags/tag12.xml"/><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29.emf"/></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open.spotify.com/episode/4Yt7EEUAdtlLJ6r7sawMfT?si=a38d8dcb91864ea1&amp;nd=1&amp;dlsi=cf9875c12d5f4ea2" TargetMode="External"/><Relationship Id="rId2" Type="http://schemas.openxmlformats.org/officeDocument/2006/relationships/hyperlink" Target="https://nfp73.ch/de/projekte/diversifizierte-ernaehrungssysteme-dank-nachhaltiger-handelsbeziehungen" TargetMode="External"/><Relationship Id="rId1" Type="http://schemas.openxmlformats.org/officeDocument/2006/relationships/slideLayout" Target="../slideLayouts/slideLayout4.xml"/><Relationship Id="rId4" Type="http://schemas.openxmlformats.org/officeDocument/2006/relationships/hyperlink" Target="https://www.cde.unibe.ch/forschung/projekte/diversifizierte_ernaehrungssysteme_dank_nachhaltiger_handelsbeziehungen/index_ger.html" TargetMode="Externa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6.xml"/><Relationship Id="rId1" Type="http://schemas.openxmlformats.org/officeDocument/2006/relationships/tags" Target="../tags/tag15.xml"/><Relationship Id="rId5" Type="http://schemas.openxmlformats.org/officeDocument/2006/relationships/image" Target="../media/image32.png"/><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6.xml"/><Relationship Id="rId1" Type="http://schemas.openxmlformats.org/officeDocument/2006/relationships/tags" Target="../tags/tag16.xml"/><Relationship Id="rId5" Type="http://schemas.openxmlformats.org/officeDocument/2006/relationships/image" Target="../media/image33.png"/><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9.xml"/><Relationship Id="rId1" Type="http://schemas.openxmlformats.org/officeDocument/2006/relationships/tags" Target="../tags/tag17.xml"/><Relationship Id="rId6" Type="http://schemas.openxmlformats.org/officeDocument/2006/relationships/hyperlink" Target="https://www.cde.unibe.ch/forschung/projekte/diversifizierte_ernaehrungssysteme_dank_nachhaltiger_handelsbeziehungen/index_ger.html" TargetMode="External"/><Relationship Id="rId5" Type="http://schemas.openxmlformats.org/officeDocument/2006/relationships/hyperlink" Target="https://www.cde.unibe.ch/unibe/portal/fak_naturwis/g_dept_kzen/b_cde/content/e65013/e542846/e861370/e1303318/Synthese_hypothetischesBundesgesetzuebernachhaltigenAgrarhandelCDE2023final.pdf" TargetMode="External"/><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34.emf"/></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hyperlink" Target="https://www.youtube.com/watch?v=MdWnAY871gc" TargetMode="External"/><Relationship Id="rId5" Type="http://schemas.openxmlformats.org/officeDocument/2006/relationships/hyperlink" Target="https://nfp73.ch/download/66/230223_SNF_NFP73_PB_Francois_DE.pdf?inline=true" TargetMode="External"/><Relationship Id="rId4" Type="http://schemas.openxmlformats.org/officeDocument/2006/relationships/image" Target="../media/image36.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6.xml"/><Relationship Id="rId1" Type="http://schemas.openxmlformats.org/officeDocument/2006/relationships/tags" Target="../tags/tag21.xml"/><Relationship Id="rId5" Type="http://schemas.openxmlformats.org/officeDocument/2006/relationships/image" Target="../media/image38.png"/><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6.xml"/><Relationship Id="rId1" Type="http://schemas.openxmlformats.org/officeDocument/2006/relationships/tags" Target="../tags/tag22.xml"/><Relationship Id="rId4" Type="http://schemas.openxmlformats.org/officeDocument/2006/relationships/image" Target="../media/image37.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41.jpeg"/><Relationship Id="rId4" Type="http://schemas.openxmlformats.org/officeDocument/2006/relationships/image" Target="../media/image4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www.are.admin.ch/are/de/home/nachhaltige-entwicklung/nachhaltigkeitspolitik.html" TargetMode="External"/><Relationship Id="rId2" Type="http://schemas.openxmlformats.org/officeDocument/2006/relationships/hyperlink" Target="https://iucn.org/resources/publication/governance-sustainability-issues-challenges-successes" TargetMode="External"/><Relationship Id="rId1" Type="http://schemas.openxmlformats.org/officeDocument/2006/relationships/slideLayout" Target="../slideLayouts/slideLayout4.xml"/><Relationship Id="rId4" Type="http://schemas.openxmlformats.org/officeDocument/2006/relationships/hyperlink" Target="https://nfp73.ch/de/schwerpunkte/governanz"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hyperlink" Target="https://de.wikipedia.org/wiki/Lebensmittelverschwendung" TargetMode="External"/><Relationship Id="rId5" Type="http://schemas.openxmlformats.org/officeDocument/2006/relationships/hyperlink" Target="https://nfp73.ch/de/projekte/rechtliche-rahmenbedingungen-fuer-eine-ressourceneffiziente-kreislaufwirtschaft" TargetMode="External"/><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r>
              <a:rPr lang="en-GB" dirty="0" err="1"/>
              <a:t>Governanz</a:t>
            </a:r>
            <a:endParaRPr lang="en-GB" dirty="0"/>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GB" sz="2000" dirty="0"/>
              <a:t>Ein </a:t>
            </a:r>
            <a:r>
              <a:rPr lang="en-GB" sz="2000" dirty="0" err="1"/>
              <a:t>Lernmodul</a:t>
            </a:r>
            <a:r>
              <a:rPr lang="en-GB" sz="2000" dirty="0"/>
              <a:t> für die </a:t>
            </a:r>
            <a:r>
              <a:rPr lang="en-GB" sz="2000" dirty="0" err="1"/>
              <a:t>Tertiärstufe</a:t>
            </a:r>
            <a:endParaRPr lang="en-GB" sz="2000" dirty="0"/>
          </a:p>
          <a:p>
            <a:endParaRPr lang="en-GB" dirty="0"/>
          </a:p>
        </p:txBody>
      </p:sp>
      <p:pic>
        <p:nvPicPr>
          <p:cNvPr id="8" name="Picture Placeholder 7">
            <a:extLst>
              <a:ext uri="{FF2B5EF4-FFF2-40B4-BE49-F238E27FC236}">
                <a16:creationId xmlns:a16="http://schemas.microsoft.com/office/drawing/2014/main" id="{01C808A7-D598-CDE3-2D0A-C63D66FD3FB7}"/>
              </a:ext>
            </a:extLst>
          </p:cNvPr>
          <p:cNvPicPr>
            <a:picLocks noGrp="1" noChangeAspect="1"/>
          </p:cNvPicPr>
          <p:nvPr>
            <p:ph type="pic" sz="quarter" idx="10"/>
          </p:nvPr>
        </p:nvPicPr>
        <p:blipFill>
          <a:blip r:embed="rId2"/>
          <a:srcRect t="4887" b="4887"/>
          <a:stretch/>
        </p:blipFill>
        <p:spPr/>
      </p:pic>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8AD15A2-ADD4-3114-FE8B-CE26270C6830}"/>
              </a:ext>
            </a:extLst>
          </p:cNvPr>
          <p:cNvGraphicFramePr>
            <a:graphicFrameLocks noChangeAspect="1"/>
          </p:cNvGraphicFramePr>
          <p:nvPr>
            <p:custDataLst>
              <p:tags r:id="rId1"/>
            </p:custDataLst>
            <p:extLst>
              <p:ext uri="{D42A27DB-BD31-4B8C-83A1-F6EECF244321}">
                <p14:modId xmlns:p14="http://schemas.microsoft.com/office/powerpoint/2010/main" val="31930231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D69E84-885B-62A0-B5CB-72D920F10558}"/>
              </a:ext>
            </a:extLst>
          </p:cNvPr>
          <p:cNvSpPr>
            <a:spLocks noGrp="1"/>
          </p:cNvSpPr>
          <p:nvPr>
            <p:ph type="title"/>
          </p:nvPr>
        </p:nvSpPr>
        <p:spPr/>
        <p:txBody>
          <a:bodyPr vert="horz"/>
          <a:lstStyle/>
          <a:p>
            <a:r>
              <a:rPr lang="de-CH" dirty="0"/>
              <a:t>Rechtliche Rahmenbedingungen für eine ressourcen-effiziente Kreislaufwirtschaft – Hintergrund I</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C3A3B273-34CC-A119-A232-CB9AAECA778B}"/>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4" name="Text Placeholder 3">
            <a:extLst>
              <a:ext uri="{FF2B5EF4-FFF2-40B4-BE49-F238E27FC236}">
                <a16:creationId xmlns:a16="http://schemas.microsoft.com/office/drawing/2014/main" id="{C438AAD0-569F-0DDC-166E-9EC5ECA2E456}"/>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448C6E08-7331-0CE5-B3BE-EF66C772EFD2}"/>
              </a:ext>
            </a:extLst>
          </p:cNvPr>
          <p:cNvSpPr>
            <a:spLocks noGrp="1"/>
          </p:cNvSpPr>
          <p:nvPr>
            <p:ph type="body" sz="quarter" idx="13"/>
          </p:nvPr>
        </p:nvSpPr>
        <p:spPr>
          <a:xfrm>
            <a:off x="479426" y="2565400"/>
            <a:ext cx="11233148" cy="3455988"/>
          </a:xfrm>
        </p:spPr>
        <p:txBody>
          <a:bodyPr/>
          <a:lstStyle/>
          <a:p>
            <a:pPr>
              <a:lnSpc>
                <a:spcPct val="100000"/>
              </a:lnSpc>
              <a:spcAft>
                <a:spcPts val="600"/>
              </a:spcAft>
            </a:pPr>
            <a:r>
              <a:rPr lang="de-CH" dirty="0"/>
              <a:t>In den letzten Jahren hat sich die </a:t>
            </a:r>
            <a:r>
              <a:rPr lang="de-CH" b="1" dirty="0"/>
              <a:t>Nachfrage</a:t>
            </a:r>
            <a:r>
              <a:rPr lang="de-CH" dirty="0"/>
              <a:t> nach </a:t>
            </a:r>
            <a:r>
              <a:rPr lang="de-CH" b="1" dirty="0"/>
              <a:t>Gütern </a:t>
            </a:r>
            <a:r>
              <a:rPr lang="de-CH" dirty="0"/>
              <a:t>und</a:t>
            </a:r>
            <a:r>
              <a:rPr lang="de-CH" b="1" dirty="0"/>
              <a:t> Lebensmitteln weltweit verschärft </a:t>
            </a:r>
            <a:r>
              <a:rPr lang="de-CH" dirty="0"/>
              <a:t>und ein Ende dieser Entwicklung ist noch nicht abzusehen. </a:t>
            </a:r>
          </a:p>
          <a:p>
            <a:pPr>
              <a:lnSpc>
                <a:spcPct val="100000"/>
              </a:lnSpc>
              <a:spcAft>
                <a:spcPts val="600"/>
              </a:spcAft>
            </a:pPr>
            <a:r>
              <a:rPr lang="de-CH" dirty="0"/>
              <a:t>Gleichzeitig ist die </a:t>
            </a:r>
            <a:r>
              <a:rPr lang="de-CH" b="1" dirty="0"/>
              <a:t>Lebens- und Nutzungsdauer </a:t>
            </a:r>
            <a:r>
              <a:rPr lang="de-CH" dirty="0"/>
              <a:t>vieler Güter </a:t>
            </a:r>
            <a:r>
              <a:rPr lang="de-CH" b="1" dirty="0"/>
              <a:t>gesunken</a:t>
            </a:r>
            <a:r>
              <a:rPr lang="de-CH" dirty="0"/>
              <a:t> und es wird ein </a:t>
            </a:r>
            <a:r>
              <a:rPr lang="de-CH" b="1" dirty="0"/>
              <a:t>hoher Anteil </a:t>
            </a:r>
            <a:r>
              <a:rPr lang="de-CH" dirty="0"/>
              <a:t>an </a:t>
            </a:r>
            <a:r>
              <a:rPr lang="de-CH" b="1" dirty="0"/>
              <a:t>Lebensmitteln weggeworfen</a:t>
            </a:r>
            <a:r>
              <a:rPr lang="de-CH" dirty="0"/>
              <a:t>. </a:t>
            </a:r>
          </a:p>
          <a:p>
            <a:pPr>
              <a:lnSpc>
                <a:spcPct val="100000"/>
              </a:lnSpc>
              <a:spcAft>
                <a:spcPts val="600"/>
              </a:spcAft>
            </a:pPr>
            <a:r>
              <a:rPr lang="de-CH" dirty="0"/>
              <a:t>Diese Situation erfordert </a:t>
            </a:r>
            <a:r>
              <a:rPr lang="de-CH" b="1" dirty="0"/>
              <a:t>Massnahmen</a:t>
            </a:r>
            <a:r>
              <a:rPr lang="de-CH" dirty="0"/>
              <a:t>, den </a:t>
            </a:r>
            <a:r>
              <a:rPr lang="de-CH" b="1" dirty="0"/>
              <a:t>Konsum von Gütern und Lebensmittel </a:t>
            </a:r>
            <a:r>
              <a:rPr lang="de-CH" dirty="0"/>
              <a:t>nachhaltiger zu gestalten. Gefragt sind geeignete rechtliche Rahmenbedingungen und Verhaltensänderungen, nicht nur bei der betroffenen Industrie, sondern auch bei den Konsumentinnen und Konsumenten, die eine ressourceneffiziente Kreislaufwirtschaft ermöglichen.</a:t>
            </a:r>
          </a:p>
          <a:p>
            <a:endParaRPr lang="de-CH" dirty="0"/>
          </a:p>
        </p:txBody>
      </p:sp>
      <p:sp>
        <p:nvSpPr>
          <p:cNvPr id="6" name="Text Placeholder 5">
            <a:extLst>
              <a:ext uri="{FF2B5EF4-FFF2-40B4-BE49-F238E27FC236}">
                <a16:creationId xmlns:a16="http://schemas.microsoft.com/office/drawing/2014/main" id="{5173AE10-5374-92FB-5E3C-28FC5C4BF9DD}"/>
              </a:ext>
            </a:extLst>
          </p:cNvPr>
          <p:cNvSpPr>
            <a:spLocks noGrp="1"/>
          </p:cNvSpPr>
          <p:nvPr>
            <p:ph type="body" sz="quarter" idx="12"/>
          </p:nvPr>
        </p:nvSpPr>
        <p:spPr>
          <a:xfrm>
            <a:off x="479423" y="1808163"/>
            <a:ext cx="11233151" cy="587375"/>
          </a:xfrm>
        </p:spPr>
        <p:txBody>
          <a:bodyPr/>
          <a:lstStyle/>
          <a:p>
            <a:r>
              <a:rPr lang="de-CH" dirty="0"/>
              <a:t>Hintergrund I</a:t>
            </a:r>
          </a:p>
        </p:txBody>
      </p:sp>
      <p:sp>
        <p:nvSpPr>
          <p:cNvPr id="8" name="Footer Placeholder 7">
            <a:extLst>
              <a:ext uri="{FF2B5EF4-FFF2-40B4-BE49-F238E27FC236}">
                <a16:creationId xmlns:a16="http://schemas.microsoft.com/office/drawing/2014/main" id="{A6FD3726-F8E3-7BDC-B964-2B1C01A2F676}"/>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23565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BBAA0-8A1A-F7B9-B5E9-79EC829AC1CB}"/>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86A6A6C-E4E0-A27D-A4DB-6F0C90AA2AA8}"/>
              </a:ext>
            </a:extLst>
          </p:cNvPr>
          <p:cNvGraphicFramePr>
            <a:graphicFrameLocks noChangeAspect="1"/>
          </p:cNvGraphicFramePr>
          <p:nvPr>
            <p:custDataLst>
              <p:tags r:id="rId1"/>
            </p:custDataLst>
            <p:extLst>
              <p:ext uri="{D42A27DB-BD31-4B8C-83A1-F6EECF244321}">
                <p14:modId xmlns:p14="http://schemas.microsoft.com/office/powerpoint/2010/main" val="23743905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68AD15A2-ADD4-3114-FE8B-CE26270C683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47D67D-782D-A884-E061-A12A790823F7}"/>
              </a:ext>
            </a:extLst>
          </p:cNvPr>
          <p:cNvSpPr>
            <a:spLocks noGrp="1"/>
          </p:cNvSpPr>
          <p:nvPr>
            <p:ph type="title"/>
          </p:nvPr>
        </p:nvSpPr>
        <p:spPr/>
        <p:txBody>
          <a:bodyPr vert="horz"/>
          <a:lstStyle/>
          <a:p>
            <a:r>
              <a:rPr lang="de-CH" dirty="0"/>
              <a:t>Rechtliche Rahmenbedingungen für eine ressourcen-effiziente Kreislaufwirtschaft – Hintergrund II</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D0BE3997-A700-ECE2-5A9E-839212DFEC5C}"/>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4" name="Text Placeholder 3">
            <a:extLst>
              <a:ext uri="{FF2B5EF4-FFF2-40B4-BE49-F238E27FC236}">
                <a16:creationId xmlns:a16="http://schemas.microsoft.com/office/drawing/2014/main" id="{54F63E4C-00D1-032B-98B7-C82AC56DA4BD}"/>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BA386809-8029-1E4E-A96B-C7375F2041E0}"/>
              </a:ext>
            </a:extLst>
          </p:cNvPr>
          <p:cNvSpPr>
            <a:spLocks noGrp="1"/>
          </p:cNvSpPr>
          <p:nvPr>
            <p:ph type="body" sz="quarter" idx="13"/>
          </p:nvPr>
        </p:nvSpPr>
        <p:spPr>
          <a:xfrm>
            <a:off x="479426" y="2565400"/>
            <a:ext cx="11233148" cy="3455988"/>
          </a:xfrm>
        </p:spPr>
        <p:txBody>
          <a:bodyPr/>
          <a:lstStyle/>
          <a:p>
            <a:r>
              <a:rPr lang="de-CH" dirty="0"/>
              <a:t>Das Forschungsprojekt untersucht drei Fragestellungen:</a:t>
            </a:r>
          </a:p>
          <a:p>
            <a:pPr marL="342900" indent="-342900">
              <a:buFont typeface="+mj-lt"/>
              <a:buAutoNum type="arabicPeriod"/>
            </a:pPr>
            <a:r>
              <a:rPr lang="de-CH" dirty="0"/>
              <a:t>Erstens sollen in der Lebensmittelbranche </a:t>
            </a:r>
            <a:r>
              <a:rPr lang="de-CH" b="1" dirty="0"/>
              <a:t>rechtliche Hindernisse </a:t>
            </a:r>
            <a:r>
              <a:rPr lang="de-CH" dirty="0"/>
              <a:t>und </a:t>
            </a:r>
            <a:r>
              <a:rPr lang="de-CH" b="1" dirty="0"/>
              <a:t>Anreize</a:t>
            </a:r>
            <a:r>
              <a:rPr lang="de-CH" dirty="0"/>
              <a:t> für eine </a:t>
            </a:r>
            <a:r>
              <a:rPr lang="de-CH" b="1" dirty="0"/>
              <a:t>Verringerung</a:t>
            </a:r>
            <a:r>
              <a:rPr lang="de-CH" dirty="0"/>
              <a:t> von sogenanntem </a:t>
            </a:r>
            <a:r>
              <a:rPr lang="de-CH" b="1" dirty="0"/>
              <a:t>«</a:t>
            </a:r>
            <a:r>
              <a:rPr lang="de-CH" b="1" dirty="0" err="1"/>
              <a:t>food</a:t>
            </a:r>
            <a:r>
              <a:rPr lang="de-CH" b="1" dirty="0"/>
              <a:t> </a:t>
            </a:r>
            <a:r>
              <a:rPr lang="de-CH" b="1" dirty="0" err="1"/>
              <a:t>waste</a:t>
            </a:r>
            <a:r>
              <a:rPr lang="de-CH" b="1" dirty="0"/>
              <a:t>» </a:t>
            </a:r>
            <a:r>
              <a:rPr lang="de-CH" dirty="0"/>
              <a:t>analysiert werden. Dabei werden sowohl </a:t>
            </a:r>
            <a:r>
              <a:rPr lang="de-CH" b="1" dirty="0"/>
              <a:t>freiwillige Massnahmen </a:t>
            </a:r>
            <a:r>
              <a:rPr lang="de-CH" dirty="0"/>
              <a:t>als auch </a:t>
            </a:r>
            <a:r>
              <a:rPr lang="de-CH" b="1" dirty="0"/>
              <a:t>regulatorische Ansätze </a:t>
            </a:r>
            <a:r>
              <a:rPr lang="de-CH" dirty="0"/>
              <a:t>in den Blick genommen. </a:t>
            </a:r>
          </a:p>
          <a:p>
            <a:pPr marL="342900" indent="-342900">
              <a:buFont typeface="+mj-lt"/>
              <a:buAutoNum type="arabicPeriod"/>
            </a:pPr>
            <a:r>
              <a:rPr lang="de-CH" dirty="0"/>
              <a:t>Zweitens geht es um die </a:t>
            </a:r>
            <a:r>
              <a:rPr lang="de-CH" b="1" dirty="0"/>
              <a:t>Einführung rechtlicher Anreize für Hersteller</a:t>
            </a:r>
            <a:r>
              <a:rPr lang="de-CH" dirty="0"/>
              <a:t>, </a:t>
            </a:r>
            <a:r>
              <a:rPr lang="de-CH" b="1" dirty="0"/>
              <a:t>langlebige Güter zu</a:t>
            </a:r>
            <a:r>
              <a:rPr lang="de-CH" dirty="0"/>
              <a:t> </a:t>
            </a:r>
            <a:r>
              <a:rPr lang="de-CH" b="1" dirty="0"/>
              <a:t>produzieren</a:t>
            </a:r>
            <a:r>
              <a:rPr lang="de-CH" dirty="0"/>
              <a:t>, und für Konsumentinnen und Konsumenten, diese möglichst lange in Gebrauch zu haben. </a:t>
            </a:r>
          </a:p>
          <a:p>
            <a:pPr marL="342900" indent="-342900">
              <a:buFont typeface="+mj-lt"/>
              <a:buAutoNum type="arabicPeriod"/>
            </a:pPr>
            <a:r>
              <a:rPr lang="de-CH" dirty="0"/>
              <a:t>Drittens soll in einer Synthese analysiert werden, ob sich aus den beiden Teilprojekten gemeinsame </a:t>
            </a:r>
            <a:r>
              <a:rPr lang="de-CH" b="1" dirty="0"/>
              <a:t>Vorschläge</a:t>
            </a:r>
            <a:r>
              <a:rPr lang="de-CH" dirty="0"/>
              <a:t> für eine </a:t>
            </a:r>
            <a:r>
              <a:rPr lang="de-CH" b="1" dirty="0"/>
              <a:t>ressourcenschonende Gesetzgebung </a:t>
            </a:r>
            <a:r>
              <a:rPr lang="de-CH" dirty="0"/>
              <a:t>ableiten lassen.</a:t>
            </a:r>
          </a:p>
          <a:p>
            <a:endParaRPr lang="de-CH" b="1" dirty="0"/>
          </a:p>
        </p:txBody>
      </p:sp>
      <p:sp>
        <p:nvSpPr>
          <p:cNvPr id="6" name="Text Placeholder 5">
            <a:extLst>
              <a:ext uri="{FF2B5EF4-FFF2-40B4-BE49-F238E27FC236}">
                <a16:creationId xmlns:a16="http://schemas.microsoft.com/office/drawing/2014/main" id="{1A8ED42A-462E-71A3-A2B8-2E62B59F335E}"/>
              </a:ext>
            </a:extLst>
          </p:cNvPr>
          <p:cNvSpPr>
            <a:spLocks noGrp="1"/>
          </p:cNvSpPr>
          <p:nvPr>
            <p:ph type="body" sz="quarter" idx="12"/>
          </p:nvPr>
        </p:nvSpPr>
        <p:spPr>
          <a:xfrm>
            <a:off x="479423" y="1808163"/>
            <a:ext cx="11233151" cy="587375"/>
          </a:xfrm>
        </p:spPr>
        <p:txBody>
          <a:bodyPr/>
          <a:lstStyle/>
          <a:p>
            <a:r>
              <a:rPr lang="de-CH" dirty="0"/>
              <a:t>Hintergrund II</a:t>
            </a:r>
          </a:p>
        </p:txBody>
      </p:sp>
      <p:sp>
        <p:nvSpPr>
          <p:cNvPr id="8" name="Footer Placeholder 7">
            <a:extLst>
              <a:ext uri="{FF2B5EF4-FFF2-40B4-BE49-F238E27FC236}">
                <a16:creationId xmlns:a16="http://schemas.microsoft.com/office/drawing/2014/main" id="{C63B4155-505A-6B19-FB81-7D438F650F6D}"/>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77291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414542C-4BFE-BE5E-79F1-5FE6C319A78B}"/>
              </a:ext>
            </a:extLst>
          </p:cNvPr>
          <p:cNvGraphicFramePr>
            <a:graphicFrameLocks noChangeAspect="1"/>
          </p:cNvGraphicFramePr>
          <p:nvPr>
            <p:custDataLst>
              <p:tags r:id="rId1"/>
            </p:custDataLst>
            <p:extLst>
              <p:ext uri="{D42A27DB-BD31-4B8C-83A1-F6EECF244321}">
                <p14:modId xmlns:p14="http://schemas.microsoft.com/office/powerpoint/2010/main" val="32833886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8DC932-BD0F-4F19-0519-71A295C00B19}"/>
              </a:ext>
            </a:extLst>
          </p:cNvPr>
          <p:cNvSpPr>
            <a:spLocks noGrp="1"/>
          </p:cNvSpPr>
          <p:nvPr>
            <p:ph type="title"/>
          </p:nvPr>
        </p:nvSpPr>
        <p:spPr/>
        <p:txBody>
          <a:bodyPr vert="horz"/>
          <a:lstStyle/>
          <a:p>
            <a:r>
              <a:rPr lang="de-CH" dirty="0"/>
              <a:t>Rechtliche Rahmenbedingungen für eine ressourcen-effiziente Kreislaufwirtschaft – Ziel</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E40B9121-EC20-6D09-18BE-C41425A8AA1C}"/>
              </a:ext>
            </a:extLst>
          </p:cNvPr>
          <p:cNvSpPr>
            <a:spLocks noGrp="1"/>
          </p:cNvSpPr>
          <p:nvPr>
            <p:ph type="sldNum" sz="quarter" idx="14"/>
          </p:nvPr>
        </p:nvSpPr>
        <p:spPr/>
        <p:txBody>
          <a:bodyPr/>
          <a:lstStyle/>
          <a:p>
            <a:fld id="{476BE59D-4918-439E-9CBF-5840B2847889}" type="slidenum">
              <a:rPr lang="de-CH" smtClean="0"/>
              <a:pPr/>
              <a:t>12</a:t>
            </a:fld>
            <a:endParaRPr lang="de-CH" dirty="0"/>
          </a:p>
        </p:txBody>
      </p:sp>
      <p:pic>
        <p:nvPicPr>
          <p:cNvPr id="9" name="Picture Placeholder 8">
            <a:extLst>
              <a:ext uri="{FF2B5EF4-FFF2-40B4-BE49-F238E27FC236}">
                <a16:creationId xmlns:a16="http://schemas.microsoft.com/office/drawing/2014/main" id="{FFEA43D9-6583-7A2D-7030-2117E1C8A4A6}"/>
              </a:ext>
            </a:extLst>
          </p:cNvPr>
          <p:cNvPicPr>
            <a:picLocks noGrp="1" noChangeAspect="1"/>
          </p:cNvPicPr>
          <p:nvPr>
            <p:ph type="pic" sz="quarter" idx="10"/>
          </p:nvPr>
        </p:nvPicPr>
        <p:blipFill>
          <a:blip r:embed="rId5"/>
          <a:srcRect l="2419" r="2419"/>
          <a:stretch>
            <a:fillRect/>
          </a:stretch>
        </p:blipFill>
        <p:spPr>
          <a:xfrm>
            <a:off x="6173788" y="1808163"/>
            <a:ext cx="6018212" cy="4213225"/>
          </a:xfrm>
          <a:prstGeom prst="rect">
            <a:avLst/>
          </a:prstGeom>
        </p:spPr>
      </p:pic>
      <p:sp>
        <p:nvSpPr>
          <p:cNvPr id="5" name="Text Placeholder 4">
            <a:extLst>
              <a:ext uri="{FF2B5EF4-FFF2-40B4-BE49-F238E27FC236}">
                <a16:creationId xmlns:a16="http://schemas.microsoft.com/office/drawing/2014/main" id="{7F78FC96-CF44-CE2A-BD56-2D7740F1BBB0}"/>
              </a:ext>
            </a:extLst>
          </p:cNvPr>
          <p:cNvSpPr>
            <a:spLocks noGrp="1"/>
          </p:cNvSpPr>
          <p:nvPr>
            <p:ph type="body" sz="quarter" idx="15"/>
          </p:nvPr>
        </p:nvSpPr>
        <p:spPr/>
        <p:txBody>
          <a:bodyPr/>
          <a:lstStyle/>
          <a:p>
            <a:endParaRPr lang="de-CH"/>
          </a:p>
        </p:txBody>
      </p:sp>
      <p:sp>
        <p:nvSpPr>
          <p:cNvPr id="6" name="Text Placeholder 5">
            <a:extLst>
              <a:ext uri="{FF2B5EF4-FFF2-40B4-BE49-F238E27FC236}">
                <a16:creationId xmlns:a16="http://schemas.microsoft.com/office/drawing/2014/main" id="{04E2FD6F-9B22-1F3C-6C01-F8E5BD3B5DD5}"/>
              </a:ext>
            </a:extLst>
          </p:cNvPr>
          <p:cNvSpPr>
            <a:spLocks noGrp="1"/>
          </p:cNvSpPr>
          <p:nvPr>
            <p:ph type="body" sz="quarter" idx="13"/>
          </p:nvPr>
        </p:nvSpPr>
        <p:spPr>
          <a:xfrm>
            <a:off x="479425" y="2565400"/>
            <a:ext cx="5308815" cy="3455988"/>
          </a:xfrm>
        </p:spPr>
        <p:txBody>
          <a:bodyPr/>
          <a:lstStyle/>
          <a:p>
            <a:r>
              <a:rPr lang="de-CH" dirty="0"/>
              <a:t>Ziele sind die </a:t>
            </a:r>
            <a:r>
              <a:rPr lang="de-CH" b="1" dirty="0"/>
              <a:t>Entwicklung konkreter rechtlicher Massnahmen </a:t>
            </a:r>
            <a:r>
              <a:rPr lang="de-CH" dirty="0"/>
              <a:t>zur Unterstützung bereits laufender Projekte zur </a:t>
            </a:r>
            <a:r>
              <a:rPr lang="de-CH" b="1" dirty="0"/>
              <a:t>Vermeidung von «</a:t>
            </a:r>
            <a:r>
              <a:rPr lang="de-CH" b="1" dirty="0" err="1"/>
              <a:t>food</a:t>
            </a:r>
            <a:r>
              <a:rPr lang="de-CH" b="1" dirty="0"/>
              <a:t> </a:t>
            </a:r>
            <a:r>
              <a:rPr lang="de-CH" b="1" dirty="0" err="1"/>
              <a:t>waste</a:t>
            </a:r>
            <a:r>
              <a:rPr lang="de-CH" b="1" dirty="0"/>
              <a:t>» </a:t>
            </a:r>
            <a:r>
              <a:rPr lang="de-CH" dirty="0"/>
              <a:t>und zur </a:t>
            </a:r>
            <a:r>
              <a:rPr lang="de-CH" b="1" dirty="0"/>
              <a:t>Förderung von Reparaturen</a:t>
            </a:r>
            <a:r>
              <a:rPr lang="de-CH" dirty="0"/>
              <a:t>. </a:t>
            </a:r>
          </a:p>
          <a:p>
            <a:r>
              <a:rPr lang="de-CH" dirty="0"/>
              <a:t>Weiter wollen wir Anreize entwickeln für </a:t>
            </a:r>
            <a:r>
              <a:rPr lang="de-CH" b="1" dirty="0"/>
              <a:t>Industrie</a:t>
            </a:r>
            <a:r>
              <a:rPr lang="de-CH" dirty="0"/>
              <a:t>, </a:t>
            </a:r>
            <a:r>
              <a:rPr lang="de-CH" b="1" dirty="0"/>
              <a:t>Hersteller</a:t>
            </a:r>
            <a:r>
              <a:rPr lang="de-CH" dirty="0"/>
              <a:t> sowie </a:t>
            </a:r>
            <a:r>
              <a:rPr lang="de-CH" b="1" dirty="0" err="1"/>
              <a:t>Konsumen:tinnen</a:t>
            </a:r>
            <a:r>
              <a:rPr lang="de-CH" dirty="0"/>
              <a:t>, Güter langlebiger zu gestalten und sorgsamer zu nutzen, resp., Lebensmittel effektiv zu kennzeichnen, um eine möglichst optimale Verwertbarkeit zu gewährleisten.</a:t>
            </a:r>
          </a:p>
          <a:p>
            <a:endParaRPr lang="de-CH" dirty="0"/>
          </a:p>
        </p:txBody>
      </p:sp>
      <p:sp>
        <p:nvSpPr>
          <p:cNvPr id="7" name="Text Placeholder 6">
            <a:extLst>
              <a:ext uri="{FF2B5EF4-FFF2-40B4-BE49-F238E27FC236}">
                <a16:creationId xmlns:a16="http://schemas.microsoft.com/office/drawing/2014/main" id="{F2394980-5E80-89C1-7806-5FC36B7CFF4F}"/>
              </a:ext>
            </a:extLst>
          </p:cNvPr>
          <p:cNvSpPr>
            <a:spLocks noGrp="1"/>
          </p:cNvSpPr>
          <p:nvPr>
            <p:ph type="body" sz="quarter" idx="12"/>
          </p:nvPr>
        </p:nvSpPr>
        <p:spPr>
          <a:xfrm>
            <a:off x="479424" y="1808163"/>
            <a:ext cx="5694902" cy="587375"/>
          </a:xfrm>
        </p:spPr>
        <p:txBody>
          <a:bodyPr/>
          <a:lstStyle/>
          <a:p>
            <a:r>
              <a:rPr lang="de-CH" dirty="0"/>
              <a:t>Ziel</a:t>
            </a:r>
          </a:p>
        </p:txBody>
      </p:sp>
      <p:sp>
        <p:nvSpPr>
          <p:cNvPr id="8" name="Footer Placeholder 7">
            <a:extLst>
              <a:ext uri="{FF2B5EF4-FFF2-40B4-BE49-F238E27FC236}">
                <a16:creationId xmlns:a16="http://schemas.microsoft.com/office/drawing/2014/main" id="{B115FC2B-4836-78B7-D596-7DB725C723EB}"/>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64700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CBF1022-13B5-A16C-7B80-92B0DAFCD194}"/>
              </a:ext>
            </a:extLst>
          </p:cNvPr>
          <p:cNvGraphicFramePr>
            <a:graphicFrameLocks noChangeAspect="1"/>
          </p:cNvGraphicFramePr>
          <p:nvPr>
            <p:custDataLst>
              <p:tags r:id="rId1"/>
            </p:custDataLst>
            <p:extLst>
              <p:ext uri="{D42A27DB-BD31-4B8C-83A1-F6EECF244321}">
                <p14:modId xmlns:p14="http://schemas.microsoft.com/office/powerpoint/2010/main" val="36389801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61E37D8-D9DB-DFD2-21E9-2E92C31EF103}"/>
              </a:ext>
            </a:extLst>
          </p:cNvPr>
          <p:cNvSpPr>
            <a:spLocks noGrp="1"/>
          </p:cNvSpPr>
          <p:nvPr>
            <p:ph type="title"/>
          </p:nvPr>
        </p:nvSpPr>
        <p:spPr/>
        <p:txBody>
          <a:bodyPr vert="horz"/>
          <a:lstStyle/>
          <a:p>
            <a:r>
              <a:rPr lang="de-CH" dirty="0"/>
              <a:t>Rechtliche Rahmenbedingungen für eine ressourcen-effiziente Kreislaufwirtschaft – Resultate</a:t>
            </a:r>
            <a:br>
              <a:rPr lang="de-CH" b="1" dirty="0">
                <a:solidFill>
                  <a:srgbClr val="D28D0D"/>
                </a:solidFill>
                <a:latin typeface="Open Sans" panose="020B0606030504020204" pitchFamily="34" charset="0"/>
              </a:rPr>
            </a:br>
            <a:endParaRPr lang="de-CH" dirty="0"/>
          </a:p>
        </p:txBody>
      </p:sp>
      <p:sp>
        <p:nvSpPr>
          <p:cNvPr id="3" name="Text Placeholder 2">
            <a:extLst>
              <a:ext uri="{FF2B5EF4-FFF2-40B4-BE49-F238E27FC236}">
                <a16:creationId xmlns:a16="http://schemas.microsoft.com/office/drawing/2014/main" id="{7C91609D-DCE3-2FCF-8554-5910A05F02B3}"/>
              </a:ext>
            </a:extLst>
          </p:cNvPr>
          <p:cNvSpPr>
            <a:spLocks noGrp="1"/>
          </p:cNvSpPr>
          <p:nvPr>
            <p:ph type="body" sz="quarter" idx="13"/>
          </p:nvPr>
        </p:nvSpPr>
        <p:spPr/>
        <p:txBody>
          <a:bodyPr/>
          <a:lstStyle/>
          <a:p>
            <a:r>
              <a:rPr lang="de-CH" dirty="0"/>
              <a:t>Beide Teile des Projekts, die Lebensmittelverschwendung und die Reparatur, haben bestimmte Forschungsfragen gemeinsam, die eine kombinierte Analyse erfordern, wie z.B. die Fragen </a:t>
            </a:r>
            <a:r>
              <a:rPr lang="de-CH" dirty="0">
                <a:solidFill>
                  <a:srgbClr val="83D0F5"/>
                </a:solidFill>
              </a:rPr>
              <a:t>des</a:t>
            </a:r>
            <a:r>
              <a:rPr lang="de-CH" dirty="0"/>
              <a:t> </a:t>
            </a:r>
            <a:r>
              <a:rPr lang="de-CH" dirty="0">
                <a:solidFill>
                  <a:srgbClr val="83D0F5"/>
                </a:solidFill>
              </a:rPr>
              <a:t>Verbrauchsverhaltens</a:t>
            </a:r>
            <a:r>
              <a:rPr lang="de-CH" dirty="0"/>
              <a:t>, </a:t>
            </a:r>
            <a:r>
              <a:rPr lang="de-CH" dirty="0">
                <a:solidFill>
                  <a:srgbClr val="83D0F5"/>
                </a:solidFill>
              </a:rPr>
              <a:t>der</a:t>
            </a:r>
            <a:r>
              <a:rPr lang="de-CH" dirty="0"/>
              <a:t> </a:t>
            </a:r>
            <a:r>
              <a:rPr lang="de-CH" dirty="0">
                <a:solidFill>
                  <a:srgbClr val="83D0F5"/>
                </a:solidFill>
              </a:rPr>
              <a:t>Garantien</a:t>
            </a:r>
            <a:r>
              <a:rPr lang="de-CH" dirty="0"/>
              <a:t>, </a:t>
            </a:r>
            <a:r>
              <a:rPr lang="de-CH" dirty="0">
                <a:solidFill>
                  <a:srgbClr val="83D0F5"/>
                </a:solidFill>
              </a:rPr>
              <a:t>der</a:t>
            </a:r>
            <a:r>
              <a:rPr lang="de-CH" dirty="0"/>
              <a:t> </a:t>
            </a:r>
            <a:r>
              <a:rPr lang="de-CH" dirty="0">
                <a:solidFill>
                  <a:srgbClr val="83D0F5"/>
                </a:solidFill>
              </a:rPr>
              <a:t>Kennzeichnung</a:t>
            </a:r>
            <a:r>
              <a:rPr lang="de-CH" dirty="0"/>
              <a:t>, </a:t>
            </a:r>
            <a:r>
              <a:rPr lang="de-CH" dirty="0">
                <a:solidFill>
                  <a:srgbClr val="83D0F5"/>
                </a:solidFill>
              </a:rPr>
              <a:t>der</a:t>
            </a:r>
            <a:r>
              <a:rPr lang="de-CH" dirty="0"/>
              <a:t> </a:t>
            </a:r>
            <a:r>
              <a:rPr lang="de-CH" dirty="0">
                <a:solidFill>
                  <a:srgbClr val="83D0F5"/>
                </a:solidFill>
              </a:rPr>
              <a:t>Verbraucherinformation</a:t>
            </a:r>
            <a:r>
              <a:rPr lang="de-CH" dirty="0"/>
              <a:t> und </a:t>
            </a:r>
            <a:r>
              <a:rPr lang="de-CH" dirty="0">
                <a:solidFill>
                  <a:srgbClr val="83D0F5"/>
                </a:solidFill>
              </a:rPr>
              <a:t>der rechtlichen Massnahmen</a:t>
            </a:r>
            <a:r>
              <a:rPr lang="de-CH" dirty="0"/>
              <a:t> </a:t>
            </a:r>
            <a:r>
              <a:rPr lang="de-CH" dirty="0">
                <a:solidFill>
                  <a:srgbClr val="83D0F5"/>
                </a:solidFill>
              </a:rPr>
              <a:t>von Verbraucherorganisationen</a:t>
            </a:r>
            <a:r>
              <a:rPr lang="de-CH" dirty="0"/>
              <a:t>. </a:t>
            </a:r>
          </a:p>
          <a:p>
            <a:r>
              <a:rPr lang="de-CH" dirty="0"/>
              <a:t>Daher wird für beide Teile ein gemeinsamer Ansatz angewandt: </a:t>
            </a:r>
          </a:p>
          <a:p>
            <a:pPr lvl="1">
              <a:buFont typeface="Wingdings" pitchFamily="2" charset="2"/>
              <a:buChar char="§"/>
            </a:pPr>
            <a:r>
              <a:rPr lang="de-CH" dirty="0"/>
              <a:t>Entwicklung des rechtlichen Rahmens</a:t>
            </a:r>
          </a:p>
          <a:p>
            <a:pPr lvl="1">
              <a:buFont typeface="Wingdings" pitchFamily="2" charset="2"/>
              <a:buChar char="§"/>
            </a:pPr>
            <a:r>
              <a:rPr lang="de-CH" dirty="0"/>
              <a:t>Untersuchung praktischer Fragen mit Interessenvertretern</a:t>
            </a:r>
          </a:p>
          <a:p>
            <a:pPr lvl="1">
              <a:buFont typeface="Wingdings" pitchFamily="2" charset="2"/>
              <a:buChar char="§"/>
            </a:pPr>
            <a:r>
              <a:rPr lang="de-CH" dirty="0"/>
              <a:t>Identifizierung rechtlicher Fragen </a:t>
            </a:r>
          </a:p>
          <a:p>
            <a:pPr lvl="1">
              <a:buFont typeface="Wingdings" pitchFamily="2" charset="2"/>
              <a:buChar char="§"/>
            </a:pPr>
            <a:r>
              <a:rPr lang="de-CH" dirty="0"/>
              <a:t>rechtliche Analysen ausgewählter Massnahmen</a:t>
            </a:r>
          </a:p>
          <a:p>
            <a:pPr lvl="1">
              <a:buFont typeface="Wingdings" pitchFamily="2" charset="2"/>
              <a:buChar char="§"/>
            </a:pPr>
            <a:r>
              <a:rPr lang="de-CH" dirty="0"/>
              <a:t>Vorschläge für die Praxis, z. B. Rechtsvorschriften oder Vereinbarungen von Industriezweigen. </a:t>
            </a:r>
          </a:p>
          <a:p>
            <a:endParaRPr lang="de-CH" dirty="0"/>
          </a:p>
        </p:txBody>
      </p:sp>
      <p:sp>
        <p:nvSpPr>
          <p:cNvPr id="4" name="Slide Number Placeholder 3">
            <a:extLst>
              <a:ext uri="{FF2B5EF4-FFF2-40B4-BE49-F238E27FC236}">
                <a16:creationId xmlns:a16="http://schemas.microsoft.com/office/drawing/2014/main" id="{0A4CBD99-E779-D7F6-ABC3-046FB5FC5625}"/>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5" name="Footer Placeholder 4">
            <a:extLst>
              <a:ext uri="{FF2B5EF4-FFF2-40B4-BE49-F238E27FC236}">
                <a16:creationId xmlns:a16="http://schemas.microsoft.com/office/drawing/2014/main" id="{5BB48C36-386F-623F-68C7-E182679BE2D4}"/>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13978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B92A-A274-391A-3FA1-29D1D7D94E15}"/>
              </a:ext>
            </a:extLst>
          </p:cNvPr>
          <p:cNvSpPr>
            <a:spLocks noGrp="1"/>
          </p:cNvSpPr>
          <p:nvPr>
            <p:ph type="title"/>
          </p:nvPr>
        </p:nvSpPr>
        <p:spPr>
          <a:xfrm>
            <a:off x="479425" y="476250"/>
            <a:ext cx="6205855" cy="1111694"/>
          </a:xfrm>
        </p:spPr>
        <p:txBody>
          <a:bodyPr/>
          <a:lstStyle/>
          <a:p>
            <a:r>
              <a:rPr lang="de-CH" dirty="0"/>
              <a:t>Freiwillige Umweltinitiativen der Privatwirtschaft</a:t>
            </a:r>
            <a:br>
              <a:rPr lang="de-CH" b="1" i="0" dirty="0">
                <a:solidFill>
                  <a:srgbClr val="D28D0D"/>
                </a:solidFill>
                <a:effectLst/>
                <a:latin typeface="Open Sans" panose="020B0606030504020204" pitchFamily="34" charset="0"/>
              </a:rPr>
            </a:br>
            <a:endParaRPr lang="de-CH" dirty="0"/>
          </a:p>
        </p:txBody>
      </p:sp>
      <p:sp>
        <p:nvSpPr>
          <p:cNvPr id="3" name="Text Placeholder 2">
            <a:extLst>
              <a:ext uri="{FF2B5EF4-FFF2-40B4-BE49-F238E27FC236}">
                <a16:creationId xmlns:a16="http://schemas.microsoft.com/office/drawing/2014/main" id="{78F2B0C8-6B5B-7939-A1A3-AD9A0F6A3AAE}"/>
              </a:ext>
            </a:extLst>
          </p:cNvPr>
          <p:cNvSpPr>
            <a:spLocks noGrp="1"/>
          </p:cNvSpPr>
          <p:nvPr>
            <p:ph type="body" sz="quarter" idx="13"/>
          </p:nvPr>
        </p:nvSpPr>
        <p:spPr>
          <a:xfrm>
            <a:off x="479425" y="1808163"/>
            <a:ext cx="6205855" cy="4213225"/>
          </a:xfrm>
        </p:spPr>
        <p:txBody>
          <a:bodyPr/>
          <a:lstStyle/>
          <a:p>
            <a:pPr marL="0" indent="0">
              <a:buNone/>
            </a:pPr>
            <a:r>
              <a:rPr lang="de-CH" dirty="0"/>
              <a:t>«Dieses Projekt untersuchte die politischen Optionen für </a:t>
            </a:r>
            <a:r>
              <a:rPr lang="de-CH" b="1" dirty="0"/>
              <a:t>demokratische Entscheidungstragende </a:t>
            </a:r>
            <a:r>
              <a:rPr lang="de-CH" dirty="0"/>
              <a:t>im Globalen Norden (insbesondere in der Schweiz) im Hinblick auf </a:t>
            </a:r>
            <a:r>
              <a:rPr lang="de-CH" b="1" dirty="0"/>
              <a:t>«grüne» wirtschaftliche Initiativen</a:t>
            </a:r>
            <a:r>
              <a:rPr lang="de-CH" dirty="0"/>
              <a:t> und </a:t>
            </a:r>
            <a:r>
              <a:rPr lang="de-CH" b="1" dirty="0"/>
              <a:t>Aktivitäten</a:t>
            </a:r>
            <a:r>
              <a:rPr lang="de-CH" dirty="0"/>
              <a:t>. </a:t>
            </a:r>
          </a:p>
          <a:p>
            <a:pPr marL="0" indent="0">
              <a:buNone/>
            </a:pPr>
            <a:r>
              <a:rPr lang="de-CH" dirty="0"/>
              <a:t>In erster Linie haben wir uns auf die öffentliche Meinung gegenüber </a:t>
            </a:r>
            <a:r>
              <a:rPr lang="de-CH" b="1" dirty="0"/>
              <a:t>privatwirtschaftlichen Umweltinitiativen </a:t>
            </a:r>
            <a:r>
              <a:rPr lang="de-CH" dirty="0"/>
              <a:t>am Übergang zu einer nachhaltigen Wirtschaft konzentriert.»</a:t>
            </a:r>
          </a:p>
          <a:p>
            <a:pPr algn="r"/>
            <a:r>
              <a:rPr lang="de-CH" dirty="0"/>
              <a:t>Prof. Dr. Thomas Bernauer, Projektleitung, Freiwillige Umweltinitiativen der Privatwirtschaft</a:t>
            </a:r>
            <a:br>
              <a:rPr lang="de-CH" dirty="0"/>
            </a:br>
            <a:endParaRPr lang="de-CH" dirty="0"/>
          </a:p>
          <a:p>
            <a:pPr marL="0" indent="0">
              <a:buNone/>
            </a:pPr>
            <a:br>
              <a:rPr lang="de-CH" dirty="0"/>
            </a:br>
            <a:endParaRPr lang="de-CH" dirty="0"/>
          </a:p>
        </p:txBody>
      </p:sp>
      <p:sp>
        <p:nvSpPr>
          <p:cNvPr id="4" name="Slide Number Placeholder 3">
            <a:extLst>
              <a:ext uri="{FF2B5EF4-FFF2-40B4-BE49-F238E27FC236}">
                <a16:creationId xmlns:a16="http://schemas.microsoft.com/office/drawing/2014/main" id="{1043B2C4-26EE-2311-4F58-972E4DAC904D}"/>
              </a:ext>
            </a:extLst>
          </p:cNvPr>
          <p:cNvSpPr>
            <a:spLocks noGrp="1"/>
          </p:cNvSpPr>
          <p:nvPr>
            <p:ph type="sldNum" sz="quarter" idx="14"/>
          </p:nvPr>
        </p:nvSpPr>
        <p:spPr/>
        <p:txBody>
          <a:bodyPr/>
          <a:lstStyle/>
          <a:p>
            <a:fld id="{476BE59D-4918-439E-9CBF-5840B2847889}" type="slidenum">
              <a:rPr lang="de-CH" smtClean="0"/>
              <a:pPr/>
              <a:t>14</a:t>
            </a:fld>
            <a:endParaRPr lang="de-CH" dirty="0"/>
          </a:p>
        </p:txBody>
      </p:sp>
      <p:sp>
        <p:nvSpPr>
          <p:cNvPr id="5" name="Footer Placeholder 4">
            <a:extLst>
              <a:ext uri="{FF2B5EF4-FFF2-40B4-BE49-F238E27FC236}">
                <a16:creationId xmlns:a16="http://schemas.microsoft.com/office/drawing/2014/main" id="{37C62475-C75C-C10F-830F-21D6A6AF8596}"/>
              </a:ext>
            </a:extLst>
          </p:cNvPr>
          <p:cNvSpPr>
            <a:spLocks noGrp="1"/>
          </p:cNvSpPr>
          <p:nvPr>
            <p:ph type="ftr" sz="quarter" idx="15"/>
          </p:nvPr>
        </p:nvSpPr>
        <p:spPr/>
        <p:txBody>
          <a:bodyPr/>
          <a:lstStyle/>
          <a:p>
            <a:r>
              <a:rPr lang="de-CH"/>
              <a:t>NFP 73 – Nachhaltige Wirtschaft</a:t>
            </a:r>
            <a:endParaRPr lang="de-CH" dirty="0"/>
          </a:p>
        </p:txBody>
      </p:sp>
      <p:pic>
        <p:nvPicPr>
          <p:cNvPr id="11" name="Picture 10" descr="A globe in a plastic bag&#10;&#10;AI-generated content may be incorrect.">
            <a:extLst>
              <a:ext uri="{FF2B5EF4-FFF2-40B4-BE49-F238E27FC236}">
                <a16:creationId xmlns:a16="http://schemas.microsoft.com/office/drawing/2014/main" id="{311AF391-39E9-D38E-6743-EA0064685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5450" y="0"/>
            <a:ext cx="5076550" cy="6858000"/>
          </a:xfrm>
          <a:prstGeom prst="rect">
            <a:avLst/>
          </a:prstGeom>
        </p:spPr>
      </p:pic>
    </p:spTree>
    <p:extLst>
      <p:ext uri="{BB962C8B-B14F-4D97-AF65-F5344CB8AC3E}">
        <p14:creationId xmlns:p14="http://schemas.microsoft.com/office/powerpoint/2010/main" val="1352338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5F01F-939C-6F37-2762-CA0C914D2C96}"/>
              </a:ext>
            </a:extLst>
          </p:cNvPr>
          <p:cNvSpPr>
            <a:spLocks noGrp="1"/>
          </p:cNvSpPr>
          <p:nvPr>
            <p:ph type="title"/>
          </p:nvPr>
        </p:nvSpPr>
        <p:spPr/>
        <p:txBody>
          <a:bodyPr/>
          <a:lstStyle/>
          <a:p>
            <a:r>
              <a:rPr lang="de-CH" dirty="0"/>
              <a:t>Freiwillige Umweltinitiativen der Privatwirtschaft - Aufgaben</a:t>
            </a:r>
          </a:p>
        </p:txBody>
      </p:sp>
      <p:sp>
        <p:nvSpPr>
          <p:cNvPr id="3" name="Text Placeholder 2">
            <a:extLst>
              <a:ext uri="{FF2B5EF4-FFF2-40B4-BE49-F238E27FC236}">
                <a16:creationId xmlns:a16="http://schemas.microsoft.com/office/drawing/2014/main" id="{6D9E0B57-C903-9461-E5D0-DEFC6F4BAD0B}"/>
              </a:ext>
            </a:extLst>
          </p:cNvPr>
          <p:cNvSpPr>
            <a:spLocks noGrp="1"/>
          </p:cNvSpPr>
          <p:nvPr>
            <p:ph type="body" sz="quarter" idx="13"/>
          </p:nvPr>
        </p:nvSpPr>
        <p:spPr/>
        <p:txBody>
          <a:bodyPr/>
          <a:lstStyle/>
          <a:p>
            <a:pPr marL="342900" indent="-342900">
              <a:buFont typeface="+mj-lt"/>
              <a:buAutoNum type="arabicPeriod"/>
            </a:pPr>
            <a:r>
              <a:rPr lang="de-CH" dirty="0"/>
              <a:t>Welche </a:t>
            </a:r>
            <a:r>
              <a:rPr lang="de-CH" b="1" dirty="0"/>
              <a:t>Auswirkungen</a:t>
            </a:r>
            <a:r>
              <a:rPr lang="de-CH" dirty="0"/>
              <a:t> hat die </a:t>
            </a:r>
            <a:r>
              <a:rPr lang="de-CH" b="1" dirty="0"/>
              <a:t>Handelsliberalisierung</a:t>
            </a:r>
            <a:r>
              <a:rPr lang="de-CH" dirty="0"/>
              <a:t> auf die </a:t>
            </a:r>
            <a:r>
              <a:rPr lang="de-CH" b="1" dirty="0"/>
              <a:t>Umwelt</a:t>
            </a:r>
            <a:r>
              <a:rPr lang="de-CH" dirty="0"/>
              <a:t>?</a:t>
            </a:r>
          </a:p>
          <a:p>
            <a:pPr marL="342900" indent="-342900">
              <a:buFont typeface="+mj-lt"/>
              <a:buAutoNum type="arabicPeriod"/>
            </a:pPr>
            <a:r>
              <a:rPr lang="de-CH" dirty="0"/>
              <a:t>Wie können freiwillige </a:t>
            </a:r>
            <a:r>
              <a:rPr lang="de-CH" b="1" dirty="0"/>
              <a:t>Umweltinitiativen der Privatwirtschaft </a:t>
            </a:r>
            <a:r>
              <a:rPr lang="de-CH" dirty="0"/>
              <a:t>gefördert werden?</a:t>
            </a:r>
          </a:p>
          <a:p>
            <a:pPr marL="342900" indent="-342900">
              <a:buFont typeface="+mj-lt"/>
              <a:buAutoNum type="arabicPeriod"/>
            </a:pPr>
            <a:r>
              <a:rPr lang="de-CH" dirty="0"/>
              <a:t>Welche Faktoren beeinflussen die </a:t>
            </a:r>
            <a:r>
              <a:rPr lang="de-CH" b="1" dirty="0"/>
              <a:t>Akzeptanz staatlicher Steuerung</a:t>
            </a:r>
            <a:r>
              <a:rPr lang="de-CH" dirty="0"/>
              <a:t>?</a:t>
            </a:r>
          </a:p>
          <a:p>
            <a:pPr marL="342900" indent="-342900">
              <a:buFont typeface="+mj-lt"/>
              <a:buAutoNum type="arabicPeriod"/>
            </a:pPr>
            <a:r>
              <a:rPr lang="de-CH" dirty="0"/>
              <a:t>Was bedeutet </a:t>
            </a:r>
            <a:r>
              <a:rPr lang="de-CH" b="1" dirty="0"/>
              <a:t>«Hybrid-</a:t>
            </a:r>
            <a:r>
              <a:rPr lang="de-CH" b="1" dirty="0" err="1"/>
              <a:t>Gouvernanz</a:t>
            </a:r>
            <a:r>
              <a:rPr lang="de-CH" b="1" dirty="0"/>
              <a:t>»</a:t>
            </a:r>
            <a:r>
              <a:rPr lang="de-CH" dirty="0"/>
              <a:t>?</a:t>
            </a:r>
          </a:p>
          <a:p>
            <a:pPr marL="342900" indent="-342900">
              <a:buFont typeface="+mj-lt"/>
              <a:buAutoNum type="arabicPeriod"/>
            </a:pPr>
            <a:r>
              <a:rPr lang="de-CH" dirty="0"/>
              <a:t>Wie kann </a:t>
            </a:r>
            <a:r>
              <a:rPr lang="de-CH" b="1" dirty="0"/>
              <a:t>«Greenwashing» verhindert</a:t>
            </a:r>
            <a:r>
              <a:rPr lang="de-CH" dirty="0"/>
              <a:t> werden?</a:t>
            </a:r>
          </a:p>
          <a:p>
            <a:pPr marL="342900" indent="-342900">
              <a:buFont typeface="+mj-lt"/>
              <a:buAutoNum type="arabicPeriod"/>
            </a:pPr>
            <a:r>
              <a:rPr lang="de-CH" dirty="0"/>
              <a:t>Warum ist eine auf die Schweiz fokussierte Umweltpolitik problematisch?</a:t>
            </a:r>
          </a:p>
          <a:p>
            <a:endParaRPr lang="de-CH" dirty="0"/>
          </a:p>
          <a:p>
            <a:pPr marL="0" indent="0">
              <a:buNone/>
            </a:pPr>
            <a:endParaRPr lang="de-CH" b="1" dirty="0"/>
          </a:p>
          <a:p>
            <a:pPr marL="0" indent="0">
              <a:buNone/>
            </a:pPr>
            <a:endParaRPr lang="de-CH" b="1" dirty="0"/>
          </a:p>
          <a:p>
            <a:pPr marL="0" indent="0">
              <a:buNone/>
            </a:pPr>
            <a:endParaRPr lang="de-CH" b="1" dirty="0"/>
          </a:p>
          <a:p>
            <a:pPr marL="0" indent="0">
              <a:buNone/>
            </a:pPr>
            <a:r>
              <a:rPr lang="de-CH" b="1" dirty="0"/>
              <a:t>Wissensquellen:</a:t>
            </a:r>
          </a:p>
          <a:p>
            <a:pPr marL="0" indent="0">
              <a:buNone/>
            </a:pPr>
            <a:r>
              <a:rPr lang="de-CH" dirty="0">
                <a:hlinkClick r:id="rId2"/>
              </a:rPr>
              <a:t>Akzeptanz freiwilliger Nachhaltigkeitsmassnahmen von Unternehmen (Policy Brief)</a:t>
            </a:r>
            <a:endParaRPr lang="de-CH" dirty="0"/>
          </a:p>
          <a:p>
            <a:pPr marL="0" indent="0">
              <a:buNone/>
            </a:pPr>
            <a:r>
              <a:rPr lang="de-CH" dirty="0">
                <a:hlinkClick r:id="rId3"/>
              </a:rPr>
              <a:t>«Freiwillige Umweltinitiativen der Privatwirtschaft lohnen sich» (Podcast, 18:35)</a:t>
            </a:r>
            <a:endParaRPr lang="de-CH" dirty="0"/>
          </a:p>
        </p:txBody>
      </p:sp>
      <p:sp>
        <p:nvSpPr>
          <p:cNvPr id="4" name="Slide Number Placeholder 3">
            <a:extLst>
              <a:ext uri="{FF2B5EF4-FFF2-40B4-BE49-F238E27FC236}">
                <a16:creationId xmlns:a16="http://schemas.microsoft.com/office/drawing/2014/main" id="{92704372-10D7-6051-F401-65E2F9EA7212}"/>
              </a:ext>
            </a:extLst>
          </p:cNvPr>
          <p:cNvSpPr>
            <a:spLocks noGrp="1"/>
          </p:cNvSpPr>
          <p:nvPr>
            <p:ph type="sldNum" sz="quarter" idx="14"/>
          </p:nvPr>
        </p:nvSpPr>
        <p:spPr/>
        <p:txBody>
          <a:bodyPr/>
          <a:lstStyle/>
          <a:p>
            <a:fld id="{476BE59D-4918-439E-9CBF-5840B2847889}" type="slidenum">
              <a:rPr lang="de-CH" smtClean="0"/>
              <a:pPr/>
              <a:t>15</a:t>
            </a:fld>
            <a:endParaRPr lang="de-CH" dirty="0"/>
          </a:p>
        </p:txBody>
      </p:sp>
      <p:sp>
        <p:nvSpPr>
          <p:cNvPr id="5" name="Footer Placeholder 4">
            <a:extLst>
              <a:ext uri="{FF2B5EF4-FFF2-40B4-BE49-F238E27FC236}">
                <a16:creationId xmlns:a16="http://schemas.microsoft.com/office/drawing/2014/main" id="{9778C003-CC26-1634-E443-A22A1A64C54F}"/>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030322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FE6A277-7E43-3675-9718-64445D02B093}"/>
              </a:ext>
            </a:extLst>
          </p:cNvPr>
          <p:cNvGraphicFramePr>
            <a:graphicFrameLocks noChangeAspect="1"/>
          </p:cNvGraphicFramePr>
          <p:nvPr>
            <p:custDataLst>
              <p:tags r:id="rId1"/>
            </p:custDataLst>
            <p:extLst>
              <p:ext uri="{D42A27DB-BD31-4B8C-83A1-F6EECF244321}">
                <p14:modId xmlns:p14="http://schemas.microsoft.com/office/powerpoint/2010/main" val="21929760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F7CAFA1-30A6-4C1C-73C9-4C0D2F5D04BF}"/>
              </a:ext>
            </a:extLst>
          </p:cNvPr>
          <p:cNvSpPr>
            <a:spLocks noGrp="1"/>
          </p:cNvSpPr>
          <p:nvPr>
            <p:ph type="title"/>
          </p:nvPr>
        </p:nvSpPr>
        <p:spPr/>
        <p:txBody>
          <a:bodyPr vert="horz"/>
          <a:lstStyle/>
          <a:p>
            <a:r>
              <a:rPr lang="de-CH" dirty="0"/>
              <a:t>Freiwillige Umweltinitiativen der Privatwirtschaft – Hintergrund</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94A77A78-F9F5-4BED-6B28-4B8CCC1EEEEB}"/>
              </a:ext>
            </a:extLst>
          </p:cNvPr>
          <p:cNvSpPr>
            <a:spLocks noGrp="1"/>
          </p:cNvSpPr>
          <p:nvPr>
            <p:ph type="sldNum" sz="quarter" idx="14"/>
          </p:nvPr>
        </p:nvSpPr>
        <p:spPr/>
        <p:txBody>
          <a:bodyPr/>
          <a:lstStyle/>
          <a:p>
            <a:fld id="{476BE59D-4918-439E-9CBF-5840B2847889}" type="slidenum">
              <a:rPr lang="de-CH" smtClean="0"/>
              <a:pPr/>
              <a:t>16</a:t>
            </a:fld>
            <a:endParaRPr lang="de-CH" dirty="0"/>
          </a:p>
        </p:txBody>
      </p:sp>
      <p:sp>
        <p:nvSpPr>
          <p:cNvPr id="4" name="Text Placeholder 3">
            <a:extLst>
              <a:ext uri="{FF2B5EF4-FFF2-40B4-BE49-F238E27FC236}">
                <a16:creationId xmlns:a16="http://schemas.microsoft.com/office/drawing/2014/main" id="{5846B3CD-4C8C-B16D-7D46-D707ACFA4A6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18401B45-62AA-A2CA-F448-25ECC01AC92E}"/>
              </a:ext>
            </a:extLst>
          </p:cNvPr>
          <p:cNvSpPr>
            <a:spLocks noGrp="1"/>
          </p:cNvSpPr>
          <p:nvPr>
            <p:ph type="body" sz="quarter" idx="13"/>
          </p:nvPr>
        </p:nvSpPr>
        <p:spPr>
          <a:xfrm>
            <a:off x="479425" y="2565400"/>
            <a:ext cx="11233149" cy="3455988"/>
          </a:xfrm>
        </p:spPr>
        <p:txBody>
          <a:bodyPr/>
          <a:lstStyle/>
          <a:p>
            <a:r>
              <a:rPr lang="de-CH" dirty="0"/>
              <a:t>Die politischen Entscheidungstragenden können an vielen Punkten eingreifen und es steht ihnen ein grosses Arsenal an politischen Instrumenten zur Verfügung, um die Umweltauswirkungen der Wirtschaftstätigkeit zu verringern. Ihr Erfolg hängt zu einem grossen Teil davon ab, wie sie die folgenden zwei Fragen beantworten: </a:t>
            </a:r>
          </a:p>
          <a:p>
            <a:pPr marL="558900" lvl="1" indent="-342900">
              <a:buFont typeface="+mj-lt"/>
              <a:buAutoNum type="arabicPeriod"/>
            </a:pPr>
            <a:r>
              <a:rPr lang="de-CH" dirty="0"/>
              <a:t>Wie können politische Entscheidungstragende mit der </a:t>
            </a:r>
            <a:r>
              <a:rPr lang="de-CH" b="1" dirty="0"/>
              <a:t>geografischen Verbreitung </a:t>
            </a:r>
            <a:r>
              <a:rPr lang="de-CH" dirty="0"/>
              <a:t>von </a:t>
            </a:r>
            <a:r>
              <a:rPr lang="de-CH" b="1" dirty="0"/>
              <a:t>Umweltauswirkungen</a:t>
            </a:r>
            <a:r>
              <a:rPr lang="de-CH" dirty="0"/>
              <a:t> durch </a:t>
            </a:r>
            <a:r>
              <a:rPr lang="de-CH" b="1" dirty="0"/>
              <a:t>Handel</a:t>
            </a:r>
            <a:r>
              <a:rPr lang="de-CH" dirty="0"/>
              <a:t> und </a:t>
            </a:r>
            <a:r>
              <a:rPr lang="de-CH" b="1" dirty="0"/>
              <a:t>Unternehmenslieferketten</a:t>
            </a:r>
            <a:r>
              <a:rPr lang="de-CH" dirty="0"/>
              <a:t> umgehen? </a:t>
            </a:r>
          </a:p>
          <a:p>
            <a:pPr marL="558900" lvl="1" indent="-342900">
              <a:buFont typeface="+mj-lt"/>
              <a:buAutoNum type="arabicPeriod"/>
            </a:pPr>
            <a:r>
              <a:rPr lang="de-CH" dirty="0"/>
              <a:t>Inwieweit können sie die </a:t>
            </a:r>
            <a:r>
              <a:rPr lang="de-CH" b="1" dirty="0"/>
              <a:t>Aktivitäten der Unternehmen </a:t>
            </a:r>
            <a:r>
              <a:rPr lang="de-CH" dirty="0"/>
              <a:t>zur </a:t>
            </a:r>
            <a:r>
              <a:rPr lang="de-CH" b="1" dirty="0"/>
              <a:t>Verringerung</a:t>
            </a:r>
            <a:r>
              <a:rPr lang="de-CH" dirty="0"/>
              <a:t> der </a:t>
            </a:r>
            <a:r>
              <a:rPr lang="de-CH" b="1" dirty="0"/>
              <a:t>Umweltauswirkungen</a:t>
            </a:r>
            <a:r>
              <a:rPr lang="de-CH" dirty="0"/>
              <a:t> unter </a:t>
            </a:r>
            <a:r>
              <a:rPr lang="de-CH" b="1" dirty="0"/>
              <a:t>Berücksichtigung</a:t>
            </a:r>
            <a:r>
              <a:rPr lang="de-CH" dirty="0"/>
              <a:t> der </a:t>
            </a:r>
            <a:r>
              <a:rPr lang="de-CH" b="1" dirty="0"/>
              <a:t>öffentlichen Meinung </a:t>
            </a:r>
            <a:r>
              <a:rPr lang="de-CH" dirty="0"/>
              <a:t>einschränken?</a:t>
            </a:r>
          </a:p>
          <a:p>
            <a:endParaRPr lang="de-CH" dirty="0"/>
          </a:p>
        </p:txBody>
      </p:sp>
      <p:sp>
        <p:nvSpPr>
          <p:cNvPr id="6" name="Text Placeholder 5">
            <a:extLst>
              <a:ext uri="{FF2B5EF4-FFF2-40B4-BE49-F238E27FC236}">
                <a16:creationId xmlns:a16="http://schemas.microsoft.com/office/drawing/2014/main" id="{D7DA94DE-FC99-EB66-80D3-F15FC98B4727}"/>
              </a:ext>
            </a:extLst>
          </p:cNvPr>
          <p:cNvSpPr>
            <a:spLocks noGrp="1"/>
          </p:cNvSpPr>
          <p:nvPr>
            <p:ph type="body" sz="quarter" idx="12"/>
          </p:nvPr>
        </p:nvSpPr>
        <p:spPr>
          <a:xfrm>
            <a:off x="479424" y="1808163"/>
            <a:ext cx="11233152" cy="587375"/>
          </a:xfrm>
        </p:spPr>
        <p:txBody>
          <a:bodyPr/>
          <a:lstStyle/>
          <a:p>
            <a:r>
              <a:rPr lang="de-CH" dirty="0"/>
              <a:t>Hintergrund</a:t>
            </a:r>
          </a:p>
        </p:txBody>
      </p:sp>
      <p:sp>
        <p:nvSpPr>
          <p:cNvPr id="8" name="Footer Placeholder 7">
            <a:extLst>
              <a:ext uri="{FF2B5EF4-FFF2-40B4-BE49-F238E27FC236}">
                <a16:creationId xmlns:a16="http://schemas.microsoft.com/office/drawing/2014/main" id="{7DC26F50-9FF7-99CD-62FC-F4FB12B51BB4}"/>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161040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4E6CD-5932-E34D-00AE-369FC99E15F5}"/>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BCD0A6E-946E-77C8-24F2-1E92D886A795}"/>
              </a:ext>
            </a:extLst>
          </p:cNvPr>
          <p:cNvGraphicFramePr>
            <a:graphicFrameLocks noChangeAspect="1"/>
          </p:cNvGraphicFramePr>
          <p:nvPr>
            <p:custDataLst>
              <p:tags r:id="rId1"/>
            </p:custDataLst>
            <p:extLst>
              <p:ext uri="{D42A27DB-BD31-4B8C-83A1-F6EECF244321}">
                <p14:modId xmlns:p14="http://schemas.microsoft.com/office/powerpoint/2010/main" val="282175633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9FE6A277-7E43-3675-9718-64445D02B09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F1E33C6-19DC-5B92-C4DB-1F790D4798EF}"/>
              </a:ext>
            </a:extLst>
          </p:cNvPr>
          <p:cNvSpPr>
            <a:spLocks noGrp="1"/>
          </p:cNvSpPr>
          <p:nvPr>
            <p:ph type="title"/>
          </p:nvPr>
        </p:nvSpPr>
        <p:spPr/>
        <p:txBody>
          <a:bodyPr vert="horz"/>
          <a:lstStyle/>
          <a:p>
            <a:r>
              <a:rPr lang="de-CH" dirty="0"/>
              <a:t>Freiwillige Umweltinitiativen der Privatwirtschaft – Ziel</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E6942F11-52AE-14FE-CB06-EB5B76E01EA9}"/>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4" name="Text Placeholder 3">
            <a:extLst>
              <a:ext uri="{FF2B5EF4-FFF2-40B4-BE49-F238E27FC236}">
                <a16:creationId xmlns:a16="http://schemas.microsoft.com/office/drawing/2014/main" id="{F8D78951-E44F-B60C-2804-8A0A70C05EC8}"/>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428F199-96EA-8A27-D0A7-73010C32CA08}"/>
              </a:ext>
            </a:extLst>
          </p:cNvPr>
          <p:cNvSpPr>
            <a:spLocks noGrp="1"/>
          </p:cNvSpPr>
          <p:nvPr>
            <p:ph type="body" sz="quarter" idx="13"/>
          </p:nvPr>
        </p:nvSpPr>
        <p:spPr>
          <a:xfrm>
            <a:off x="479425" y="2565400"/>
            <a:ext cx="10617661" cy="3455988"/>
          </a:xfrm>
        </p:spPr>
        <p:txBody>
          <a:bodyPr/>
          <a:lstStyle/>
          <a:p>
            <a:r>
              <a:rPr lang="de-CH" dirty="0"/>
              <a:t>Wir untersuchten die </a:t>
            </a:r>
            <a:r>
              <a:rPr lang="de-CH" b="1" dirty="0"/>
              <a:t>politische Machbarkeit </a:t>
            </a:r>
            <a:r>
              <a:rPr lang="de-CH" dirty="0"/>
              <a:t>von Massnahmen für eine nachhaltige Wirtschaft, die verschiedene Umweltprobleme anvisieren. Dabei ging es um Probleme, die durch wirtschaftliche Aktivitäten in jeder Phase eines stilisierten Produktlebenszyklus verursacht werden – </a:t>
            </a:r>
            <a:r>
              <a:rPr lang="de-CH" b="1" dirty="0"/>
              <a:t>von der Wiege </a:t>
            </a:r>
            <a:r>
              <a:rPr lang="de-CH" dirty="0"/>
              <a:t>(d. h. während der Produktion in Ländern mit niedrigem Einkommen) über </a:t>
            </a:r>
            <a:r>
              <a:rPr lang="de-CH" b="1" dirty="0"/>
              <a:t>den Handel </a:t>
            </a:r>
            <a:r>
              <a:rPr lang="de-CH" dirty="0"/>
              <a:t>bis zum </a:t>
            </a:r>
            <a:r>
              <a:rPr lang="de-CH" b="1" dirty="0"/>
              <a:t>Grab</a:t>
            </a:r>
            <a:r>
              <a:rPr lang="de-CH" dirty="0"/>
              <a:t> (d. h. während des Endverbrauchs oder der Entsorgung). </a:t>
            </a:r>
          </a:p>
          <a:p>
            <a:r>
              <a:rPr lang="de-CH" dirty="0"/>
              <a:t>Das Projekt nutzte die Schweiz als </a:t>
            </a:r>
            <a:r>
              <a:rPr lang="de-CH" b="1" dirty="0"/>
              <a:t>«Meinungslabor» </a:t>
            </a:r>
            <a:r>
              <a:rPr lang="de-CH" dirty="0"/>
              <a:t>und lieferte fundierte Erkenntnisse über die Hebel, die politische Entscheidungstragende (in der Schweiz und hoffentlich auch anderswo) auf ihrem Weg zu einer nachhaltigen Wirtschaft einsetzen können.</a:t>
            </a:r>
          </a:p>
          <a:p>
            <a:endParaRPr lang="de-CH" dirty="0"/>
          </a:p>
        </p:txBody>
      </p:sp>
      <p:sp>
        <p:nvSpPr>
          <p:cNvPr id="6" name="Text Placeholder 5">
            <a:extLst>
              <a:ext uri="{FF2B5EF4-FFF2-40B4-BE49-F238E27FC236}">
                <a16:creationId xmlns:a16="http://schemas.microsoft.com/office/drawing/2014/main" id="{A91221D6-CC69-54DD-621F-260BE0FD8F71}"/>
              </a:ext>
            </a:extLst>
          </p:cNvPr>
          <p:cNvSpPr>
            <a:spLocks noGrp="1"/>
          </p:cNvSpPr>
          <p:nvPr>
            <p:ph type="body" sz="quarter" idx="12"/>
          </p:nvPr>
        </p:nvSpPr>
        <p:spPr>
          <a:xfrm>
            <a:off x="479423" y="1808163"/>
            <a:ext cx="11241827" cy="587375"/>
          </a:xfrm>
        </p:spPr>
        <p:txBody>
          <a:bodyPr/>
          <a:lstStyle/>
          <a:p>
            <a:r>
              <a:rPr lang="de-CH" dirty="0"/>
              <a:t>Ziel</a:t>
            </a:r>
          </a:p>
        </p:txBody>
      </p:sp>
      <p:sp>
        <p:nvSpPr>
          <p:cNvPr id="8" name="Footer Placeholder 7">
            <a:extLst>
              <a:ext uri="{FF2B5EF4-FFF2-40B4-BE49-F238E27FC236}">
                <a16:creationId xmlns:a16="http://schemas.microsoft.com/office/drawing/2014/main" id="{C9D515F4-DF44-8DF6-E808-9274C8B98131}"/>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260861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44D96A4-3C34-845D-A569-543F2AC74D53}"/>
              </a:ext>
            </a:extLst>
          </p:cNvPr>
          <p:cNvGraphicFramePr>
            <a:graphicFrameLocks noChangeAspect="1"/>
          </p:cNvGraphicFramePr>
          <p:nvPr>
            <p:custDataLst>
              <p:tags r:id="rId1"/>
            </p:custDataLst>
            <p:extLst>
              <p:ext uri="{D42A27DB-BD31-4B8C-83A1-F6EECF244321}">
                <p14:modId xmlns:p14="http://schemas.microsoft.com/office/powerpoint/2010/main" val="12217443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7DC099-764F-8480-89B3-8A10E6D2D274}"/>
              </a:ext>
            </a:extLst>
          </p:cNvPr>
          <p:cNvSpPr>
            <a:spLocks noGrp="1"/>
          </p:cNvSpPr>
          <p:nvPr>
            <p:ph type="title"/>
          </p:nvPr>
        </p:nvSpPr>
        <p:spPr/>
        <p:txBody>
          <a:bodyPr vert="horz"/>
          <a:lstStyle/>
          <a:p>
            <a:r>
              <a:rPr lang="de-CH" dirty="0"/>
              <a:t>Freiwillige Umweltinitiativen der Privatwirtschaft – Resultate I</a:t>
            </a:r>
          </a:p>
        </p:txBody>
      </p:sp>
      <p:sp>
        <p:nvSpPr>
          <p:cNvPr id="3" name="Text Placeholder 2">
            <a:extLst>
              <a:ext uri="{FF2B5EF4-FFF2-40B4-BE49-F238E27FC236}">
                <a16:creationId xmlns:a16="http://schemas.microsoft.com/office/drawing/2014/main" id="{4DAB93E2-D971-8E60-4BF3-D5487E311F42}"/>
              </a:ext>
            </a:extLst>
          </p:cNvPr>
          <p:cNvSpPr>
            <a:spLocks noGrp="1"/>
          </p:cNvSpPr>
          <p:nvPr>
            <p:ph type="body" sz="quarter" idx="13"/>
          </p:nvPr>
        </p:nvSpPr>
        <p:spPr/>
        <p:txBody>
          <a:bodyPr/>
          <a:lstStyle/>
          <a:p>
            <a:pPr marL="0" indent="0">
              <a:lnSpc>
                <a:spcPct val="100000"/>
              </a:lnSpc>
              <a:buNone/>
            </a:pPr>
            <a:r>
              <a:rPr lang="de-CH" b="1" dirty="0"/>
              <a:t>Auswirkungen der Handelsliberalisierung auf die Umwelt</a:t>
            </a:r>
          </a:p>
          <a:p>
            <a:pPr marL="0" indent="0">
              <a:lnSpc>
                <a:spcPct val="100000"/>
              </a:lnSpc>
              <a:buNone/>
            </a:pPr>
            <a:r>
              <a:rPr lang="de-CH" dirty="0"/>
              <a:t>Unsere Ergebnisse deuten darauf hin, </a:t>
            </a:r>
            <a:r>
              <a:rPr lang="de-CH" dirty="0">
                <a:solidFill>
                  <a:schemeClr val="bg1"/>
                </a:solidFill>
              </a:rPr>
              <a:t>dass die Handelsliberalisierung </a:t>
            </a:r>
            <a:r>
              <a:rPr lang="de-CH" dirty="0"/>
              <a:t>zu einer </a:t>
            </a:r>
            <a:r>
              <a:rPr lang="de-CH" dirty="0">
                <a:solidFill>
                  <a:srgbClr val="83D0F5"/>
                </a:solidFill>
              </a:rPr>
              <a:t>Erhöhung der Umweltauswirkungen von Waren </a:t>
            </a:r>
            <a:r>
              <a:rPr lang="de-CH" dirty="0">
                <a:solidFill>
                  <a:schemeClr val="bg1"/>
                </a:solidFill>
              </a:rPr>
              <a:t>führen</a:t>
            </a:r>
            <a:r>
              <a:rPr lang="de-CH" dirty="0"/>
              <a:t>, die aus </a:t>
            </a:r>
            <a:r>
              <a:rPr lang="de-CH" dirty="0">
                <a:solidFill>
                  <a:srgbClr val="83D0F5"/>
                </a:solidFill>
              </a:rPr>
              <a:t>Ländern mit niedrigem Einkommen exportiert</a:t>
            </a:r>
            <a:r>
              <a:rPr lang="de-CH" dirty="0"/>
              <a:t> werden. Das Ausmass dieses Prozesses steht in Wechselwirkung mit den politischen Systemen der Länder. Das heisst, dass einkommensstarke und demokratische Länder eher in der Lage sind, Umweltbelastungen über den Handel zu «verlagern».</a:t>
            </a:r>
          </a:p>
          <a:p>
            <a:pPr marL="0" indent="0">
              <a:lnSpc>
                <a:spcPct val="100000"/>
              </a:lnSpc>
              <a:buNone/>
            </a:pPr>
            <a:r>
              <a:rPr lang="de-CH" dirty="0"/>
              <a:t> </a:t>
            </a:r>
          </a:p>
          <a:p>
            <a:pPr marL="0" indent="0">
              <a:lnSpc>
                <a:spcPct val="100000"/>
              </a:lnSpc>
              <a:buNone/>
            </a:pPr>
            <a:r>
              <a:rPr lang="de-CH" b="1" dirty="0"/>
              <a:t>Akzeptanz von privatwirtschaftlichen Umweltinitiativen</a:t>
            </a:r>
          </a:p>
          <a:p>
            <a:pPr marL="0" indent="0">
              <a:lnSpc>
                <a:spcPct val="100000"/>
              </a:lnSpc>
              <a:buNone/>
            </a:pPr>
            <a:r>
              <a:rPr lang="de-CH" dirty="0"/>
              <a:t>Die Bedeutung der demokratischen Institutionen auf der Makroebene untermauert unseren Fokus auf die öffentliche Meinung auf der Mikroebene. In dieser Hinsicht zeigen unsere Ergebnisse, dass die </a:t>
            </a:r>
            <a:r>
              <a:rPr lang="de-CH" dirty="0">
                <a:solidFill>
                  <a:srgbClr val="83D0F5"/>
                </a:solidFill>
              </a:rPr>
              <a:t>Unterstützung von Einzelpersonen</a:t>
            </a:r>
            <a:r>
              <a:rPr lang="de-CH" dirty="0"/>
              <a:t> (ob Bürgerinnen und Bürger oder Verbraucherinnen und Verbrauer) </a:t>
            </a:r>
            <a:r>
              <a:rPr lang="de-CH" dirty="0">
                <a:solidFill>
                  <a:srgbClr val="83D0F5"/>
                </a:solidFill>
              </a:rPr>
              <a:t>für Umweltinitiativen</a:t>
            </a:r>
            <a:r>
              <a:rPr lang="de-CH" dirty="0"/>
              <a:t> </a:t>
            </a:r>
            <a:r>
              <a:rPr lang="de-CH" dirty="0">
                <a:solidFill>
                  <a:srgbClr val="83D0F5"/>
                </a:solidFill>
              </a:rPr>
              <a:t>aus der Privatwirtschaft </a:t>
            </a:r>
            <a:r>
              <a:rPr lang="de-CH" dirty="0"/>
              <a:t>davon </a:t>
            </a:r>
            <a:r>
              <a:rPr lang="de-CH" dirty="0">
                <a:solidFill>
                  <a:srgbClr val="83D0F5"/>
                </a:solidFill>
              </a:rPr>
              <a:t>abhängt</a:t>
            </a:r>
            <a:r>
              <a:rPr lang="de-CH" dirty="0"/>
              <a:t>, ob sie das Zusammenspiel zwischen Privatwirtschaft und öffentlicher Hand als synergetisch wahrnehmen oder nicht. Gleichzeitig deuten unsere Ergebnisse darauf hin, dass sich freiwillige Umweltinitiativen für Unternehmen lohnen können, wenn sie im Gegenzug von Bürgerinnen und Bürgern </a:t>
            </a:r>
            <a:r>
              <a:rPr lang="de-CH" dirty="0">
                <a:solidFill>
                  <a:srgbClr val="83D0F5"/>
                </a:solidFill>
              </a:rPr>
              <a:t>politisch belohnt werden </a:t>
            </a:r>
            <a:r>
              <a:rPr lang="de-CH" dirty="0"/>
              <a:t>(z. B. durch eine weniger strenge Durchsetzung von Vorschriften).</a:t>
            </a:r>
          </a:p>
          <a:p>
            <a:endParaRPr lang="de-CH" dirty="0"/>
          </a:p>
        </p:txBody>
      </p:sp>
      <p:sp>
        <p:nvSpPr>
          <p:cNvPr id="4" name="Slide Number Placeholder 3">
            <a:extLst>
              <a:ext uri="{FF2B5EF4-FFF2-40B4-BE49-F238E27FC236}">
                <a16:creationId xmlns:a16="http://schemas.microsoft.com/office/drawing/2014/main" id="{2EFB5AAE-4BBA-A649-9D39-8EDB93DB1EBD}"/>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5" name="Footer Placeholder 4">
            <a:extLst>
              <a:ext uri="{FF2B5EF4-FFF2-40B4-BE49-F238E27FC236}">
                <a16:creationId xmlns:a16="http://schemas.microsoft.com/office/drawing/2014/main" id="{4F7AA34A-18E7-7089-42B5-150931C7B56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142911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51A98-1B4F-B452-AF4F-64D9D22C8B98}"/>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090648E-AE45-CFF8-3389-9B1CF41CD20A}"/>
              </a:ext>
            </a:extLst>
          </p:cNvPr>
          <p:cNvGraphicFramePr>
            <a:graphicFrameLocks noChangeAspect="1"/>
          </p:cNvGraphicFramePr>
          <p:nvPr>
            <p:custDataLst>
              <p:tags r:id="rId1"/>
            </p:custDataLst>
            <p:extLst>
              <p:ext uri="{D42A27DB-BD31-4B8C-83A1-F6EECF244321}">
                <p14:modId xmlns:p14="http://schemas.microsoft.com/office/powerpoint/2010/main" val="21107080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F44D96A4-3C34-845D-A569-543F2AC74D5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966D721-E770-30B0-A489-9BBAD14F2325}"/>
              </a:ext>
            </a:extLst>
          </p:cNvPr>
          <p:cNvSpPr>
            <a:spLocks noGrp="1"/>
          </p:cNvSpPr>
          <p:nvPr>
            <p:ph type="title"/>
          </p:nvPr>
        </p:nvSpPr>
        <p:spPr/>
        <p:txBody>
          <a:bodyPr vert="horz"/>
          <a:lstStyle/>
          <a:p>
            <a:r>
              <a:rPr lang="de-CH" dirty="0"/>
              <a:t>Freiwillige Umweltinitiativen der Privatwirtschaft – Resultate II</a:t>
            </a:r>
          </a:p>
        </p:txBody>
      </p:sp>
      <p:sp>
        <p:nvSpPr>
          <p:cNvPr id="3" name="Text Placeholder 2">
            <a:extLst>
              <a:ext uri="{FF2B5EF4-FFF2-40B4-BE49-F238E27FC236}">
                <a16:creationId xmlns:a16="http://schemas.microsoft.com/office/drawing/2014/main" id="{F9E37C98-37F6-36FC-CC19-BEBA0D2AECAC}"/>
              </a:ext>
            </a:extLst>
          </p:cNvPr>
          <p:cNvSpPr>
            <a:spLocks noGrp="1"/>
          </p:cNvSpPr>
          <p:nvPr>
            <p:ph type="body" sz="quarter" idx="13"/>
          </p:nvPr>
        </p:nvSpPr>
        <p:spPr/>
        <p:txBody>
          <a:bodyPr/>
          <a:lstStyle/>
          <a:p>
            <a:pPr marL="0" indent="0">
              <a:lnSpc>
                <a:spcPct val="100000"/>
              </a:lnSpc>
              <a:buNone/>
            </a:pPr>
            <a:r>
              <a:rPr lang="de-CH" b="1" dirty="0"/>
              <a:t>Akzeptanz von politischer Steuerung für mehr Nachhaltigkeit</a:t>
            </a:r>
          </a:p>
          <a:p>
            <a:pPr marL="0" indent="0">
              <a:lnSpc>
                <a:spcPct val="100000"/>
              </a:lnSpc>
              <a:buNone/>
            </a:pPr>
            <a:r>
              <a:rPr lang="de-CH" dirty="0"/>
              <a:t>Ungeachtet der Unterstützung für politische Belohnungen befürworten die Bürgerinnen und Bürger insgesamt eine solide </a:t>
            </a:r>
            <a:r>
              <a:rPr lang="de-CH" dirty="0">
                <a:solidFill>
                  <a:srgbClr val="83D0F5"/>
                </a:solidFill>
              </a:rPr>
              <a:t>staatliche Regulierung der Wirtschaftstätigkeit</a:t>
            </a:r>
            <a:r>
              <a:rPr lang="de-CH" dirty="0"/>
              <a:t>, was sowohl für die </a:t>
            </a:r>
            <a:r>
              <a:rPr lang="de-CH" dirty="0">
                <a:solidFill>
                  <a:srgbClr val="83D0F5"/>
                </a:solidFill>
              </a:rPr>
              <a:t>nationale Umweltpolitik </a:t>
            </a:r>
            <a:r>
              <a:rPr lang="de-CH" dirty="0"/>
              <a:t>als auch für die </a:t>
            </a:r>
            <a:r>
              <a:rPr lang="de-CH" dirty="0">
                <a:solidFill>
                  <a:srgbClr val="83D0F5"/>
                </a:solidFill>
              </a:rPr>
              <a:t>Steuerung globaler Lieferketten </a:t>
            </a:r>
            <a:r>
              <a:rPr lang="de-CH" dirty="0"/>
              <a:t>gilt. Es gibt jedoch einige Vorbehalte.</a:t>
            </a:r>
          </a:p>
          <a:p>
            <a:pPr marL="342900" indent="-342900">
              <a:lnSpc>
                <a:spcPct val="100000"/>
              </a:lnSpc>
              <a:buFont typeface="+mj-lt"/>
              <a:buAutoNum type="arabicPeriod"/>
            </a:pPr>
            <a:r>
              <a:rPr lang="de-CH" dirty="0"/>
              <a:t>Erstens ist die Bevölkerung toleranter gegenüber nachsichtigen Umweltvorschriften, wenn diese in einem </a:t>
            </a:r>
            <a:r>
              <a:rPr lang="de-CH" dirty="0">
                <a:solidFill>
                  <a:srgbClr val="83D0F5"/>
                </a:solidFill>
              </a:rPr>
              <a:t>integrativen Entscheidungsprozess </a:t>
            </a:r>
            <a:r>
              <a:rPr lang="de-CH" dirty="0"/>
              <a:t>festgelegt wurden. </a:t>
            </a:r>
            <a:endParaRPr lang="de-CH" dirty="0">
              <a:solidFill>
                <a:srgbClr val="83D0F5"/>
              </a:solidFill>
            </a:endParaRPr>
          </a:p>
          <a:p>
            <a:pPr marL="342900" indent="-342900">
              <a:lnSpc>
                <a:spcPct val="100000"/>
              </a:lnSpc>
              <a:buFont typeface="+mj-lt"/>
              <a:buAutoNum type="arabicPeriod"/>
            </a:pPr>
            <a:r>
              <a:rPr lang="de-CH" dirty="0"/>
              <a:t>Zweitens zeigen unsere Ergebnisse, dass ein integrativer politischer Prozess aufgrund der Vielzahl der beteiligten Akteure und Akteurinnen sowie der </a:t>
            </a:r>
            <a:r>
              <a:rPr lang="de-CH" dirty="0">
                <a:solidFill>
                  <a:srgbClr val="83D0F5"/>
                </a:solidFill>
              </a:rPr>
              <a:t>Komplexität</a:t>
            </a:r>
            <a:r>
              <a:rPr lang="de-CH" dirty="0"/>
              <a:t> </a:t>
            </a:r>
            <a:r>
              <a:rPr lang="de-CH" dirty="0">
                <a:solidFill>
                  <a:srgbClr val="83D0F5"/>
                </a:solidFill>
              </a:rPr>
              <a:t>des Entscheidungsprozesses</a:t>
            </a:r>
            <a:r>
              <a:rPr lang="de-CH" dirty="0">
                <a:solidFill>
                  <a:schemeClr val="bg1"/>
                </a:solidFill>
              </a:rPr>
              <a:t>, </a:t>
            </a:r>
            <a:r>
              <a:rPr lang="de-CH" dirty="0">
                <a:solidFill>
                  <a:schemeClr val="tx2"/>
                </a:solidFill>
              </a:rPr>
              <a:t>die</a:t>
            </a:r>
            <a:r>
              <a:rPr lang="de-CH" dirty="0">
                <a:solidFill>
                  <a:schemeClr val="bg1"/>
                </a:solidFill>
              </a:rPr>
              <a:t> </a:t>
            </a:r>
            <a:r>
              <a:rPr lang="de-CH" dirty="0">
                <a:solidFill>
                  <a:schemeClr val="tx2"/>
                </a:solidFill>
              </a:rPr>
              <a:t>Rechenschaftspflicht</a:t>
            </a:r>
            <a:r>
              <a:rPr lang="de-CH" dirty="0"/>
              <a:t>, welche die Öffentlichkeit von der gewählten politischen Vertretung erwartet, verringern kann. </a:t>
            </a:r>
          </a:p>
          <a:p>
            <a:pPr marL="342900" indent="-342900">
              <a:lnSpc>
                <a:spcPct val="100000"/>
              </a:lnSpc>
              <a:buFont typeface="+mj-lt"/>
              <a:buAutoNum type="arabicPeriod"/>
            </a:pPr>
            <a:r>
              <a:rPr lang="de-CH" dirty="0"/>
              <a:t>Drittens stellen wir fest, dass </a:t>
            </a:r>
            <a:r>
              <a:rPr lang="de-CH" dirty="0">
                <a:solidFill>
                  <a:schemeClr val="tx2"/>
                </a:solidFill>
              </a:rPr>
              <a:t>normative Signale </a:t>
            </a:r>
            <a:r>
              <a:rPr lang="de-CH" dirty="0"/>
              <a:t>(z. B. von internationalen Organisationen) die Unterstützung für die Regulierung einer nachhaltigen Wirtschaft erhöhen, während freiwillige Massnahmen sie verringern können, wenn sich die Unternehmen zu externen Audits verpflichten und es ihnen gelingt, die Zusammenarbeit zwischen den Sektoren aufrechtzuerhalten.</a:t>
            </a:r>
          </a:p>
          <a:p>
            <a:endParaRPr lang="de-CH" dirty="0"/>
          </a:p>
        </p:txBody>
      </p:sp>
      <p:sp>
        <p:nvSpPr>
          <p:cNvPr id="4" name="Slide Number Placeholder 3">
            <a:extLst>
              <a:ext uri="{FF2B5EF4-FFF2-40B4-BE49-F238E27FC236}">
                <a16:creationId xmlns:a16="http://schemas.microsoft.com/office/drawing/2014/main" id="{274B5D4B-657C-5EA6-BF09-B1B12BCD9F82}"/>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8204B75D-C09D-4B13-C80D-BEF250F67AC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681603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Schwerpunkt </a:t>
            </a:r>
            <a:r>
              <a:rPr lang="de-CH" dirty="0" err="1"/>
              <a:t>Governanz</a:t>
            </a:r>
            <a:r>
              <a:rPr lang="de-CH" dirty="0"/>
              <a:t> </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479425" y="1808163"/>
            <a:ext cx="10163861" cy="4213225"/>
          </a:xfrm>
        </p:spPr>
        <p:txBody>
          <a:bodyPr/>
          <a:lstStyle/>
          <a:p>
            <a:pPr marL="0" indent="0" algn="l">
              <a:lnSpc>
                <a:spcPct val="100000"/>
              </a:lnSpc>
              <a:buNone/>
            </a:pPr>
            <a:r>
              <a:rPr lang="de-CH" b="0" i="0" dirty="0">
                <a:effectLst/>
              </a:rPr>
              <a:t>«Eine nachhaltige Wirtschaft erfordert die </a:t>
            </a:r>
            <a:r>
              <a:rPr lang="de-CH" b="1" i="0" dirty="0">
                <a:effectLst/>
              </a:rPr>
              <a:t>Transformation</a:t>
            </a:r>
            <a:r>
              <a:rPr lang="de-CH" b="0" i="0" dirty="0">
                <a:effectLst/>
              </a:rPr>
              <a:t> </a:t>
            </a:r>
            <a:r>
              <a:rPr lang="de-CH" b="1" i="0" dirty="0">
                <a:effectLst/>
              </a:rPr>
              <a:t>von</a:t>
            </a:r>
            <a:r>
              <a:rPr lang="de-CH" b="0" i="0" dirty="0">
                <a:effectLst/>
              </a:rPr>
              <a:t> </a:t>
            </a:r>
            <a:r>
              <a:rPr lang="de-CH" b="1" i="0" dirty="0">
                <a:effectLst/>
              </a:rPr>
              <a:t>Wirtschaft</a:t>
            </a:r>
            <a:r>
              <a:rPr lang="de-CH" b="0" i="0" dirty="0">
                <a:effectLst/>
              </a:rPr>
              <a:t> </a:t>
            </a:r>
            <a:r>
              <a:rPr lang="de-CH" b="1" i="0" dirty="0">
                <a:effectLst/>
              </a:rPr>
              <a:t>und</a:t>
            </a:r>
            <a:r>
              <a:rPr lang="de-CH" b="0" i="0" dirty="0">
                <a:effectLst/>
              </a:rPr>
              <a:t> </a:t>
            </a:r>
            <a:r>
              <a:rPr lang="de-CH" b="1" i="0" dirty="0">
                <a:effectLst/>
              </a:rPr>
              <a:t>Gesellschaft</a:t>
            </a:r>
            <a:r>
              <a:rPr lang="de-CH" b="0" i="0" dirty="0">
                <a:effectLst/>
              </a:rPr>
              <a:t>. Anreize für systemische Innovationen und ihre Verbreitung müssen deshalb unter anderem durch geeignete politische und rechtliche Rahmenbedingungen sowie vorbildliche Praxisbeispiele gefördert werden.</a:t>
            </a:r>
          </a:p>
          <a:p>
            <a:pPr marL="0" indent="0">
              <a:lnSpc>
                <a:spcPct val="100000"/>
              </a:lnSpc>
              <a:buNone/>
            </a:pPr>
            <a:r>
              <a:rPr lang="de-CH" b="1" i="0" dirty="0">
                <a:effectLst/>
              </a:rPr>
              <a:t>Fünf Forschungsprojekte </a:t>
            </a:r>
            <a:r>
              <a:rPr lang="de-CH" b="0" i="0" dirty="0">
                <a:effectLst/>
              </a:rPr>
              <a:t>zu diesem Schwerpunkt untersuchten, welche Herausforderungen auf dem Weg zu einer nachhaltigen Wirtschaft zu bewältigen sind, </a:t>
            </a:r>
            <a:r>
              <a:rPr lang="de-CH" dirty="0"/>
              <a:t>wie </a:t>
            </a:r>
            <a:r>
              <a:rPr lang="de-CH" b="1" dirty="0"/>
              <a:t>Staaten mittels:</a:t>
            </a:r>
            <a:endParaRPr lang="de-CH" dirty="0"/>
          </a:p>
          <a:p>
            <a:pPr lvl="2">
              <a:lnSpc>
                <a:spcPct val="100000"/>
              </a:lnSpc>
              <a:buFont typeface="Wingdings" pitchFamily="2" charset="2"/>
              <a:buChar char="§"/>
            </a:pPr>
            <a:r>
              <a:rPr lang="de-CH" b="1" i="0" dirty="0">
                <a:effectLst/>
              </a:rPr>
              <a:t>nachhaltiger Handelsbeziehungen</a:t>
            </a:r>
            <a:r>
              <a:rPr lang="de-CH" b="0" i="0" dirty="0">
                <a:effectLst/>
              </a:rPr>
              <a:t> </a:t>
            </a:r>
            <a:r>
              <a:rPr lang="de-CH" b="1" i="0" dirty="0">
                <a:effectLst/>
              </a:rPr>
              <a:t>diversifizierte Ernährungssysteme </a:t>
            </a:r>
            <a:r>
              <a:rPr lang="de-CH" b="0" i="0" dirty="0">
                <a:effectLst/>
              </a:rPr>
              <a:t>fördern können,</a:t>
            </a:r>
          </a:p>
          <a:p>
            <a:pPr lvl="2">
              <a:lnSpc>
                <a:spcPct val="100000"/>
              </a:lnSpc>
              <a:buFont typeface="Wingdings" pitchFamily="2" charset="2"/>
              <a:buChar char="§"/>
            </a:pPr>
            <a:r>
              <a:rPr lang="de-CH" b="0" i="0" dirty="0">
                <a:effectLst/>
              </a:rPr>
              <a:t>die </a:t>
            </a:r>
            <a:r>
              <a:rPr lang="de-CH" b="1" i="0" dirty="0">
                <a:effectLst/>
              </a:rPr>
              <a:t>Auswirkungen</a:t>
            </a:r>
            <a:r>
              <a:rPr lang="de-CH" b="0" i="0" dirty="0">
                <a:effectLst/>
              </a:rPr>
              <a:t> von </a:t>
            </a:r>
            <a:r>
              <a:rPr lang="de-CH" b="1" i="0" dirty="0">
                <a:effectLst/>
              </a:rPr>
              <a:t>freiwilligen Umweltschutzmassnahmen der</a:t>
            </a:r>
            <a:r>
              <a:rPr lang="de-CH" b="0" i="0" dirty="0">
                <a:effectLst/>
              </a:rPr>
              <a:t> </a:t>
            </a:r>
            <a:r>
              <a:rPr lang="de-CH" b="1" i="0" dirty="0">
                <a:effectLst/>
              </a:rPr>
              <a:t>Privatwirtschaft</a:t>
            </a:r>
            <a:r>
              <a:rPr lang="de-CH" b="0" i="0" dirty="0">
                <a:effectLst/>
              </a:rPr>
              <a:t>, </a:t>
            </a:r>
          </a:p>
          <a:p>
            <a:pPr lvl="2">
              <a:lnSpc>
                <a:spcPct val="100000"/>
              </a:lnSpc>
              <a:buFont typeface="Wingdings" pitchFamily="2" charset="2"/>
              <a:buChar char="§"/>
            </a:pPr>
            <a:r>
              <a:rPr lang="de-CH" b="0" i="0" dirty="0">
                <a:effectLst/>
              </a:rPr>
              <a:t>die </a:t>
            </a:r>
            <a:r>
              <a:rPr lang="de-CH" b="1" i="0" dirty="0">
                <a:effectLst/>
              </a:rPr>
              <a:t>Wirksamkeit</a:t>
            </a:r>
            <a:r>
              <a:rPr lang="de-CH" b="0" i="0" dirty="0">
                <a:effectLst/>
              </a:rPr>
              <a:t> </a:t>
            </a:r>
            <a:r>
              <a:rPr lang="de-CH" b="1" i="0" dirty="0">
                <a:effectLst/>
              </a:rPr>
              <a:t>von</a:t>
            </a:r>
            <a:r>
              <a:rPr lang="de-CH" b="0" i="0" dirty="0">
                <a:effectLst/>
              </a:rPr>
              <a:t> Politikinstrumenten, </a:t>
            </a:r>
          </a:p>
          <a:p>
            <a:pPr lvl="2">
              <a:lnSpc>
                <a:spcPct val="100000"/>
              </a:lnSpc>
              <a:buFont typeface="Wingdings" pitchFamily="2" charset="2"/>
              <a:buChar char="§"/>
            </a:pPr>
            <a:r>
              <a:rPr lang="de-CH" b="0" i="0" dirty="0">
                <a:effectLst/>
              </a:rPr>
              <a:t>sowie die </a:t>
            </a:r>
            <a:r>
              <a:rPr lang="de-CH" b="1" i="0" dirty="0">
                <a:effectLst/>
              </a:rPr>
              <a:t>rechtlichen Rahmenbedingungen </a:t>
            </a:r>
            <a:r>
              <a:rPr lang="de-CH" b="0" i="0" dirty="0">
                <a:effectLst/>
              </a:rPr>
              <a:t>für eine nachhaltige Kreislaufwirtschaft zu erwarten sind.»</a:t>
            </a:r>
          </a:p>
          <a:p>
            <a:pPr algn="r">
              <a:lnSpc>
                <a:spcPct val="100000"/>
              </a:lnSpc>
            </a:pPr>
            <a:r>
              <a:rPr lang="de-CH" dirty="0"/>
              <a:t>NFP 73, Governanz</a:t>
            </a:r>
            <a:endParaRPr lang="de-CH" b="0" i="0" dirty="0">
              <a:effectLst/>
            </a:endParaRPr>
          </a:p>
          <a:p>
            <a:pPr marL="0" indent="0" algn="l">
              <a:lnSpc>
                <a:spcPct val="100000"/>
              </a:lnSpc>
              <a:buNone/>
            </a:pPr>
            <a:endParaRPr lang="de-CH" b="0" i="0" dirty="0">
              <a:effectLst/>
            </a:endParaRPr>
          </a:p>
          <a:p>
            <a:pPr marL="0" indent="0">
              <a:buNone/>
            </a:pPr>
            <a:endParaRPr lang="de-CH"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13434-7EAC-453D-B9AB-236218BDCDB4}"/>
              </a:ext>
            </a:extLst>
          </p:cNvPr>
          <p:cNvSpPr>
            <a:spLocks noGrp="1"/>
          </p:cNvSpPr>
          <p:nvPr>
            <p:ph type="title"/>
          </p:nvPr>
        </p:nvSpPr>
        <p:spPr/>
        <p:txBody>
          <a:bodyPr/>
          <a:lstStyle/>
          <a:p>
            <a:r>
              <a:rPr lang="de-CH" dirty="0"/>
              <a:t>Arbeitsmarkteffekte einer grünen Volkswirtschaft</a:t>
            </a:r>
            <a:br>
              <a:rPr lang="de-CH" b="1" i="0" dirty="0">
                <a:solidFill>
                  <a:srgbClr val="D28D0D"/>
                </a:solidFill>
                <a:effectLst/>
                <a:latin typeface="Open Sans" panose="020B0606030504020204" pitchFamily="34" charset="0"/>
              </a:rPr>
            </a:br>
            <a:endParaRPr lang="de-CH" dirty="0"/>
          </a:p>
        </p:txBody>
      </p:sp>
      <p:sp>
        <p:nvSpPr>
          <p:cNvPr id="3" name="Text Placeholder 2">
            <a:extLst>
              <a:ext uri="{FF2B5EF4-FFF2-40B4-BE49-F238E27FC236}">
                <a16:creationId xmlns:a16="http://schemas.microsoft.com/office/drawing/2014/main" id="{37939B4E-1234-5505-851F-88275D08CEEC}"/>
              </a:ext>
            </a:extLst>
          </p:cNvPr>
          <p:cNvSpPr>
            <a:spLocks noGrp="1"/>
          </p:cNvSpPr>
          <p:nvPr>
            <p:ph type="body" sz="quarter" idx="13"/>
          </p:nvPr>
        </p:nvSpPr>
        <p:spPr>
          <a:xfrm>
            <a:off x="479425" y="1808163"/>
            <a:ext cx="5060241" cy="4213225"/>
          </a:xfrm>
        </p:spPr>
        <p:txBody>
          <a:bodyPr/>
          <a:lstStyle/>
          <a:p>
            <a:pPr marL="0" indent="0">
              <a:buNone/>
            </a:pPr>
            <a:r>
              <a:rPr lang="de-CH" dirty="0"/>
              <a:t>«Die Schaffung einer </a:t>
            </a:r>
            <a:r>
              <a:rPr lang="de-CH" b="1" dirty="0"/>
              <a:t>grünen Wirtschaft </a:t>
            </a:r>
            <a:r>
              <a:rPr lang="de-CH" dirty="0"/>
              <a:t>bedingt die Entwicklung </a:t>
            </a:r>
            <a:r>
              <a:rPr lang="de-CH" b="1" dirty="0"/>
              <a:t>umweltfreundlicherer Produktionsprozesse </a:t>
            </a:r>
            <a:r>
              <a:rPr lang="de-CH" dirty="0"/>
              <a:t>und </a:t>
            </a:r>
            <a:r>
              <a:rPr lang="de-CH" b="1" dirty="0"/>
              <a:t>Produkte</a:t>
            </a:r>
            <a:r>
              <a:rPr lang="de-CH" dirty="0"/>
              <a:t>. Diese Transformation hat Auswirkungen auf den Arbeitsmarkt und ihr Erfolg wird davon abhängen, ob </a:t>
            </a:r>
            <a:r>
              <a:rPr lang="de-CH" b="1" dirty="0"/>
              <a:t>genügend Arbeitskräfte </a:t>
            </a:r>
            <a:r>
              <a:rPr lang="de-CH" dirty="0"/>
              <a:t>mit den für den Umbau </a:t>
            </a:r>
            <a:r>
              <a:rPr lang="de-CH" b="1" dirty="0"/>
              <a:t>notwendigen Fähigkeiten verfügbar </a:t>
            </a:r>
            <a:r>
              <a:rPr lang="de-CH" dirty="0"/>
              <a:t>sind.»</a:t>
            </a:r>
          </a:p>
          <a:p>
            <a:pPr algn="r"/>
            <a:r>
              <a:rPr lang="de-CH" dirty="0"/>
              <a:t>Prof. Dr. Rolf Weder, Projektleitung, Arbeitsmarkteffekte einer grünen Volkswirtschaft</a:t>
            </a:r>
            <a:br>
              <a:rPr lang="de-CH" b="1" dirty="0">
                <a:solidFill>
                  <a:srgbClr val="D28D0D"/>
                </a:solidFill>
                <a:latin typeface="Open Sans" panose="020B0606030504020204" pitchFamily="34" charset="0"/>
              </a:rPr>
            </a:br>
            <a:endParaRPr lang="de-CH" dirty="0"/>
          </a:p>
          <a:p>
            <a:pPr marL="0" indent="0">
              <a:buNone/>
            </a:pPr>
            <a:br>
              <a:rPr lang="de-CH" dirty="0"/>
            </a:br>
            <a:endParaRPr lang="de-CH" dirty="0"/>
          </a:p>
        </p:txBody>
      </p:sp>
      <p:sp>
        <p:nvSpPr>
          <p:cNvPr id="4" name="Slide Number Placeholder 3">
            <a:extLst>
              <a:ext uri="{FF2B5EF4-FFF2-40B4-BE49-F238E27FC236}">
                <a16:creationId xmlns:a16="http://schemas.microsoft.com/office/drawing/2014/main" id="{B3A78554-A068-4365-49B9-B3A9C2197654}"/>
              </a:ext>
            </a:extLst>
          </p:cNvPr>
          <p:cNvSpPr>
            <a:spLocks noGrp="1"/>
          </p:cNvSpPr>
          <p:nvPr>
            <p:ph type="sldNum" sz="quarter" idx="14"/>
          </p:nvPr>
        </p:nvSpPr>
        <p:spPr/>
        <p:txBody>
          <a:bodyPr/>
          <a:lstStyle/>
          <a:p>
            <a:fld id="{476BE59D-4918-439E-9CBF-5840B2847889}" type="slidenum">
              <a:rPr lang="de-CH" smtClean="0"/>
              <a:pPr/>
              <a:t>20</a:t>
            </a:fld>
            <a:endParaRPr lang="de-CH" dirty="0"/>
          </a:p>
        </p:txBody>
      </p:sp>
      <p:sp>
        <p:nvSpPr>
          <p:cNvPr id="5" name="Footer Placeholder 4">
            <a:extLst>
              <a:ext uri="{FF2B5EF4-FFF2-40B4-BE49-F238E27FC236}">
                <a16:creationId xmlns:a16="http://schemas.microsoft.com/office/drawing/2014/main" id="{7B8C50E7-4CC1-9EAD-D383-CF314AE8DC10}"/>
              </a:ext>
            </a:extLst>
          </p:cNvPr>
          <p:cNvSpPr>
            <a:spLocks noGrp="1"/>
          </p:cNvSpPr>
          <p:nvPr>
            <p:ph type="ftr" sz="quarter" idx="15"/>
          </p:nvPr>
        </p:nvSpPr>
        <p:spPr/>
        <p:txBody>
          <a:bodyPr/>
          <a:lstStyle/>
          <a:p>
            <a:r>
              <a:rPr lang="de-CH"/>
              <a:t>NFP 73 – Nachhaltige Wirtschaft</a:t>
            </a:r>
            <a:endParaRPr lang="de-CH" dirty="0"/>
          </a:p>
        </p:txBody>
      </p:sp>
      <p:pic>
        <p:nvPicPr>
          <p:cNvPr id="7" name="Picture 6" descr="A group of people sitting on a bench&#10;&#10;AI-generated content may be incorrect.">
            <a:extLst>
              <a:ext uri="{FF2B5EF4-FFF2-40B4-BE49-F238E27FC236}">
                <a16:creationId xmlns:a16="http://schemas.microsoft.com/office/drawing/2014/main" id="{7303014A-BAA2-693B-5DCE-C302DDA90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921" y="1808163"/>
            <a:ext cx="6323079" cy="4213225"/>
          </a:xfrm>
          <a:prstGeom prst="rect">
            <a:avLst/>
          </a:prstGeom>
        </p:spPr>
      </p:pic>
    </p:spTree>
    <p:extLst>
      <p:ext uri="{BB962C8B-B14F-4D97-AF65-F5344CB8AC3E}">
        <p14:creationId xmlns:p14="http://schemas.microsoft.com/office/powerpoint/2010/main" val="3708738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5E0D-DB28-7875-8561-7C9A0EAAF418}"/>
              </a:ext>
            </a:extLst>
          </p:cNvPr>
          <p:cNvSpPr>
            <a:spLocks noGrp="1"/>
          </p:cNvSpPr>
          <p:nvPr>
            <p:ph type="title"/>
          </p:nvPr>
        </p:nvSpPr>
        <p:spPr/>
        <p:txBody>
          <a:bodyPr/>
          <a:lstStyle/>
          <a:p>
            <a:r>
              <a:rPr lang="de-CH" dirty="0"/>
              <a:t>Arbeitsmarkteffekte einer grünen Volkswirtschaft – Aufgaben</a:t>
            </a:r>
          </a:p>
        </p:txBody>
      </p:sp>
      <p:sp>
        <p:nvSpPr>
          <p:cNvPr id="3" name="Text Placeholder 2">
            <a:extLst>
              <a:ext uri="{FF2B5EF4-FFF2-40B4-BE49-F238E27FC236}">
                <a16:creationId xmlns:a16="http://schemas.microsoft.com/office/drawing/2014/main" id="{24DA8326-EDB1-0E38-76FD-19727BCA0AA7}"/>
              </a:ext>
            </a:extLst>
          </p:cNvPr>
          <p:cNvSpPr>
            <a:spLocks noGrp="1"/>
          </p:cNvSpPr>
          <p:nvPr>
            <p:ph type="body" sz="quarter" idx="13"/>
          </p:nvPr>
        </p:nvSpPr>
        <p:spPr/>
        <p:txBody>
          <a:bodyPr/>
          <a:lstStyle/>
          <a:p>
            <a:pPr marL="342900" indent="-342900">
              <a:spcAft>
                <a:spcPts val="600"/>
              </a:spcAft>
              <a:buFont typeface="+mj-lt"/>
              <a:buAutoNum type="arabicPeriod"/>
            </a:pPr>
            <a:r>
              <a:rPr lang="de-CH" dirty="0"/>
              <a:t>Welche </a:t>
            </a:r>
            <a:r>
              <a:rPr lang="de-CH" b="1" dirty="0"/>
              <a:t>Berufsbereiche</a:t>
            </a:r>
            <a:r>
              <a:rPr lang="de-CH" dirty="0"/>
              <a:t> weisen ein </a:t>
            </a:r>
            <a:r>
              <a:rPr lang="de-CH" b="1" dirty="0"/>
              <a:t>hohes</a:t>
            </a:r>
            <a:r>
              <a:rPr lang="de-CH" dirty="0"/>
              <a:t> und welche ein </a:t>
            </a:r>
            <a:r>
              <a:rPr lang="de-CH" b="1" dirty="0"/>
              <a:t>tiefes</a:t>
            </a:r>
            <a:r>
              <a:rPr lang="de-CH" dirty="0"/>
              <a:t> </a:t>
            </a:r>
            <a:r>
              <a:rPr lang="de-CH" b="1" dirty="0"/>
              <a:t>«grünes Potential» </a:t>
            </a:r>
            <a:r>
              <a:rPr lang="de-CH" dirty="0"/>
              <a:t>auf?</a:t>
            </a:r>
          </a:p>
          <a:p>
            <a:pPr marL="342900" indent="-342900">
              <a:spcAft>
                <a:spcPts val="600"/>
              </a:spcAft>
              <a:buFont typeface="+mj-lt"/>
              <a:buAutoNum type="arabicPeriod"/>
            </a:pPr>
            <a:r>
              <a:rPr lang="de-CH" dirty="0"/>
              <a:t>Was sind die </a:t>
            </a:r>
            <a:r>
              <a:rPr lang="de-CH" b="1" dirty="0"/>
              <a:t>Herausforderungen des Arbeitsmarktes </a:t>
            </a:r>
            <a:r>
              <a:rPr lang="de-CH" dirty="0"/>
              <a:t>bei einer weiteren </a:t>
            </a:r>
            <a:r>
              <a:rPr lang="de-CH" b="1" dirty="0"/>
              <a:t>Verschärfung</a:t>
            </a:r>
            <a:r>
              <a:rPr lang="de-CH" dirty="0"/>
              <a:t> der </a:t>
            </a:r>
            <a:r>
              <a:rPr lang="de-CH" b="1" dirty="0"/>
              <a:t>Umweltgesetzgebung</a:t>
            </a:r>
            <a:r>
              <a:rPr lang="de-CH" dirty="0"/>
              <a:t>?</a:t>
            </a:r>
          </a:p>
          <a:p>
            <a:pPr marL="342900" indent="-342900">
              <a:spcAft>
                <a:spcPts val="600"/>
              </a:spcAft>
              <a:buFont typeface="+mj-lt"/>
              <a:buAutoNum type="arabicPeriod"/>
            </a:pPr>
            <a:r>
              <a:rPr lang="de-CH" dirty="0"/>
              <a:t>Welche </a:t>
            </a:r>
            <a:r>
              <a:rPr lang="de-CH" b="1" dirty="0"/>
              <a:t>Massnahmen</a:t>
            </a:r>
            <a:r>
              <a:rPr lang="de-CH" dirty="0"/>
              <a:t> können </a:t>
            </a:r>
            <a:r>
              <a:rPr lang="de-CH" b="1" dirty="0"/>
              <a:t>Betriebe</a:t>
            </a:r>
            <a:r>
              <a:rPr lang="de-CH" dirty="0"/>
              <a:t> und </a:t>
            </a:r>
            <a:r>
              <a:rPr lang="de-CH" b="1" dirty="0"/>
              <a:t>Staat</a:t>
            </a:r>
            <a:r>
              <a:rPr lang="de-CH" dirty="0"/>
              <a:t> ergreifen, um den Herausforderungen zu begegnen?</a:t>
            </a:r>
          </a:p>
          <a:p>
            <a:endParaRPr lang="de-CH" dirty="0"/>
          </a:p>
          <a:p>
            <a:endParaRPr lang="de-CH" dirty="0"/>
          </a:p>
          <a:p>
            <a:pPr marL="0" indent="0">
              <a:buNone/>
            </a:pPr>
            <a:endParaRPr lang="de-CH" b="1" dirty="0"/>
          </a:p>
          <a:p>
            <a:pPr marL="0" indent="0">
              <a:buNone/>
            </a:pPr>
            <a:endParaRPr lang="de-CH" b="1" dirty="0"/>
          </a:p>
          <a:p>
            <a:pPr marL="0" indent="0">
              <a:buNone/>
            </a:pPr>
            <a:endParaRPr lang="de-CH" b="1" dirty="0"/>
          </a:p>
          <a:p>
            <a:pPr marL="0" indent="0">
              <a:buNone/>
            </a:pPr>
            <a:endParaRPr lang="de-CH" b="1" dirty="0"/>
          </a:p>
          <a:p>
            <a:pPr marL="0" indent="0">
              <a:buNone/>
            </a:pPr>
            <a:r>
              <a:rPr lang="de-CH" b="1" dirty="0"/>
              <a:t>Wissensquellen:</a:t>
            </a:r>
          </a:p>
          <a:p>
            <a:pPr marL="0" indent="0">
              <a:buNone/>
            </a:pPr>
            <a:r>
              <a:rPr lang="de-CH" dirty="0">
                <a:hlinkClick r:id="rId2"/>
              </a:rPr>
              <a:t>Arbeitsmarkteffekte einer grünen Volkswirtschaft (Website NFP 73) </a:t>
            </a:r>
            <a:endParaRPr lang="de-CH" dirty="0"/>
          </a:p>
          <a:p>
            <a:pPr marL="0" indent="0">
              <a:buNone/>
            </a:pPr>
            <a:r>
              <a:rPr lang="de-CH" dirty="0">
                <a:hlinkClick r:id="rId3"/>
              </a:rPr>
              <a:t>Green </a:t>
            </a:r>
            <a:r>
              <a:rPr lang="de-CH" dirty="0" err="1">
                <a:hlinkClick r:id="rId3"/>
              </a:rPr>
              <a:t>labor</a:t>
            </a:r>
            <a:r>
              <a:rPr lang="de-CH" dirty="0">
                <a:hlinkClick r:id="rId3"/>
              </a:rPr>
              <a:t> </a:t>
            </a:r>
            <a:r>
              <a:rPr lang="de-CH" dirty="0" err="1">
                <a:hlinkClick r:id="rId3"/>
              </a:rPr>
              <a:t>markets</a:t>
            </a:r>
            <a:r>
              <a:rPr lang="de-CH" dirty="0">
                <a:hlinkClick r:id="rId3"/>
              </a:rPr>
              <a:t> </a:t>
            </a:r>
            <a:r>
              <a:rPr lang="de-CH" dirty="0" err="1">
                <a:hlinkClick r:id="rId3"/>
              </a:rPr>
              <a:t>effects</a:t>
            </a:r>
            <a:r>
              <a:rPr lang="de-CH" dirty="0">
                <a:hlinkClick r:id="rId3"/>
              </a:rPr>
              <a:t> (wissenschaftlicher Vortrag, E, 6:45)</a:t>
            </a:r>
            <a:endParaRPr lang="de-CH" dirty="0"/>
          </a:p>
        </p:txBody>
      </p:sp>
      <p:sp>
        <p:nvSpPr>
          <p:cNvPr id="4" name="Slide Number Placeholder 3">
            <a:extLst>
              <a:ext uri="{FF2B5EF4-FFF2-40B4-BE49-F238E27FC236}">
                <a16:creationId xmlns:a16="http://schemas.microsoft.com/office/drawing/2014/main" id="{FE880A6F-CB5F-4564-60A5-1B520AB27B32}"/>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5" name="Footer Placeholder 4">
            <a:extLst>
              <a:ext uri="{FF2B5EF4-FFF2-40B4-BE49-F238E27FC236}">
                <a16:creationId xmlns:a16="http://schemas.microsoft.com/office/drawing/2014/main" id="{0C425BBC-C908-3405-CA1F-5C843C5B1702}"/>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664135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646C7C3-9491-74B7-3A09-659B2196ED98}"/>
              </a:ext>
            </a:extLst>
          </p:cNvPr>
          <p:cNvGraphicFramePr>
            <a:graphicFrameLocks noChangeAspect="1"/>
          </p:cNvGraphicFramePr>
          <p:nvPr>
            <p:custDataLst>
              <p:tags r:id="rId1"/>
            </p:custDataLst>
            <p:extLst>
              <p:ext uri="{D42A27DB-BD31-4B8C-83A1-F6EECF244321}">
                <p14:modId xmlns:p14="http://schemas.microsoft.com/office/powerpoint/2010/main" val="42746326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11B2B6-006F-067C-4B1F-524B0B97C08F}"/>
              </a:ext>
            </a:extLst>
          </p:cNvPr>
          <p:cNvSpPr>
            <a:spLocks noGrp="1"/>
          </p:cNvSpPr>
          <p:nvPr>
            <p:ph type="title"/>
          </p:nvPr>
        </p:nvSpPr>
        <p:spPr/>
        <p:txBody>
          <a:bodyPr vert="horz"/>
          <a:lstStyle/>
          <a:p>
            <a:r>
              <a:rPr lang="de-CH" dirty="0"/>
              <a:t>Arbeitsmarkteffekte einer grünen Volkswirtschaft – Hintergrund</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F630EEF0-782C-466A-8380-683802F631FD}"/>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4" name="Text Placeholder 3">
            <a:extLst>
              <a:ext uri="{FF2B5EF4-FFF2-40B4-BE49-F238E27FC236}">
                <a16:creationId xmlns:a16="http://schemas.microsoft.com/office/drawing/2014/main" id="{CE909010-C58F-357D-DC7F-D4E7A87834E7}"/>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CC7A3358-A0BF-7840-94BC-178F7934B853}"/>
              </a:ext>
            </a:extLst>
          </p:cNvPr>
          <p:cNvSpPr>
            <a:spLocks noGrp="1"/>
          </p:cNvSpPr>
          <p:nvPr>
            <p:ph type="body" sz="quarter" idx="13"/>
          </p:nvPr>
        </p:nvSpPr>
        <p:spPr>
          <a:xfrm>
            <a:off x="479426" y="2565400"/>
            <a:ext cx="10608784" cy="3455988"/>
          </a:xfrm>
        </p:spPr>
        <p:txBody>
          <a:bodyPr/>
          <a:lstStyle/>
          <a:p>
            <a:r>
              <a:rPr lang="de-CH" dirty="0"/>
              <a:t>Um Arbeitsmarktaspekte der grünen Transformation besser zu verstehen, ist es notwendig, die Perspektive auf </a:t>
            </a:r>
            <a:r>
              <a:rPr lang="de-CH" b="1" dirty="0"/>
              <a:t>Berufsgruppen</a:t>
            </a:r>
            <a:r>
              <a:rPr lang="de-CH" dirty="0"/>
              <a:t> zu legen anstatt auf ganze Branchen.</a:t>
            </a:r>
          </a:p>
          <a:p>
            <a:r>
              <a:rPr lang="de-CH" dirty="0"/>
              <a:t>Anhand von </a:t>
            </a:r>
            <a:r>
              <a:rPr lang="de-CH" b="1" dirty="0"/>
              <a:t>Fähigkeitsprofilen</a:t>
            </a:r>
            <a:r>
              <a:rPr lang="de-CH" dirty="0"/>
              <a:t> </a:t>
            </a:r>
            <a:r>
              <a:rPr lang="de-CH" b="1" dirty="0"/>
              <a:t>unterschiedlicher Berufe </a:t>
            </a:r>
            <a:r>
              <a:rPr lang="de-CH" dirty="0"/>
              <a:t>kann dann abgeschätzt werden, welche Berufe ein hohes Potenzial haben, grüne Aufgaben zu übernehmen. Dieses </a:t>
            </a:r>
            <a:r>
              <a:rPr lang="de-CH" b="1" dirty="0"/>
              <a:t>«grüne Potenzial» </a:t>
            </a:r>
            <a:r>
              <a:rPr lang="de-CH" dirty="0"/>
              <a:t>von Berufen ist entscheidend dafür, wie </a:t>
            </a:r>
            <a:r>
              <a:rPr lang="de-CH" b="1" dirty="0"/>
              <a:t>gut ein Land bzw. dessen Arbeitsmarkt auf den Umbau zu einer grünen Wirtschaft vorbereitet ist</a:t>
            </a:r>
            <a:r>
              <a:rPr lang="de-CH" dirty="0"/>
              <a:t>. </a:t>
            </a:r>
          </a:p>
          <a:p>
            <a:endParaRPr lang="de-CH" dirty="0"/>
          </a:p>
        </p:txBody>
      </p:sp>
      <p:sp>
        <p:nvSpPr>
          <p:cNvPr id="6" name="Text Placeholder 5">
            <a:extLst>
              <a:ext uri="{FF2B5EF4-FFF2-40B4-BE49-F238E27FC236}">
                <a16:creationId xmlns:a16="http://schemas.microsoft.com/office/drawing/2014/main" id="{02F8DB4A-03EC-2203-BF9B-CB0D7417DD59}"/>
              </a:ext>
            </a:extLst>
          </p:cNvPr>
          <p:cNvSpPr>
            <a:spLocks noGrp="1"/>
          </p:cNvSpPr>
          <p:nvPr>
            <p:ph type="body" sz="quarter" idx="12"/>
          </p:nvPr>
        </p:nvSpPr>
        <p:spPr>
          <a:xfrm>
            <a:off x="479424" y="1808163"/>
            <a:ext cx="11232428" cy="587375"/>
          </a:xfrm>
        </p:spPr>
        <p:txBody>
          <a:bodyPr/>
          <a:lstStyle/>
          <a:p>
            <a:r>
              <a:rPr lang="de-CH" dirty="0"/>
              <a:t>Hintergrund</a:t>
            </a:r>
          </a:p>
        </p:txBody>
      </p:sp>
      <p:sp>
        <p:nvSpPr>
          <p:cNvPr id="8" name="Footer Placeholder 7">
            <a:extLst>
              <a:ext uri="{FF2B5EF4-FFF2-40B4-BE49-F238E27FC236}">
                <a16:creationId xmlns:a16="http://schemas.microsoft.com/office/drawing/2014/main" id="{B37D548F-F54C-34D3-5F7F-C2F618EEB6F1}"/>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015198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52A4D-D2AB-E98A-1FF8-70E16D5B9435}"/>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7ADF47B-38FC-011A-59A6-EF31ABBD5229}"/>
              </a:ext>
            </a:extLst>
          </p:cNvPr>
          <p:cNvGraphicFramePr>
            <a:graphicFrameLocks noChangeAspect="1"/>
          </p:cNvGraphicFramePr>
          <p:nvPr>
            <p:custDataLst>
              <p:tags r:id="rId1"/>
            </p:custDataLst>
            <p:extLst>
              <p:ext uri="{D42A27DB-BD31-4B8C-83A1-F6EECF244321}">
                <p14:modId xmlns:p14="http://schemas.microsoft.com/office/powerpoint/2010/main" val="8729641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5646C7C3-9491-74B7-3A09-659B2196ED9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F6DD7F-18A7-FE96-6BFD-5FCA0DA7505B}"/>
              </a:ext>
            </a:extLst>
          </p:cNvPr>
          <p:cNvSpPr>
            <a:spLocks noGrp="1"/>
          </p:cNvSpPr>
          <p:nvPr>
            <p:ph type="title"/>
          </p:nvPr>
        </p:nvSpPr>
        <p:spPr/>
        <p:txBody>
          <a:bodyPr vert="horz"/>
          <a:lstStyle/>
          <a:p>
            <a:r>
              <a:rPr lang="de-CH" dirty="0"/>
              <a:t>Arbeitsmarkteffekte einer grünen Volkswirtschaft – Ziel</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9524E266-F3C6-640A-49B5-224BD687492A}"/>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4" name="Text Placeholder 3">
            <a:extLst>
              <a:ext uri="{FF2B5EF4-FFF2-40B4-BE49-F238E27FC236}">
                <a16:creationId xmlns:a16="http://schemas.microsoft.com/office/drawing/2014/main" id="{75C75B3A-857C-0D35-4A5A-B16BC0062162}"/>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F0A8EFBE-9ADA-D413-2B7D-AA48916887CA}"/>
              </a:ext>
            </a:extLst>
          </p:cNvPr>
          <p:cNvSpPr>
            <a:spLocks noGrp="1"/>
          </p:cNvSpPr>
          <p:nvPr>
            <p:ph type="body" sz="quarter" idx="13"/>
          </p:nvPr>
        </p:nvSpPr>
        <p:spPr>
          <a:xfrm>
            <a:off x="479426" y="2565400"/>
            <a:ext cx="10608784" cy="3455988"/>
          </a:xfrm>
        </p:spPr>
        <p:txBody>
          <a:bodyPr/>
          <a:lstStyle/>
          <a:p>
            <a:r>
              <a:rPr lang="de-CH" dirty="0"/>
              <a:t>Das Ziel des Projektes war es, das </a:t>
            </a:r>
            <a:r>
              <a:rPr lang="de-CH" b="1" dirty="0"/>
              <a:t>«grüne Potenzial» unterschiedlicher Berufe </a:t>
            </a:r>
            <a:r>
              <a:rPr lang="de-CH" dirty="0"/>
              <a:t>sowie der </a:t>
            </a:r>
            <a:r>
              <a:rPr lang="de-CH" b="1" dirty="0"/>
              <a:t>Erwerbsbevölkerung</a:t>
            </a:r>
            <a:r>
              <a:rPr lang="de-CH" dirty="0"/>
              <a:t> in der </a:t>
            </a:r>
            <a:r>
              <a:rPr lang="de-CH" b="1" dirty="0"/>
              <a:t>Schweiz</a:t>
            </a:r>
            <a:r>
              <a:rPr lang="de-CH" dirty="0"/>
              <a:t> und in </a:t>
            </a:r>
            <a:r>
              <a:rPr lang="de-CH" b="1" dirty="0"/>
              <a:t>anderen Ländern </a:t>
            </a:r>
            <a:r>
              <a:rPr lang="de-CH" dirty="0"/>
              <a:t>zu bestimmen. </a:t>
            </a:r>
          </a:p>
          <a:p>
            <a:r>
              <a:rPr lang="de-CH" dirty="0"/>
              <a:t>Um dieses Ziel zu erreichen, schätzten wir ab, welche </a:t>
            </a:r>
            <a:r>
              <a:rPr lang="de-CH" b="1" dirty="0"/>
              <a:t>Berufe</a:t>
            </a:r>
            <a:r>
              <a:rPr lang="de-CH" dirty="0"/>
              <a:t> und </a:t>
            </a:r>
            <a:r>
              <a:rPr lang="de-CH" b="1" dirty="0"/>
              <a:t>Fähigkeitsprofile</a:t>
            </a:r>
            <a:r>
              <a:rPr lang="de-CH" dirty="0"/>
              <a:t> </a:t>
            </a:r>
            <a:r>
              <a:rPr lang="de-CH" b="1" dirty="0"/>
              <a:t>zukünftig</a:t>
            </a:r>
            <a:r>
              <a:rPr lang="de-CH" dirty="0"/>
              <a:t> aufgrund der </a:t>
            </a:r>
            <a:r>
              <a:rPr lang="de-CH" b="1" dirty="0"/>
              <a:t>grünen Transformation </a:t>
            </a:r>
            <a:r>
              <a:rPr lang="de-CH" dirty="0"/>
              <a:t>mehr bzw. weniger nachgefragt werden dürften. Dies erlaubte uns schliesslich, </a:t>
            </a:r>
            <a:r>
              <a:rPr lang="de-CH" b="1" dirty="0"/>
              <a:t>bildungs-</a:t>
            </a:r>
            <a:r>
              <a:rPr lang="de-CH" dirty="0"/>
              <a:t> und </a:t>
            </a:r>
            <a:r>
              <a:rPr lang="de-CH" b="1" dirty="0"/>
              <a:t>wirtschaftspolitische</a:t>
            </a:r>
            <a:r>
              <a:rPr lang="de-CH" dirty="0"/>
              <a:t> </a:t>
            </a:r>
            <a:r>
              <a:rPr lang="de-CH" b="1" dirty="0"/>
              <a:t>Folgerungen</a:t>
            </a:r>
            <a:r>
              <a:rPr lang="de-CH" dirty="0"/>
              <a:t> im Hinblick auf den Umbau einer Volkswirtschaft in eine grüne Wirtschaft herzuleiten. </a:t>
            </a:r>
          </a:p>
          <a:p>
            <a:endParaRPr lang="de-CH" dirty="0"/>
          </a:p>
        </p:txBody>
      </p:sp>
      <p:sp>
        <p:nvSpPr>
          <p:cNvPr id="6" name="Text Placeholder 5">
            <a:extLst>
              <a:ext uri="{FF2B5EF4-FFF2-40B4-BE49-F238E27FC236}">
                <a16:creationId xmlns:a16="http://schemas.microsoft.com/office/drawing/2014/main" id="{58EBC44C-13A2-19F1-93AE-D23908593F8C}"/>
              </a:ext>
            </a:extLst>
          </p:cNvPr>
          <p:cNvSpPr>
            <a:spLocks noGrp="1"/>
          </p:cNvSpPr>
          <p:nvPr>
            <p:ph type="body" sz="quarter" idx="12"/>
          </p:nvPr>
        </p:nvSpPr>
        <p:spPr>
          <a:xfrm>
            <a:off x="479424" y="1808163"/>
            <a:ext cx="11232428" cy="587375"/>
          </a:xfrm>
        </p:spPr>
        <p:txBody>
          <a:bodyPr/>
          <a:lstStyle/>
          <a:p>
            <a:r>
              <a:rPr lang="de-CH" dirty="0"/>
              <a:t>Ziel</a:t>
            </a:r>
          </a:p>
        </p:txBody>
      </p:sp>
      <p:sp>
        <p:nvSpPr>
          <p:cNvPr id="8" name="Footer Placeholder 7">
            <a:extLst>
              <a:ext uri="{FF2B5EF4-FFF2-40B4-BE49-F238E27FC236}">
                <a16:creationId xmlns:a16="http://schemas.microsoft.com/office/drawing/2014/main" id="{431A4F6D-0C34-75FA-2BF9-7763606568F2}"/>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342296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4C2FB62-DA87-7159-4F2D-661FFF76EEE3}"/>
              </a:ext>
            </a:extLst>
          </p:cNvPr>
          <p:cNvGraphicFramePr>
            <a:graphicFrameLocks noChangeAspect="1"/>
          </p:cNvGraphicFramePr>
          <p:nvPr>
            <p:custDataLst>
              <p:tags r:id="rId1"/>
            </p:custDataLst>
            <p:extLst>
              <p:ext uri="{D42A27DB-BD31-4B8C-83A1-F6EECF244321}">
                <p14:modId xmlns:p14="http://schemas.microsoft.com/office/powerpoint/2010/main" val="6207194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ED1FEF-1743-43E5-DFBF-52A08E938AA5}"/>
              </a:ext>
            </a:extLst>
          </p:cNvPr>
          <p:cNvSpPr>
            <a:spLocks noGrp="1"/>
          </p:cNvSpPr>
          <p:nvPr>
            <p:ph type="title"/>
          </p:nvPr>
        </p:nvSpPr>
        <p:spPr/>
        <p:txBody>
          <a:bodyPr vert="horz"/>
          <a:lstStyle/>
          <a:p>
            <a:r>
              <a:rPr lang="de-CH" dirty="0"/>
              <a:t>Arbeitsmarkteffekte einer grünen Volkswirtschaft – Resultate I</a:t>
            </a:r>
          </a:p>
        </p:txBody>
      </p:sp>
      <p:sp>
        <p:nvSpPr>
          <p:cNvPr id="3" name="Text Placeholder 2">
            <a:extLst>
              <a:ext uri="{FF2B5EF4-FFF2-40B4-BE49-F238E27FC236}">
                <a16:creationId xmlns:a16="http://schemas.microsoft.com/office/drawing/2014/main" id="{906D99CB-8C24-B111-33A5-7B06D95058AE}"/>
              </a:ext>
            </a:extLst>
          </p:cNvPr>
          <p:cNvSpPr>
            <a:spLocks noGrp="1"/>
          </p:cNvSpPr>
          <p:nvPr>
            <p:ph type="body" sz="quarter" idx="13"/>
          </p:nvPr>
        </p:nvSpPr>
        <p:spPr/>
        <p:txBody>
          <a:bodyPr/>
          <a:lstStyle/>
          <a:p>
            <a:pPr marL="0" indent="0">
              <a:lnSpc>
                <a:spcPct val="100000"/>
              </a:lnSpc>
              <a:buNone/>
            </a:pPr>
            <a:r>
              <a:rPr lang="de-CH" b="1" dirty="0"/>
              <a:t>Grünes Potenzial je nach Berufszweig unterschiedlich </a:t>
            </a:r>
          </a:p>
          <a:p>
            <a:pPr marL="0" indent="0">
              <a:lnSpc>
                <a:spcPct val="100000"/>
              </a:lnSpc>
              <a:buNone/>
            </a:pPr>
            <a:r>
              <a:rPr lang="de-CH" dirty="0"/>
              <a:t>Berufe mit relativ vielen </a:t>
            </a:r>
            <a:r>
              <a:rPr lang="de-CH" dirty="0">
                <a:solidFill>
                  <a:srgbClr val="83D0F5"/>
                </a:solidFill>
              </a:rPr>
              <a:t>technischen</a:t>
            </a:r>
            <a:r>
              <a:rPr lang="de-CH" dirty="0"/>
              <a:t> und </a:t>
            </a:r>
            <a:r>
              <a:rPr lang="de-CH" dirty="0">
                <a:solidFill>
                  <a:srgbClr val="83D0F5"/>
                </a:solidFill>
              </a:rPr>
              <a:t>naturwissenschaftlichen</a:t>
            </a:r>
            <a:r>
              <a:rPr lang="de-CH" dirty="0"/>
              <a:t> </a:t>
            </a:r>
            <a:r>
              <a:rPr lang="de-CH" dirty="0">
                <a:solidFill>
                  <a:srgbClr val="83D0F5"/>
                </a:solidFill>
              </a:rPr>
              <a:t>Fähigkeiten</a:t>
            </a:r>
            <a:r>
              <a:rPr lang="de-CH" dirty="0"/>
              <a:t> weisen in unserer Analyse tendenziell das </a:t>
            </a:r>
            <a:r>
              <a:rPr lang="de-CH" dirty="0">
                <a:solidFill>
                  <a:srgbClr val="83D0F5"/>
                </a:solidFill>
              </a:rPr>
              <a:t>höchste grüne Potenzial </a:t>
            </a:r>
            <a:r>
              <a:rPr lang="de-CH" dirty="0"/>
              <a:t>auf. Die niedrigsten Werte verzeichnen dagegen Berufe, die zum Beispiel im </a:t>
            </a:r>
            <a:r>
              <a:rPr lang="de-CH" dirty="0">
                <a:solidFill>
                  <a:schemeClr val="bg1"/>
                </a:solidFill>
              </a:rPr>
              <a:t>Gesundheits- oder Kunstbereich </a:t>
            </a:r>
            <a:r>
              <a:rPr lang="de-CH" dirty="0"/>
              <a:t>zu finden sind. Für die Schweiz können wir zusätzlich festhalten, dass Erwerbstätige in Berufen mit hohem grünen Potenzial im Durchschnitt jünger, häufiger männlich und öfter zugewandert sind sowie über ein höheres Bildungsniveau verfügen als jene in Berufen mit geringem grünen Potenzial. </a:t>
            </a:r>
          </a:p>
          <a:p>
            <a:pPr marL="0" indent="0">
              <a:lnSpc>
                <a:spcPct val="100000"/>
              </a:lnSpc>
              <a:buNone/>
            </a:pPr>
            <a:r>
              <a:rPr lang="de-CH" dirty="0"/>
              <a:t>Im internationalen Vergleich verzeichnet die Schweiz einen relativ hohen Anteil an Beschäftigten in Berufen mit </a:t>
            </a:r>
            <a:r>
              <a:rPr lang="de-CH" dirty="0">
                <a:solidFill>
                  <a:srgbClr val="83D0F5"/>
                </a:solidFill>
              </a:rPr>
              <a:t>hohem grünen Potenzial</a:t>
            </a:r>
            <a:r>
              <a:rPr lang="de-CH" dirty="0"/>
              <a:t>. Der </a:t>
            </a:r>
            <a:r>
              <a:rPr lang="de-CH" dirty="0">
                <a:solidFill>
                  <a:srgbClr val="83D0F5"/>
                </a:solidFill>
              </a:rPr>
              <a:t>Schweizer Arbeitsmarkt </a:t>
            </a:r>
            <a:r>
              <a:rPr lang="de-CH" dirty="0"/>
              <a:t>erscheint daher grundsätzlich gut aufgestellt für die Herausforderungen einer grünen Transformation. Allerdings weisen Berufe mit hohem grünen Potenzial eine </a:t>
            </a:r>
            <a:r>
              <a:rPr lang="de-CH" dirty="0">
                <a:solidFill>
                  <a:srgbClr val="83D0F5"/>
                </a:solidFill>
              </a:rPr>
              <a:t>höhere Rate an offenen Stellen </a:t>
            </a:r>
            <a:r>
              <a:rPr lang="de-CH" dirty="0"/>
              <a:t>und eine </a:t>
            </a:r>
            <a:r>
              <a:rPr lang="de-CH" dirty="0">
                <a:solidFill>
                  <a:srgbClr val="83D0F5"/>
                </a:solidFill>
              </a:rPr>
              <a:t>niedrigere Arbeitslosenquote </a:t>
            </a:r>
            <a:r>
              <a:rPr lang="de-CH" dirty="0"/>
              <a:t>auf. Das deutet darauf, dass solche Beschäftigte bereits heute auf dem Arbeitsmarkt eher knapp sind. </a:t>
            </a:r>
          </a:p>
          <a:p>
            <a:endParaRPr lang="de-CH" dirty="0">
              <a:solidFill>
                <a:srgbClr val="83D0F5"/>
              </a:solidFill>
            </a:endParaRPr>
          </a:p>
        </p:txBody>
      </p:sp>
      <p:sp>
        <p:nvSpPr>
          <p:cNvPr id="4" name="Slide Number Placeholder 3">
            <a:extLst>
              <a:ext uri="{FF2B5EF4-FFF2-40B4-BE49-F238E27FC236}">
                <a16:creationId xmlns:a16="http://schemas.microsoft.com/office/drawing/2014/main" id="{FE39E126-072B-A1ED-A0AC-84AD14FA4278}"/>
              </a:ext>
            </a:extLst>
          </p:cNvPr>
          <p:cNvSpPr>
            <a:spLocks noGrp="1"/>
          </p:cNvSpPr>
          <p:nvPr>
            <p:ph type="sldNum" sz="quarter" idx="14"/>
          </p:nvPr>
        </p:nvSpPr>
        <p:spPr/>
        <p:txBody>
          <a:bodyPr/>
          <a:lstStyle/>
          <a:p>
            <a:fld id="{476BE59D-4918-439E-9CBF-5840B2847889}" type="slidenum">
              <a:rPr lang="de-CH" smtClean="0"/>
              <a:pPr/>
              <a:t>24</a:t>
            </a:fld>
            <a:endParaRPr lang="de-CH" dirty="0"/>
          </a:p>
        </p:txBody>
      </p:sp>
      <p:sp>
        <p:nvSpPr>
          <p:cNvPr id="5" name="Footer Placeholder 4">
            <a:extLst>
              <a:ext uri="{FF2B5EF4-FFF2-40B4-BE49-F238E27FC236}">
                <a16:creationId xmlns:a16="http://schemas.microsoft.com/office/drawing/2014/main" id="{35C52C4D-A39B-49D8-399C-C25A24082BC8}"/>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104145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9232A-3EE6-2720-56EF-7566A3C9CDE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4469037-F67C-CD59-B52C-95C7E9F8077E}"/>
              </a:ext>
            </a:extLst>
          </p:cNvPr>
          <p:cNvGraphicFramePr>
            <a:graphicFrameLocks noChangeAspect="1"/>
          </p:cNvGraphicFramePr>
          <p:nvPr>
            <p:custDataLst>
              <p:tags r:id="rId1"/>
            </p:custDataLst>
            <p:extLst>
              <p:ext uri="{D42A27DB-BD31-4B8C-83A1-F6EECF244321}">
                <p14:modId xmlns:p14="http://schemas.microsoft.com/office/powerpoint/2010/main" val="12689561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04C2FB62-DA87-7159-4F2D-661FFF76EEE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D4B509B-5C2F-FAFF-41F8-A136F2344415}"/>
              </a:ext>
            </a:extLst>
          </p:cNvPr>
          <p:cNvSpPr>
            <a:spLocks noGrp="1"/>
          </p:cNvSpPr>
          <p:nvPr>
            <p:ph type="title"/>
          </p:nvPr>
        </p:nvSpPr>
        <p:spPr/>
        <p:txBody>
          <a:bodyPr vert="horz"/>
          <a:lstStyle/>
          <a:p>
            <a:r>
              <a:rPr lang="de-CH" dirty="0"/>
              <a:t>Arbeitsmarkteffekte einer grünen Volkswirtschaft – Resultate II</a:t>
            </a:r>
          </a:p>
        </p:txBody>
      </p:sp>
      <p:sp>
        <p:nvSpPr>
          <p:cNvPr id="3" name="Text Placeholder 2">
            <a:extLst>
              <a:ext uri="{FF2B5EF4-FFF2-40B4-BE49-F238E27FC236}">
                <a16:creationId xmlns:a16="http://schemas.microsoft.com/office/drawing/2014/main" id="{B7962A32-2B00-7489-A7FD-D275195D9F20}"/>
              </a:ext>
            </a:extLst>
          </p:cNvPr>
          <p:cNvSpPr>
            <a:spLocks noGrp="1"/>
          </p:cNvSpPr>
          <p:nvPr>
            <p:ph type="body" sz="quarter" idx="13"/>
          </p:nvPr>
        </p:nvSpPr>
        <p:spPr/>
        <p:txBody>
          <a:bodyPr/>
          <a:lstStyle/>
          <a:p>
            <a:pPr marL="0" indent="0">
              <a:lnSpc>
                <a:spcPct val="100000"/>
              </a:lnSpc>
              <a:buNone/>
            </a:pPr>
            <a:r>
              <a:rPr lang="de-CH" b="1" dirty="0"/>
              <a:t>Einfluss umweltpolitischer Massnahmen auf den Arbeitsmarkt </a:t>
            </a:r>
          </a:p>
          <a:p>
            <a:pPr marL="0" indent="0">
              <a:lnSpc>
                <a:spcPct val="100000"/>
              </a:lnSpc>
              <a:buNone/>
            </a:pPr>
            <a:r>
              <a:rPr lang="de-CH" dirty="0"/>
              <a:t>Diese </a:t>
            </a:r>
            <a:r>
              <a:rPr lang="de-CH" dirty="0">
                <a:solidFill>
                  <a:srgbClr val="83D0F5"/>
                </a:solidFill>
              </a:rPr>
              <a:t>Knappheit</a:t>
            </a:r>
            <a:r>
              <a:rPr lang="de-CH" dirty="0"/>
              <a:t> könnte sich künftig weiter akzentuieren. Eine </a:t>
            </a:r>
            <a:r>
              <a:rPr lang="de-CH" dirty="0">
                <a:solidFill>
                  <a:srgbClr val="83D0F5"/>
                </a:solidFill>
              </a:rPr>
              <a:t>Verschärfung umweltpolitischer Massnahmen </a:t>
            </a:r>
            <a:r>
              <a:rPr lang="de-CH" dirty="0"/>
              <a:t>zeigt einen </a:t>
            </a:r>
            <a:r>
              <a:rPr lang="de-CH" dirty="0">
                <a:solidFill>
                  <a:srgbClr val="83D0F5"/>
                </a:solidFill>
              </a:rPr>
              <a:t>positiven Zusammenhang </a:t>
            </a:r>
            <a:r>
              <a:rPr lang="de-CH" dirty="0"/>
              <a:t>mit der Nachfrage nach Berufen mit </a:t>
            </a:r>
            <a:r>
              <a:rPr lang="de-CH" dirty="0">
                <a:solidFill>
                  <a:srgbClr val="83D0F5"/>
                </a:solidFill>
              </a:rPr>
              <a:t>hohem grünen Potenzial</a:t>
            </a:r>
            <a:r>
              <a:rPr lang="de-CH" dirty="0"/>
              <a:t>. Im </a:t>
            </a:r>
            <a:r>
              <a:rPr lang="de-CH" dirty="0">
                <a:solidFill>
                  <a:srgbClr val="83D0F5"/>
                </a:solidFill>
              </a:rPr>
              <a:t>Industriesektor</a:t>
            </a:r>
            <a:r>
              <a:rPr lang="de-CH" dirty="0"/>
              <a:t> ergibt sich ein </a:t>
            </a:r>
            <a:r>
              <a:rPr lang="de-CH" dirty="0">
                <a:solidFill>
                  <a:srgbClr val="83D0F5"/>
                </a:solidFill>
              </a:rPr>
              <a:t>negativer Zusammenhang </a:t>
            </a:r>
            <a:r>
              <a:rPr lang="de-CH" dirty="0"/>
              <a:t>zwischen </a:t>
            </a:r>
            <a:r>
              <a:rPr lang="de-CH" dirty="0">
                <a:solidFill>
                  <a:srgbClr val="83D0F5"/>
                </a:solidFill>
              </a:rPr>
              <a:t>umweltpolitischen Massnahmen </a:t>
            </a:r>
            <a:r>
              <a:rPr lang="de-CH" dirty="0"/>
              <a:t>und der Nachfrage nach Berufen mit tiefem grünen Potenzial, während </a:t>
            </a:r>
            <a:r>
              <a:rPr lang="de-CH" dirty="0">
                <a:solidFill>
                  <a:srgbClr val="83D0F5"/>
                </a:solidFill>
              </a:rPr>
              <a:t>kein Zusammenhang </a:t>
            </a:r>
            <a:r>
              <a:rPr lang="de-CH" dirty="0"/>
              <a:t>mit der </a:t>
            </a:r>
            <a:r>
              <a:rPr lang="de-CH" dirty="0">
                <a:solidFill>
                  <a:srgbClr val="83D0F5"/>
                </a:solidFill>
              </a:rPr>
              <a:t>Gesamtbeschäftigung</a:t>
            </a:r>
            <a:r>
              <a:rPr lang="de-CH" dirty="0"/>
              <a:t> im Industriesektor ersichtlich ist. Eine Verlagerung von zahlreichen schweizerischen Industrien ins Ausland scheint wenig wahrscheinlich, da Industrien mit einem hohen Anteil der (relativ knappen) Beschäftigten mit hohem grünen Potenzial relativ tiefe Treibhausgasemissionen aufweisen (Ausnahme: Chemische Industrie). </a:t>
            </a:r>
            <a:r>
              <a:rPr lang="de-CH"/>
              <a:t>Die </a:t>
            </a:r>
            <a:r>
              <a:rPr lang="de-CH" dirty="0">
                <a:solidFill>
                  <a:srgbClr val="83D0F5"/>
                </a:solidFill>
              </a:rPr>
              <a:t>Transformation zu einer grünen Wirtschaft </a:t>
            </a:r>
            <a:r>
              <a:rPr lang="de-CH" dirty="0"/>
              <a:t>auf dem Arbeitsmarkt zu strukturellen Veränderungen führen dürfte, die vor allem zwischen Berufen Gewinner und Verlierer zur Folge haben. In Zukunft dürften Unternehmen vermehrt Arbeitskräfte nachfragen, die ein «hohes grünes Potenzial» haben. Hier besteht die Gefahr sogenannter </a:t>
            </a:r>
            <a:r>
              <a:rPr lang="de-CH" dirty="0">
                <a:solidFill>
                  <a:srgbClr val="83D0F5"/>
                </a:solidFill>
              </a:rPr>
              <a:t>«</a:t>
            </a:r>
            <a:r>
              <a:rPr lang="de-CH" dirty="0" err="1">
                <a:solidFill>
                  <a:srgbClr val="83D0F5"/>
                </a:solidFill>
              </a:rPr>
              <a:t>Mismatches</a:t>
            </a:r>
            <a:r>
              <a:rPr lang="de-CH" dirty="0">
                <a:solidFill>
                  <a:srgbClr val="83D0F5"/>
                </a:solidFill>
              </a:rPr>
              <a:t>»</a:t>
            </a:r>
            <a:r>
              <a:rPr lang="de-CH" dirty="0"/>
              <a:t> </a:t>
            </a:r>
            <a:r>
              <a:rPr lang="de-CH" dirty="0">
                <a:solidFill>
                  <a:srgbClr val="83D0F5"/>
                </a:solidFill>
              </a:rPr>
              <a:t>bei Stellenbesetzungen</a:t>
            </a:r>
            <a:r>
              <a:rPr lang="de-CH" dirty="0"/>
              <a:t>. Behörden und Branchen sollten diesem Problem bei der Zertifizierung von </a:t>
            </a:r>
            <a:r>
              <a:rPr lang="de-CH" dirty="0">
                <a:solidFill>
                  <a:srgbClr val="83D0F5"/>
                </a:solidFill>
              </a:rPr>
              <a:t>«Querschnittskompetenzen» </a:t>
            </a:r>
            <a:r>
              <a:rPr lang="de-CH" dirty="0"/>
              <a:t>entgegenwirken. Der Staat sollte den steigenden Bedarf technischer Fähigkeiten gut kommunizieren und Unternehmen durch </a:t>
            </a:r>
            <a:r>
              <a:rPr lang="de-CH" dirty="0">
                <a:solidFill>
                  <a:srgbClr val="83D0F5"/>
                </a:solidFill>
              </a:rPr>
              <a:t>Steuererleichterungen </a:t>
            </a:r>
            <a:r>
              <a:rPr lang="de-CH" dirty="0"/>
              <a:t>oder </a:t>
            </a:r>
            <a:r>
              <a:rPr lang="de-CH" dirty="0">
                <a:solidFill>
                  <a:srgbClr val="83D0F5"/>
                </a:solidFill>
              </a:rPr>
              <a:t>Subventionen</a:t>
            </a:r>
            <a:r>
              <a:rPr lang="de-CH" dirty="0"/>
              <a:t> bei der Schaffung dieser Fähigkeiten unterstützen. </a:t>
            </a:r>
          </a:p>
          <a:p>
            <a:pPr marL="0" indent="0">
              <a:lnSpc>
                <a:spcPct val="100000"/>
              </a:lnSpc>
              <a:buNone/>
            </a:pPr>
            <a:endParaRPr lang="de-CH" dirty="0"/>
          </a:p>
          <a:p>
            <a:pPr marL="0" indent="0">
              <a:lnSpc>
                <a:spcPct val="100000"/>
              </a:lnSpc>
              <a:buNone/>
            </a:pPr>
            <a:endParaRPr lang="de-CH" dirty="0"/>
          </a:p>
          <a:p>
            <a:pPr marL="0" indent="0">
              <a:lnSpc>
                <a:spcPct val="100000"/>
              </a:lnSpc>
              <a:buNone/>
            </a:pPr>
            <a:endParaRPr lang="de-CH" dirty="0"/>
          </a:p>
        </p:txBody>
      </p:sp>
      <p:sp>
        <p:nvSpPr>
          <p:cNvPr id="4" name="Slide Number Placeholder 3">
            <a:extLst>
              <a:ext uri="{FF2B5EF4-FFF2-40B4-BE49-F238E27FC236}">
                <a16:creationId xmlns:a16="http://schemas.microsoft.com/office/drawing/2014/main" id="{960B1E35-5A6F-DD7D-B6DE-E24E69E1F36A}"/>
              </a:ext>
            </a:extLst>
          </p:cNvPr>
          <p:cNvSpPr>
            <a:spLocks noGrp="1"/>
          </p:cNvSpPr>
          <p:nvPr>
            <p:ph type="sldNum" sz="quarter" idx="14"/>
          </p:nvPr>
        </p:nvSpPr>
        <p:spPr/>
        <p:txBody>
          <a:bodyPr/>
          <a:lstStyle/>
          <a:p>
            <a:fld id="{476BE59D-4918-439E-9CBF-5840B2847889}" type="slidenum">
              <a:rPr lang="de-CH" smtClean="0"/>
              <a:pPr/>
              <a:t>25</a:t>
            </a:fld>
            <a:endParaRPr lang="de-CH" dirty="0"/>
          </a:p>
        </p:txBody>
      </p:sp>
      <p:sp>
        <p:nvSpPr>
          <p:cNvPr id="5" name="Footer Placeholder 4">
            <a:extLst>
              <a:ext uri="{FF2B5EF4-FFF2-40B4-BE49-F238E27FC236}">
                <a16:creationId xmlns:a16="http://schemas.microsoft.com/office/drawing/2014/main" id="{87B0C4E5-FE3D-410C-DBE4-89ECFEFD7F33}"/>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423294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59E8-9B1B-5DEA-A34A-68AA978EAB66}"/>
              </a:ext>
            </a:extLst>
          </p:cNvPr>
          <p:cNvSpPr>
            <a:spLocks noGrp="1"/>
          </p:cNvSpPr>
          <p:nvPr>
            <p:ph type="title"/>
          </p:nvPr>
        </p:nvSpPr>
        <p:spPr/>
        <p:txBody>
          <a:bodyPr/>
          <a:lstStyle/>
          <a:p>
            <a:r>
              <a:rPr lang="de-CH" dirty="0"/>
              <a:t>Diversifizierte Ernährungssysteme dank nachhaltiger Handelsbeziehungen</a:t>
            </a:r>
          </a:p>
        </p:txBody>
      </p:sp>
      <p:sp>
        <p:nvSpPr>
          <p:cNvPr id="3" name="Text Placeholder 2">
            <a:extLst>
              <a:ext uri="{FF2B5EF4-FFF2-40B4-BE49-F238E27FC236}">
                <a16:creationId xmlns:a16="http://schemas.microsoft.com/office/drawing/2014/main" id="{AA649A80-E642-1260-6EED-987A82AF8AE3}"/>
              </a:ext>
            </a:extLst>
          </p:cNvPr>
          <p:cNvSpPr>
            <a:spLocks noGrp="1"/>
          </p:cNvSpPr>
          <p:nvPr>
            <p:ph type="body" sz="quarter" idx="13"/>
          </p:nvPr>
        </p:nvSpPr>
        <p:spPr>
          <a:xfrm>
            <a:off x="479425" y="1808163"/>
            <a:ext cx="5476710" cy="4213225"/>
          </a:xfrm>
        </p:spPr>
        <p:txBody>
          <a:bodyPr/>
          <a:lstStyle/>
          <a:p>
            <a:pPr marL="0" indent="0">
              <a:buNone/>
            </a:pPr>
            <a:r>
              <a:rPr lang="de-CH" dirty="0"/>
              <a:t>«Die Umgestaltung der Ernährungssysteme erfordert eine Auseinandersetzung sowohl mit der </a:t>
            </a:r>
            <a:r>
              <a:rPr lang="de-CH" b="1" dirty="0"/>
              <a:t>heimischen Produktion </a:t>
            </a:r>
            <a:r>
              <a:rPr lang="de-CH" dirty="0"/>
              <a:t>als auch mit dem </a:t>
            </a:r>
            <a:r>
              <a:rPr lang="de-CH" b="1" dirty="0"/>
              <a:t>Handel</a:t>
            </a:r>
            <a:r>
              <a:rPr lang="de-CH" dirty="0"/>
              <a:t>. Wir haben einen konkreten Gesetzesvorschlag ausgearbeitet, um zu zeigen, wie </a:t>
            </a:r>
            <a:r>
              <a:rPr lang="de-CH" b="1" dirty="0"/>
              <a:t>Regierungen differenziertere </a:t>
            </a:r>
            <a:r>
              <a:rPr lang="de-CH" dirty="0"/>
              <a:t>und nachhaltigere Handelsbeziehungen schaffen können, indem sie verletzliche, aber besonders </a:t>
            </a:r>
            <a:r>
              <a:rPr lang="de-CH" b="1" dirty="0"/>
              <a:t>nachhaltige</a:t>
            </a:r>
            <a:r>
              <a:rPr lang="de-CH" dirty="0"/>
              <a:t> </a:t>
            </a:r>
            <a:r>
              <a:rPr lang="de-CH" b="1" dirty="0"/>
              <a:t>Ernährungssysteme</a:t>
            </a:r>
            <a:r>
              <a:rPr lang="de-CH" dirty="0"/>
              <a:t> unterstützen und besonders </a:t>
            </a:r>
            <a:r>
              <a:rPr lang="de-CH" b="1" dirty="0"/>
              <a:t>schädliche Systeme </a:t>
            </a:r>
            <a:r>
              <a:rPr lang="de-CH" dirty="0"/>
              <a:t>verhindern können.»</a:t>
            </a:r>
          </a:p>
          <a:p>
            <a:pPr algn="r"/>
            <a:r>
              <a:rPr lang="de-CH" dirty="0"/>
              <a:t>Dr. </a:t>
            </a:r>
            <a:r>
              <a:rPr lang="de-CH" dirty="0" err="1"/>
              <a:t>iur</a:t>
            </a:r>
            <a:r>
              <a:rPr lang="de-CH" dirty="0"/>
              <a:t>. Elisabeth Bürgi </a:t>
            </a:r>
            <a:r>
              <a:rPr lang="de-CH" dirty="0" err="1"/>
              <a:t>Bonanomi</a:t>
            </a:r>
            <a:r>
              <a:rPr lang="de-CH" dirty="0"/>
              <a:t>, Projektleitung, Diversifizierte Ernährungssysteme dank nachhaltiger Handelsbeziehungen</a:t>
            </a:r>
          </a:p>
          <a:p>
            <a:endParaRPr lang="de-CH" dirty="0"/>
          </a:p>
        </p:txBody>
      </p:sp>
      <p:sp>
        <p:nvSpPr>
          <p:cNvPr id="4" name="Slide Number Placeholder 3">
            <a:extLst>
              <a:ext uri="{FF2B5EF4-FFF2-40B4-BE49-F238E27FC236}">
                <a16:creationId xmlns:a16="http://schemas.microsoft.com/office/drawing/2014/main" id="{50C6E329-7217-6D57-1E77-B8CE726AAE26}"/>
              </a:ext>
            </a:extLst>
          </p:cNvPr>
          <p:cNvSpPr>
            <a:spLocks noGrp="1"/>
          </p:cNvSpPr>
          <p:nvPr>
            <p:ph type="sldNum" sz="quarter" idx="14"/>
          </p:nvPr>
        </p:nvSpPr>
        <p:spPr/>
        <p:txBody>
          <a:bodyPr/>
          <a:lstStyle/>
          <a:p>
            <a:fld id="{476BE59D-4918-439E-9CBF-5840B2847889}" type="slidenum">
              <a:rPr lang="de-CH" smtClean="0"/>
              <a:pPr/>
              <a:t>26</a:t>
            </a:fld>
            <a:endParaRPr lang="de-CH" dirty="0"/>
          </a:p>
        </p:txBody>
      </p:sp>
      <p:sp>
        <p:nvSpPr>
          <p:cNvPr id="5" name="Footer Placeholder 4">
            <a:extLst>
              <a:ext uri="{FF2B5EF4-FFF2-40B4-BE49-F238E27FC236}">
                <a16:creationId xmlns:a16="http://schemas.microsoft.com/office/drawing/2014/main" id="{8BC2C06E-F56B-6D12-8CC1-3C53D8966B26}"/>
              </a:ext>
            </a:extLst>
          </p:cNvPr>
          <p:cNvSpPr>
            <a:spLocks noGrp="1"/>
          </p:cNvSpPr>
          <p:nvPr>
            <p:ph type="ftr" sz="quarter" idx="15"/>
          </p:nvPr>
        </p:nvSpPr>
        <p:spPr/>
        <p:txBody>
          <a:bodyPr/>
          <a:lstStyle/>
          <a:p>
            <a:r>
              <a:rPr lang="de-CH"/>
              <a:t>NFP 73 – Nachhaltige Wirtschaft</a:t>
            </a:r>
            <a:endParaRPr lang="de-CH" dirty="0"/>
          </a:p>
        </p:txBody>
      </p:sp>
      <p:pic>
        <p:nvPicPr>
          <p:cNvPr id="7" name="Picture 6" descr="A person carrying a large bundle of corn&#10;&#10;AI-generated content may be incorrect.">
            <a:extLst>
              <a:ext uri="{FF2B5EF4-FFF2-40B4-BE49-F238E27FC236}">
                <a16:creationId xmlns:a16="http://schemas.microsoft.com/office/drawing/2014/main" id="{08B37499-91D3-5F14-B2A5-4E85E3DCB535}"/>
              </a:ext>
            </a:extLst>
          </p:cNvPr>
          <p:cNvPicPr>
            <a:picLocks noChangeAspect="1"/>
          </p:cNvPicPr>
          <p:nvPr/>
        </p:nvPicPr>
        <p:blipFill>
          <a:blip r:embed="rId2">
            <a:extLst>
              <a:ext uri="{28A0092B-C50C-407E-A947-70E740481C1C}">
                <a14:useLocalDpi xmlns:a14="http://schemas.microsoft.com/office/drawing/2010/main" val="0"/>
              </a:ext>
            </a:extLst>
          </a:blip>
          <a:srcRect r="5803"/>
          <a:stretch>
            <a:fillRect/>
          </a:stretch>
        </p:blipFill>
        <p:spPr>
          <a:xfrm>
            <a:off x="6235866" y="1808164"/>
            <a:ext cx="5956134" cy="4213224"/>
          </a:xfrm>
          <a:prstGeom prst="rect">
            <a:avLst/>
          </a:prstGeom>
        </p:spPr>
      </p:pic>
    </p:spTree>
    <p:extLst>
      <p:ext uri="{BB962C8B-B14F-4D97-AF65-F5344CB8AC3E}">
        <p14:creationId xmlns:p14="http://schemas.microsoft.com/office/powerpoint/2010/main" val="648327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A5CC-131B-C9A9-4E18-813EF995AD88}"/>
              </a:ext>
            </a:extLst>
          </p:cNvPr>
          <p:cNvSpPr>
            <a:spLocks noGrp="1"/>
          </p:cNvSpPr>
          <p:nvPr>
            <p:ph type="title"/>
          </p:nvPr>
        </p:nvSpPr>
        <p:spPr/>
        <p:txBody>
          <a:bodyPr/>
          <a:lstStyle/>
          <a:p>
            <a:r>
              <a:rPr lang="de-CH" dirty="0"/>
              <a:t>Diversifizierte Ernährungssysteme dank nachhaltiger Handelsbeziehungen - Aufgaben</a:t>
            </a:r>
          </a:p>
        </p:txBody>
      </p:sp>
      <p:sp>
        <p:nvSpPr>
          <p:cNvPr id="3" name="Text Placeholder 2">
            <a:extLst>
              <a:ext uri="{FF2B5EF4-FFF2-40B4-BE49-F238E27FC236}">
                <a16:creationId xmlns:a16="http://schemas.microsoft.com/office/drawing/2014/main" id="{8145EE64-901D-EB52-D083-AF6F174DB9FE}"/>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r>
              <a:rPr lang="de-CH" sz="1800" dirty="0"/>
              <a:t>Warum wird ein </a:t>
            </a:r>
            <a:r>
              <a:rPr lang="de-CH" sz="1800" b="1" dirty="0"/>
              <a:t>diversifiziertes Ernährungssystem </a:t>
            </a:r>
            <a:r>
              <a:rPr lang="de-CH" sz="1800" dirty="0"/>
              <a:t>vorgeschlagen?</a:t>
            </a:r>
          </a:p>
          <a:p>
            <a:pPr marL="457200" indent="-457200">
              <a:lnSpc>
                <a:spcPct val="107000"/>
              </a:lnSpc>
              <a:spcAft>
                <a:spcPts val="400"/>
              </a:spcAft>
              <a:buFont typeface="+mj-lt"/>
              <a:buAutoNum type="arabicPeriod"/>
            </a:pPr>
            <a:r>
              <a:rPr lang="de-CH" sz="1800" dirty="0"/>
              <a:t>Was gehört alles zum Ernährungssystem?</a:t>
            </a:r>
          </a:p>
          <a:p>
            <a:pPr marL="457200" indent="-457200">
              <a:lnSpc>
                <a:spcPct val="107000"/>
              </a:lnSpc>
              <a:spcAft>
                <a:spcPts val="400"/>
              </a:spcAft>
              <a:buFont typeface="+mj-lt"/>
              <a:buAutoNum type="arabicPeriod"/>
            </a:pPr>
            <a:r>
              <a:rPr lang="de-CH" sz="1800" dirty="0"/>
              <a:t>Welches sind die wichtigsten Aspekte bei der </a:t>
            </a:r>
            <a:r>
              <a:rPr lang="de-CH" sz="1800" b="1" dirty="0"/>
              <a:t>gesetzlichen Regelung </a:t>
            </a:r>
            <a:r>
              <a:rPr lang="de-CH" sz="1800" dirty="0"/>
              <a:t>mit dem Ziel eines </a:t>
            </a:r>
            <a:r>
              <a:rPr lang="de-CH" sz="1800" b="1" dirty="0"/>
              <a:t>nachhaltigen</a:t>
            </a:r>
            <a:r>
              <a:rPr lang="de-CH" sz="1800" dirty="0"/>
              <a:t> </a:t>
            </a:r>
            <a:r>
              <a:rPr lang="de-CH" sz="1800" b="1" dirty="0"/>
              <a:t>Agrarhandels</a:t>
            </a:r>
            <a:r>
              <a:rPr lang="de-CH" sz="1800" dirty="0"/>
              <a:t>?</a:t>
            </a:r>
          </a:p>
          <a:p>
            <a:endParaRPr lang="de-CH" dirty="0"/>
          </a:p>
          <a:p>
            <a:pPr marL="0" indent="0">
              <a:buNone/>
            </a:pPr>
            <a:endParaRPr lang="de-CH" sz="1800" b="1" dirty="0"/>
          </a:p>
          <a:p>
            <a:pPr marL="0" indent="0">
              <a:buNone/>
            </a:pPr>
            <a:endParaRPr lang="de-CH" b="1" dirty="0"/>
          </a:p>
          <a:p>
            <a:pPr marL="0" indent="0">
              <a:buNone/>
            </a:pPr>
            <a:endParaRPr lang="de-CH" sz="1800" b="1" dirty="0"/>
          </a:p>
          <a:p>
            <a:pPr marL="0" indent="0">
              <a:buNone/>
            </a:pPr>
            <a:endParaRPr lang="de-CH" b="1" dirty="0"/>
          </a:p>
          <a:p>
            <a:pPr marL="0" indent="0">
              <a:buNone/>
            </a:pPr>
            <a:r>
              <a:rPr lang="de-CH" sz="1800" b="1" dirty="0"/>
              <a:t>Wissensquellen</a:t>
            </a:r>
          </a:p>
          <a:p>
            <a:pPr marL="0" indent="0">
              <a:buNone/>
            </a:pPr>
            <a:r>
              <a:rPr lang="de-CH" sz="1800" dirty="0">
                <a:hlinkClick r:id="rId2"/>
              </a:rPr>
              <a:t>Diversifizierte Ernährungssysteme dank nachhaltiger Handelsbeziehungen</a:t>
            </a:r>
            <a:r>
              <a:rPr lang="de-CH" sz="1800" dirty="0"/>
              <a:t> (Website NPF 73)</a:t>
            </a:r>
          </a:p>
          <a:p>
            <a:pPr marL="0" indent="0">
              <a:buNone/>
            </a:pPr>
            <a:r>
              <a:rPr lang="de-CH" sz="1800" dirty="0">
                <a:hlinkClick r:id="rId3"/>
              </a:rPr>
              <a:t>Differenzierung im Handel, mit Fokus auf Produktionsbedingungen und Biodiversität</a:t>
            </a:r>
            <a:r>
              <a:rPr lang="de-CH" sz="1800" dirty="0"/>
              <a:t> (Podcast)</a:t>
            </a:r>
          </a:p>
          <a:p>
            <a:pPr marL="0" indent="0">
              <a:buNone/>
            </a:pPr>
            <a:r>
              <a:rPr lang="de-CH" sz="1800" b="0" i="0" dirty="0">
                <a:solidFill>
                  <a:srgbClr val="121212"/>
                </a:solidFill>
                <a:effectLst/>
                <a:hlinkClick r:id="rId4"/>
              </a:rPr>
              <a:t>Wie ein Schweizer Bundesgesetz über nachhaltigen Agrarhandel formuliert sein kann – ein konkretes Beispiel</a:t>
            </a:r>
            <a:endParaRPr lang="de-CH" sz="1800" b="0" i="0" dirty="0">
              <a:solidFill>
                <a:srgbClr val="121212"/>
              </a:solidFill>
              <a:effectLst/>
            </a:endParaRPr>
          </a:p>
          <a:p>
            <a:endParaRPr lang="de-CH" dirty="0"/>
          </a:p>
        </p:txBody>
      </p:sp>
      <p:sp>
        <p:nvSpPr>
          <p:cNvPr id="4" name="Slide Number Placeholder 3">
            <a:extLst>
              <a:ext uri="{FF2B5EF4-FFF2-40B4-BE49-F238E27FC236}">
                <a16:creationId xmlns:a16="http://schemas.microsoft.com/office/drawing/2014/main" id="{C1F977AE-AD4E-190E-3423-C85EC2D5072C}"/>
              </a:ext>
            </a:extLst>
          </p:cNvPr>
          <p:cNvSpPr>
            <a:spLocks noGrp="1"/>
          </p:cNvSpPr>
          <p:nvPr>
            <p:ph type="sldNum" sz="quarter" idx="14"/>
          </p:nvPr>
        </p:nvSpPr>
        <p:spPr/>
        <p:txBody>
          <a:bodyPr/>
          <a:lstStyle/>
          <a:p>
            <a:fld id="{476BE59D-4918-439E-9CBF-5840B2847889}" type="slidenum">
              <a:rPr lang="de-CH" smtClean="0"/>
              <a:pPr/>
              <a:t>27</a:t>
            </a:fld>
            <a:endParaRPr lang="de-CH" dirty="0"/>
          </a:p>
        </p:txBody>
      </p:sp>
      <p:sp>
        <p:nvSpPr>
          <p:cNvPr id="5" name="Footer Placeholder 4">
            <a:extLst>
              <a:ext uri="{FF2B5EF4-FFF2-40B4-BE49-F238E27FC236}">
                <a16:creationId xmlns:a16="http://schemas.microsoft.com/office/drawing/2014/main" id="{B23956FE-13D0-E994-CE97-FDE19EA80DE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871704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FBE081C-82BE-12BB-6543-9E37BC1C778C}"/>
              </a:ext>
            </a:extLst>
          </p:cNvPr>
          <p:cNvGraphicFramePr>
            <a:graphicFrameLocks noChangeAspect="1"/>
          </p:cNvGraphicFramePr>
          <p:nvPr>
            <p:custDataLst>
              <p:tags r:id="rId1"/>
            </p:custDataLst>
            <p:extLst>
              <p:ext uri="{D42A27DB-BD31-4B8C-83A1-F6EECF244321}">
                <p14:modId xmlns:p14="http://schemas.microsoft.com/office/powerpoint/2010/main" val="13371595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A56917A-9682-29E1-63F1-D4FD21C3EDD7}"/>
              </a:ext>
            </a:extLst>
          </p:cNvPr>
          <p:cNvSpPr>
            <a:spLocks noGrp="1"/>
          </p:cNvSpPr>
          <p:nvPr>
            <p:ph type="title"/>
          </p:nvPr>
        </p:nvSpPr>
        <p:spPr/>
        <p:txBody>
          <a:bodyPr vert="horz"/>
          <a:lstStyle/>
          <a:p>
            <a:r>
              <a:rPr lang="de-CH" dirty="0"/>
              <a:t>Diversifizierte Ernährungssysteme dank nachhaltiger Handelsbeziehungen – Hintergrund</a:t>
            </a:r>
          </a:p>
        </p:txBody>
      </p:sp>
      <p:sp>
        <p:nvSpPr>
          <p:cNvPr id="3" name="Slide Number Placeholder 2">
            <a:extLst>
              <a:ext uri="{FF2B5EF4-FFF2-40B4-BE49-F238E27FC236}">
                <a16:creationId xmlns:a16="http://schemas.microsoft.com/office/drawing/2014/main" id="{8D85485C-69D6-CDAB-942A-9C2A6BE56CF3}"/>
              </a:ext>
            </a:extLst>
          </p:cNvPr>
          <p:cNvSpPr>
            <a:spLocks noGrp="1"/>
          </p:cNvSpPr>
          <p:nvPr>
            <p:ph type="sldNum" sz="quarter" idx="14"/>
          </p:nvPr>
        </p:nvSpPr>
        <p:spPr/>
        <p:txBody>
          <a:bodyPr/>
          <a:lstStyle/>
          <a:p>
            <a:fld id="{476BE59D-4918-439E-9CBF-5840B2847889}" type="slidenum">
              <a:rPr lang="de-CH" smtClean="0"/>
              <a:pPr/>
              <a:t>28</a:t>
            </a:fld>
            <a:endParaRPr lang="de-CH" dirty="0"/>
          </a:p>
        </p:txBody>
      </p:sp>
      <p:sp>
        <p:nvSpPr>
          <p:cNvPr id="4" name="Text Placeholder 3">
            <a:extLst>
              <a:ext uri="{FF2B5EF4-FFF2-40B4-BE49-F238E27FC236}">
                <a16:creationId xmlns:a16="http://schemas.microsoft.com/office/drawing/2014/main" id="{625079F7-87F7-BD1A-576B-8DBB4931CFC4}"/>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70BD7F89-4CE4-7DBE-C9F3-5A3680E86A41}"/>
              </a:ext>
            </a:extLst>
          </p:cNvPr>
          <p:cNvSpPr>
            <a:spLocks noGrp="1"/>
          </p:cNvSpPr>
          <p:nvPr>
            <p:ph type="body" sz="quarter" idx="13"/>
          </p:nvPr>
        </p:nvSpPr>
        <p:spPr/>
        <p:txBody>
          <a:bodyPr/>
          <a:lstStyle/>
          <a:p>
            <a:r>
              <a:rPr lang="de-CH" b="1" dirty="0"/>
              <a:t>Diversifizierte </a:t>
            </a:r>
            <a:r>
              <a:rPr lang="de-CH" dirty="0"/>
              <a:t>Ernährungssysteme</a:t>
            </a:r>
            <a:r>
              <a:rPr lang="de-CH" b="1" dirty="0"/>
              <a:t> </a:t>
            </a:r>
            <a:r>
              <a:rPr lang="de-CH" dirty="0"/>
              <a:t>sind </a:t>
            </a:r>
            <a:r>
              <a:rPr lang="de-CH" b="1" dirty="0"/>
              <a:t>nachhaltiger</a:t>
            </a:r>
            <a:r>
              <a:rPr lang="de-CH" dirty="0"/>
              <a:t> als </a:t>
            </a:r>
            <a:r>
              <a:rPr lang="de-CH" b="1" dirty="0"/>
              <a:t>spezialisierte Ernährungssysteme</a:t>
            </a:r>
            <a:r>
              <a:rPr lang="de-CH" dirty="0"/>
              <a:t>. Sie fördern die </a:t>
            </a:r>
            <a:r>
              <a:rPr lang="de-CH" b="1" dirty="0"/>
              <a:t>ökologische</a:t>
            </a:r>
            <a:r>
              <a:rPr lang="de-CH" dirty="0"/>
              <a:t> und </a:t>
            </a:r>
            <a:r>
              <a:rPr lang="de-CH" b="1" dirty="0"/>
              <a:t>ökonomische Vielfalt</a:t>
            </a:r>
            <a:r>
              <a:rPr lang="de-CH" dirty="0"/>
              <a:t>, verteilen den </a:t>
            </a:r>
            <a:r>
              <a:rPr lang="de-CH" b="1" dirty="0"/>
              <a:t>sozialen Nutzen </a:t>
            </a:r>
            <a:r>
              <a:rPr lang="de-CH" dirty="0"/>
              <a:t>gerecht und tragen zu einem </a:t>
            </a:r>
            <a:r>
              <a:rPr lang="de-CH" b="1" dirty="0"/>
              <a:t>diversifizierten Nahrungsmittelkorb </a:t>
            </a:r>
            <a:r>
              <a:rPr lang="de-CH" dirty="0"/>
              <a:t>bei. </a:t>
            </a:r>
          </a:p>
          <a:p>
            <a:r>
              <a:rPr lang="de-CH" dirty="0"/>
              <a:t>Aber ihre Produkte werden oft von Produkten aus spezialisierten Systemen verdrängt. Staaten suchen nach Wegen, um Anreize für eine </a:t>
            </a:r>
            <a:r>
              <a:rPr lang="de-CH" b="1" dirty="0"/>
              <a:t>nachhaltige Lebensmittelproduktion </a:t>
            </a:r>
            <a:r>
              <a:rPr lang="de-CH" dirty="0"/>
              <a:t>zu schaffen und schädliche, nicht nachhaltige Produktion zu erschweren, indem sie die Ansätze des Privatsektors in ausgewogener und angemessener Weise ergänzen und stärken.</a:t>
            </a:r>
          </a:p>
          <a:p>
            <a:endParaRPr lang="de-CH" dirty="0"/>
          </a:p>
        </p:txBody>
      </p:sp>
      <p:sp>
        <p:nvSpPr>
          <p:cNvPr id="6" name="Text Placeholder 5">
            <a:extLst>
              <a:ext uri="{FF2B5EF4-FFF2-40B4-BE49-F238E27FC236}">
                <a16:creationId xmlns:a16="http://schemas.microsoft.com/office/drawing/2014/main" id="{11F3D9FD-1902-B97A-8973-3796F34C48F2}"/>
              </a:ext>
            </a:extLst>
          </p:cNvPr>
          <p:cNvSpPr>
            <a:spLocks noGrp="1"/>
          </p:cNvSpPr>
          <p:nvPr>
            <p:ph type="body" sz="quarter" idx="12"/>
          </p:nvPr>
        </p:nvSpPr>
        <p:spPr/>
        <p:txBody>
          <a:bodyPr/>
          <a:lstStyle/>
          <a:p>
            <a:r>
              <a:rPr lang="de-CH" dirty="0"/>
              <a:t>Hintergrund</a:t>
            </a:r>
          </a:p>
        </p:txBody>
      </p:sp>
      <p:sp>
        <p:nvSpPr>
          <p:cNvPr id="8" name="Footer Placeholder 7">
            <a:extLst>
              <a:ext uri="{FF2B5EF4-FFF2-40B4-BE49-F238E27FC236}">
                <a16:creationId xmlns:a16="http://schemas.microsoft.com/office/drawing/2014/main" id="{81F831DB-D7EF-0051-E7B8-0D11848AFA7D}"/>
              </a:ext>
            </a:extLst>
          </p:cNvPr>
          <p:cNvSpPr>
            <a:spLocks noGrp="1"/>
          </p:cNvSpPr>
          <p:nvPr>
            <p:ph type="ftr" sz="quarter" idx="17"/>
          </p:nvPr>
        </p:nvSpPr>
        <p:spPr/>
        <p:txBody>
          <a:bodyPr/>
          <a:lstStyle/>
          <a:p>
            <a:r>
              <a:rPr lang="de-CH"/>
              <a:t>NFP 73 – Nachhaltige Wirtschaft</a:t>
            </a:r>
            <a:endParaRPr lang="de-CH" dirty="0"/>
          </a:p>
        </p:txBody>
      </p:sp>
      <p:pic>
        <p:nvPicPr>
          <p:cNvPr id="13" name="Picture Placeholder 12">
            <a:extLst>
              <a:ext uri="{FF2B5EF4-FFF2-40B4-BE49-F238E27FC236}">
                <a16:creationId xmlns:a16="http://schemas.microsoft.com/office/drawing/2014/main" id="{0F8F002D-D6AD-B4AE-BBAA-12301E477C59}"/>
              </a:ext>
            </a:extLst>
          </p:cNvPr>
          <p:cNvPicPr>
            <a:picLocks noGrp="1" noChangeAspect="1"/>
          </p:cNvPicPr>
          <p:nvPr>
            <p:ph type="pic" sz="quarter" idx="16"/>
          </p:nvPr>
        </p:nvPicPr>
        <p:blipFill>
          <a:blip r:embed="rId5"/>
          <a:srcRect t="10500" b="10500"/>
          <a:stretch>
            <a:fillRect/>
          </a:stretch>
        </p:blipFill>
        <p:spPr>
          <a:prstGeom prst="rect">
            <a:avLst/>
          </a:prstGeom>
        </p:spPr>
      </p:pic>
    </p:spTree>
    <p:extLst>
      <p:ext uri="{BB962C8B-B14F-4D97-AF65-F5344CB8AC3E}">
        <p14:creationId xmlns:p14="http://schemas.microsoft.com/office/powerpoint/2010/main" val="3361349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082E-F984-7D3A-726B-1B5D000B633C}"/>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0AFF0B5-BFAE-ECFE-5B73-C9CCF820B2CF}"/>
              </a:ext>
            </a:extLst>
          </p:cNvPr>
          <p:cNvGraphicFramePr>
            <a:graphicFrameLocks noChangeAspect="1"/>
          </p:cNvGraphicFramePr>
          <p:nvPr>
            <p:custDataLst>
              <p:tags r:id="rId1"/>
            </p:custDataLst>
            <p:extLst>
              <p:ext uri="{D42A27DB-BD31-4B8C-83A1-F6EECF244321}">
                <p14:modId xmlns:p14="http://schemas.microsoft.com/office/powerpoint/2010/main" val="30658036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4FBE081C-82BE-12BB-6543-9E37BC1C778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175D4A3-09E7-175B-2CF9-4B77FE1FAE33}"/>
              </a:ext>
            </a:extLst>
          </p:cNvPr>
          <p:cNvSpPr>
            <a:spLocks noGrp="1"/>
          </p:cNvSpPr>
          <p:nvPr>
            <p:ph type="title"/>
          </p:nvPr>
        </p:nvSpPr>
        <p:spPr/>
        <p:txBody>
          <a:bodyPr vert="horz"/>
          <a:lstStyle/>
          <a:p>
            <a:r>
              <a:rPr lang="de-CH" dirty="0"/>
              <a:t>Diversifizierte Ernährungssysteme dank nachhaltiger Handelsbeziehungen – Ziel</a:t>
            </a:r>
          </a:p>
        </p:txBody>
      </p:sp>
      <p:sp>
        <p:nvSpPr>
          <p:cNvPr id="3" name="Slide Number Placeholder 2">
            <a:extLst>
              <a:ext uri="{FF2B5EF4-FFF2-40B4-BE49-F238E27FC236}">
                <a16:creationId xmlns:a16="http://schemas.microsoft.com/office/drawing/2014/main" id="{E27AFB51-DF02-9841-BBB9-9A7A09A9CFEB}"/>
              </a:ext>
            </a:extLst>
          </p:cNvPr>
          <p:cNvSpPr>
            <a:spLocks noGrp="1"/>
          </p:cNvSpPr>
          <p:nvPr>
            <p:ph type="sldNum" sz="quarter" idx="14"/>
          </p:nvPr>
        </p:nvSpPr>
        <p:spPr/>
        <p:txBody>
          <a:bodyPr/>
          <a:lstStyle/>
          <a:p>
            <a:fld id="{476BE59D-4918-439E-9CBF-5840B2847889}" type="slidenum">
              <a:rPr lang="de-CH" smtClean="0"/>
              <a:pPr/>
              <a:t>29</a:t>
            </a:fld>
            <a:endParaRPr lang="de-CH" dirty="0"/>
          </a:p>
        </p:txBody>
      </p:sp>
      <p:sp>
        <p:nvSpPr>
          <p:cNvPr id="4" name="Text Placeholder 3">
            <a:extLst>
              <a:ext uri="{FF2B5EF4-FFF2-40B4-BE49-F238E27FC236}">
                <a16:creationId xmlns:a16="http://schemas.microsoft.com/office/drawing/2014/main" id="{4D196D9E-0E6D-3F12-C973-3152D0476B22}"/>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C3C39B57-3B34-0DE4-0414-4D391343DB30}"/>
              </a:ext>
            </a:extLst>
          </p:cNvPr>
          <p:cNvSpPr>
            <a:spLocks noGrp="1"/>
          </p:cNvSpPr>
          <p:nvPr>
            <p:ph type="body" sz="quarter" idx="13"/>
          </p:nvPr>
        </p:nvSpPr>
        <p:spPr/>
        <p:txBody>
          <a:bodyPr/>
          <a:lstStyle/>
          <a:p>
            <a:r>
              <a:rPr lang="de-CH" dirty="0"/>
              <a:t>Ziel des Projekts war es, Artikel 104a </a:t>
            </a:r>
            <a:r>
              <a:rPr lang="de-CH" dirty="0" err="1"/>
              <a:t>lit</a:t>
            </a:r>
            <a:r>
              <a:rPr lang="de-CH" dirty="0"/>
              <a:t>. d der Bundesverfassung zu konkretisieren. Dieser verpflichtet den Bund, die Voraussetzungen für </a:t>
            </a:r>
            <a:r>
              <a:rPr lang="de-CH" b="1" dirty="0"/>
              <a:t>«grenzüberschreitende Handelsbeziehungen, die zur nachhaltigen Entwicklung der Land- und Ernährungswirtschaft beitragen» </a:t>
            </a:r>
            <a:r>
              <a:rPr lang="de-CH" dirty="0"/>
              <a:t>zu schaffen. Durch die Entwicklung von auf Nachhaltigkeit ausgerichteter Handelsregulierungsmodellen wollte das Projekt sowohl für die nationale als auch für die internationale Politik Wissen und Inspiration im Hinblick auf die Unterstützung nachhaltiger und diversifizierter Ernährungssysteme weltweit schaffen.</a:t>
            </a:r>
          </a:p>
          <a:p>
            <a:pPr marL="0" indent="0">
              <a:buNone/>
            </a:pPr>
            <a:endParaRPr lang="de-CH" dirty="0"/>
          </a:p>
        </p:txBody>
      </p:sp>
      <p:sp>
        <p:nvSpPr>
          <p:cNvPr id="6" name="Text Placeholder 5">
            <a:extLst>
              <a:ext uri="{FF2B5EF4-FFF2-40B4-BE49-F238E27FC236}">
                <a16:creationId xmlns:a16="http://schemas.microsoft.com/office/drawing/2014/main" id="{AA20461E-2E22-2C7E-03A5-8BFCC67364BA}"/>
              </a:ext>
            </a:extLst>
          </p:cNvPr>
          <p:cNvSpPr>
            <a:spLocks noGrp="1"/>
          </p:cNvSpPr>
          <p:nvPr>
            <p:ph type="body" sz="quarter" idx="12"/>
          </p:nvPr>
        </p:nvSpPr>
        <p:spPr/>
        <p:txBody>
          <a:bodyPr/>
          <a:lstStyle/>
          <a:p>
            <a:r>
              <a:rPr lang="de-CH" dirty="0"/>
              <a:t>Ziel</a:t>
            </a:r>
          </a:p>
        </p:txBody>
      </p:sp>
      <p:sp>
        <p:nvSpPr>
          <p:cNvPr id="8" name="Footer Placeholder 7">
            <a:extLst>
              <a:ext uri="{FF2B5EF4-FFF2-40B4-BE49-F238E27FC236}">
                <a16:creationId xmlns:a16="http://schemas.microsoft.com/office/drawing/2014/main" id="{7DAB48E5-FBCC-CB1D-472B-B77067AEC8EE}"/>
              </a:ext>
            </a:extLst>
          </p:cNvPr>
          <p:cNvSpPr>
            <a:spLocks noGrp="1"/>
          </p:cNvSpPr>
          <p:nvPr>
            <p:ph type="ftr" sz="quarter" idx="17"/>
          </p:nvPr>
        </p:nvSpPr>
        <p:spPr/>
        <p:txBody>
          <a:bodyPr/>
          <a:lstStyle/>
          <a:p>
            <a:r>
              <a:rPr lang="de-CH"/>
              <a:t>NFP 73 – Nachhaltige Wirtschaft</a:t>
            </a:r>
            <a:endParaRPr lang="de-CH" dirty="0"/>
          </a:p>
        </p:txBody>
      </p:sp>
      <p:pic>
        <p:nvPicPr>
          <p:cNvPr id="9" name="Picture Placeholder 8">
            <a:extLst>
              <a:ext uri="{FF2B5EF4-FFF2-40B4-BE49-F238E27FC236}">
                <a16:creationId xmlns:a16="http://schemas.microsoft.com/office/drawing/2014/main" id="{294EB7F5-CB1D-AE22-3BB9-2461139A7014}"/>
              </a:ext>
            </a:extLst>
          </p:cNvPr>
          <p:cNvPicPr>
            <a:picLocks noGrp="1" noChangeAspect="1"/>
          </p:cNvPicPr>
          <p:nvPr>
            <p:ph type="pic" sz="quarter" idx="16"/>
          </p:nvPr>
        </p:nvPicPr>
        <p:blipFill>
          <a:blip r:embed="rId5"/>
          <a:srcRect l="22676" r="22676"/>
          <a:stretch>
            <a:fillRect/>
          </a:stretch>
        </p:blipFill>
        <p:spPr>
          <a:prstGeom prst="rect">
            <a:avLst/>
          </a:prstGeom>
        </p:spPr>
      </p:pic>
    </p:spTree>
    <p:extLst>
      <p:ext uri="{BB962C8B-B14F-4D97-AF65-F5344CB8AC3E}">
        <p14:creationId xmlns:p14="http://schemas.microsoft.com/office/powerpoint/2010/main" val="3416943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a:lstStyle/>
          <a:p>
            <a:r>
              <a:rPr lang="de-CH" dirty="0"/>
              <a:t>Lernziele</a:t>
            </a:r>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lnSpc>
                <a:spcPct val="100000"/>
              </a:lnSpc>
              <a:spcAft>
                <a:spcPts val="1200"/>
              </a:spcAft>
              <a:buNone/>
            </a:pPr>
            <a:r>
              <a:rPr lang="de-CH" dirty="0"/>
              <a:t>Der/die Lernende …</a:t>
            </a:r>
          </a:p>
          <a:p>
            <a:pPr>
              <a:lnSpc>
                <a:spcPct val="100000"/>
              </a:lnSpc>
              <a:spcAft>
                <a:spcPts val="600"/>
              </a:spcAft>
            </a:pPr>
            <a:r>
              <a:rPr lang="de-CH" dirty="0"/>
              <a:t>versteht die Bedeutung der rechtlichen Rahmenbedingungen für eine </a:t>
            </a:r>
            <a:r>
              <a:rPr lang="de-CH" b="1" dirty="0"/>
              <a:t>ressourceneffiziente Kreislaufwirtschaft</a:t>
            </a:r>
          </a:p>
          <a:p>
            <a:pPr>
              <a:lnSpc>
                <a:spcPct val="100000"/>
              </a:lnSpc>
              <a:spcAft>
                <a:spcPts val="600"/>
              </a:spcAft>
            </a:pPr>
            <a:r>
              <a:rPr lang="de-CH" dirty="0"/>
              <a:t>kann das Potenzial und die Grenzen von </a:t>
            </a:r>
            <a:r>
              <a:rPr lang="de-CH" b="1" dirty="0"/>
              <a:t>freiwilligen Umweltinitiativen </a:t>
            </a:r>
            <a:r>
              <a:rPr lang="de-CH" dirty="0"/>
              <a:t>der </a:t>
            </a:r>
            <a:r>
              <a:rPr lang="de-CH" b="1" dirty="0"/>
              <a:t>Privatwirtschaft</a:t>
            </a:r>
            <a:r>
              <a:rPr lang="de-CH" dirty="0"/>
              <a:t> abschätzen</a:t>
            </a:r>
          </a:p>
          <a:p>
            <a:pPr>
              <a:lnSpc>
                <a:spcPct val="100000"/>
              </a:lnSpc>
              <a:spcAft>
                <a:spcPts val="600"/>
              </a:spcAft>
            </a:pPr>
            <a:r>
              <a:rPr lang="de-CH" dirty="0"/>
              <a:t>versteht </a:t>
            </a:r>
            <a:r>
              <a:rPr lang="de-CH" i="0" dirty="0">
                <a:effectLst/>
              </a:rPr>
              <a:t>die </a:t>
            </a:r>
            <a:r>
              <a:rPr lang="de-CH" b="1" i="0" dirty="0">
                <a:effectLst/>
              </a:rPr>
              <a:t>Arbeitsmarkteffekte</a:t>
            </a:r>
            <a:r>
              <a:rPr lang="de-CH" i="0" dirty="0">
                <a:effectLst/>
              </a:rPr>
              <a:t> einer </a:t>
            </a:r>
            <a:r>
              <a:rPr lang="de-CH" b="1" i="0" dirty="0">
                <a:effectLst/>
              </a:rPr>
              <a:t>grünen Volkswirtschaft</a:t>
            </a:r>
          </a:p>
          <a:p>
            <a:pPr>
              <a:lnSpc>
                <a:spcPct val="100000"/>
              </a:lnSpc>
              <a:spcAft>
                <a:spcPts val="600"/>
              </a:spcAft>
            </a:pPr>
            <a:r>
              <a:rPr lang="de-CH" dirty="0"/>
              <a:t>e</a:t>
            </a:r>
            <a:r>
              <a:rPr lang="de-CH" i="0" dirty="0">
                <a:effectLst/>
              </a:rPr>
              <a:t>rkennt den Einfluss </a:t>
            </a:r>
            <a:r>
              <a:rPr lang="de-CH" b="1" i="0" dirty="0">
                <a:effectLst/>
              </a:rPr>
              <a:t>gesetzlicher Regelungen </a:t>
            </a:r>
            <a:r>
              <a:rPr lang="de-CH" i="0" dirty="0">
                <a:effectLst/>
              </a:rPr>
              <a:t>auf die Nachhaltigkeit von </a:t>
            </a:r>
            <a:r>
              <a:rPr lang="de-CH" b="1" i="0" dirty="0">
                <a:effectLst/>
              </a:rPr>
              <a:t>Handelsbeziehungen</a:t>
            </a:r>
            <a:r>
              <a:rPr lang="de-CH" i="0" dirty="0">
                <a:effectLst/>
              </a:rPr>
              <a:t> </a:t>
            </a:r>
            <a:r>
              <a:rPr lang="de-CH" dirty="0"/>
              <a:t>und </a:t>
            </a:r>
            <a:r>
              <a:rPr lang="de-CH" b="1" i="0" dirty="0">
                <a:effectLst/>
              </a:rPr>
              <a:t>Ernährungssysteme</a:t>
            </a:r>
            <a:r>
              <a:rPr lang="de-CH" i="0" dirty="0">
                <a:effectLst/>
              </a:rPr>
              <a:t> </a:t>
            </a:r>
          </a:p>
          <a:p>
            <a:pPr>
              <a:lnSpc>
                <a:spcPct val="100000"/>
              </a:lnSpc>
              <a:spcAft>
                <a:spcPts val="600"/>
              </a:spcAft>
            </a:pPr>
            <a:r>
              <a:rPr lang="de-CH" dirty="0"/>
              <a:t>k</a:t>
            </a:r>
            <a:r>
              <a:rPr lang="de-CH" i="0" dirty="0">
                <a:effectLst/>
              </a:rPr>
              <a:t>ennt </a:t>
            </a:r>
            <a:r>
              <a:rPr lang="de-CH" b="1" i="0" dirty="0">
                <a:effectLst/>
              </a:rPr>
              <a:t>private</a:t>
            </a:r>
            <a:r>
              <a:rPr lang="de-CH" i="0" dirty="0">
                <a:effectLst/>
              </a:rPr>
              <a:t> und </a:t>
            </a:r>
            <a:r>
              <a:rPr lang="de-CH" b="1" i="0" dirty="0">
                <a:effectLst/>
              </a:rPr>
              <a:t>staatliche Nachhaltigkeitsstandards </a:t>
            </a:r>
            <a:r>
              <a:rPr lang="de-CH" i="0" dirty="0">
                <a:effectLst/>
              </a:rPr>
              <a:t>und deren Herausforderungen</a:t>
            </a:r>
            <a:r>
              <a:rPr lang="de-CH" dirty="0"/>
              <a:t> bei der </a:t>
            </a:r>
            <a:r>
              <a:rPr lang="de-CH" b="1" dirty="0"/>
              <a:t>WTO-Rechtskonformität</a:t>
            </a:r>
            <a:endParaRPr lang="de-CH" b="1" i="0" dirty="0">
              <a:effectLst/>
            </a:endParaRPr>
          </a:p>
          <a:p>
            <a:endParaRPr lang="de-CH" dirty="0"/>
          </a:p>
          <a:p>
            <a:endParaRPr lang="de-CH"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ED2E8CF-858B-2C28-1E58-BB7F3DD29980}"/>
              </a:ext>
            </a:extLst>
          </p:cNvPr>
          <p:cNvGraphicFramePr>
            <a:graphicFrameLocks noChangeAspect="1"/>
          </p:cNvGraphicFramePr>
          <p:nvPr>
            <p:custDataLst>
              <p:tags r:id="rId1"/>
            </p:custDataLst>
            <p:extLst>
              <p:ext uri="{D42A27DB-BD31-4B8C-83A1-F6EECF244321}">
                <p14:modId xmlns:p14="http://schemas.microsoft.com/office/powerpoint/2010/main" val="22476898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BD07C0D-DF4A-59F5-A232-69B4DA1FDFEB}"/>
              </a:ext>
            </a:extLst>
          </p:cNvPr>
          <p:cNvSpPr>
            <a:spLocks noGrp="1"/>
          </p:cNvSpPr>
          <p:nvPr>
            <p:ph type="title"/>
          </p:nvPr>
        </p:nvSpPr>
        <p:spPr/>
        <p:txBody>
          <a:bodyPr vert="horz"/>
          <a:lstStyle/>
          <a:p>
            <a:r>
              <a:rPr lang="de-CH" dirty="0"/>
              <a:t>Diversifizierte Ernährungssysteme dank nachhaltiger Handelsbeziehungen – Resultate I</a:t>
            </a:r>
          </a:p>
        </p:txBody>
      </p:sp>
      <p:sp>
        <p:nvSpPr>
          <p:cNvPr id="3" name="Text Placeholder 2">
            <a:extLst>
              <a:ext uri="{FF2B5EF4-FFF2-40B4-BE49-F238E27FC236}">
                <a16:creationId xmlns:a16="http://schemas.microsoft.com/office/drawing/2014/main" id="{62ABD4D5-FF3C-AFBB-C784-CE380A80DE5F}"/>
              </a:ext>
            </a:extLst>
          </p:cNvPr>
          <p:cNvSpPr>
            <a:spLocks noGrp="1"/>
          </p:cNvSpPr>
          <p:nvPr>
            <p:ph type="body" sz="quarter" idx="13"/>
          </p:nvPr>
        </p:nvSpPr>
        <p:spPr/>
        <p:txBody>
          <a:bodyPr/>
          <a:lstStyle/>
          <a:p>
            <a:pPr marL="0" indent="0">
              <a:buNone/>
            </a:pPr>
            <a:r>
              <a:rPr lang="de-CH" dirty="0"/>
              <a:t>Das Projekt hat die Debatte durch engagierte Diskussionen, verschiedene Papers (wissenschaftliche Publikationen) und einen konkreten Gesetzesvorschlag beeinflusst. Ein zielgerichteter Syntheseprozess führte zu einem Vorschlag für ein </a:t>
            </a:r>
            <a:r>
              <a:rPr lang="de-CH" dirty="0">
                <a:solidFill>
                  <a:srgbClr val="83D0F5"/>
                </a:solidFill>
              </a:rPr>
              <a:t>«Bundesgesetz über nachhaltigen Agrarhandel», </a:t>
            </a:r>
            <a:r>
              <a:rPr lang="de-CH" dirty="0"/>
              <a:t>(</a:t>
            </a:r>
            <a:r>
              <a:rPr lang="de-CH" dirty="0">
                <a:hlinkClick r:id="rId5">
                  <a:extLst>
                    <a:ext uri="{A12FA001-AC4F-418D-AE19-62706E023703}">
                      <ahyp:hlinkClr xmlns:ahyp="http://schemas.microsoft.com/office/drawing/2018/hyperlinkcolor" val="tx"/>
                    </a:ext>
                  </a:extLst>
                </a:hlinkClick>
              </a:rPr>
              <a:t>Bundesgesetz über nachhaltigen Agrarhandel</a:t>
            </a:r>
            <a:r>
              <a:rPr lang="de-CH" dirty="0"/>
              <a:t>), das die Schweizer Regierung und andere relevante Akteure informieren soll. Der Gesetzesentwurf berücksichtigt die Ergebnisse des analytischen Teils des Projekts. Eine «Storyline» der Ergebnisse ist auf der </a:t>
            </a:r>
            <a:r>
              <a:rPr lang="de-CH" dirty="0">
                <a:hlinkClick r:id="rId6">
                  <a:extLst>
                    <a:ext uri="{A12FA001-AC4F-418D-AE19-62706E023703}">
                      <ahyp:hlinkClr xmlns:ahyp="http://schemas.microsoft.com/office/drawing/2018/hyperlinkcolor" val="tx"/>
                    </a:ext>
                  </a:extLst>
                </a:hlinkClick>
              </a:rPr>
              <a:t>Website des Projekts</a:t>
            </a:r>
            <a:r>
              <a:rPr lang="de-CH" dirty="0"/>
              <a:t> verfügbar, mit Link zu wissenschaftlichen Publikationen. Wichtigste Ergebnisse:</a:t>
            </a:r>
            <a:endParaRPr lang="de-CH" dirty="0">
              <a:solidFill>
                <a:srgbClr val="D28D0D"/>
              </a:solidFill>
              <a:latin typeface="Open Sans" panose="020B0606030504020204" pitchFamily="34" charset="0"/>
            </a:endParaRPr>
          </a:p>
          <a:p>
            <a:r>
              <a:rPr lang="de-CH" dirty="0"/>
              <a:t>Artikel 104a </a:t>
            </a:r>
            <a:r>
              <a:rPr lang="de-CH" dirty="0" err="1"/>
              <a:t>lit</a:t>
            </a:r>
            <a:r>
              <a:rPr lang="de-CH" dirty="0"/>
              <a:t>. d der Bundesverfassung verpflichtet den Bund, die Voraussetzungen für </a:t>
            </a:r>
            <a:r>
              <a:rPr lang="de-CH" dirty="0">
                <a:solidFill>
                  <a:srgbClr val="83D0F5"/>
                </a:solidFill>
              </a:rPr>
              <a:t>grenzüberschreitende Handelsbeziehungen </a:t>
            </a:r>
            <a:r>
              <a:rPr lang="de-CH" dirty="0"/>
              <a:t>zu schaffen, die zur nachhaltigen Entwicklung der </a:t>
            </a:r>
            <a:r>
              <a:rPr lang="de-CH" dirty="0">
                <a:solidFill>
                  <a:srgbClr val="83D0F5"/>
                </a:solidFill>
              </a:rPr>
              <a:t>Land- und Ernährungswirtschaft</a:t>
            </a:r>
            <a:r>
              <a:rPr lang="de-CH" dirty="0"/>
              <a:t> beitragen.</a:t>
            </a:r>
          </a:p>
          <a:p>
            <a:r>
              <a:rPr lang="de-CH" dirty="0"/>
              <a:t>Ein optimaler Rechtsrahmen kombiniert </a:t>
            </a:r>
            <a:r>
              <a:rPr lang="de-CH" dirty="0">
                <a:solidFill>
                  <a:srgbClr val="83D0F5"/>
                </a:solidFill>
              </a:rPr>
              <a:t>förderliche</a:t>
            </a:r>
            <a:r>
              <a:rPr lang="de-CH" dirty="0"/>
              <a:t> und </a:t>
            </a:r>
            <a:r>
              <a:rPr lang="de-CH" dirty="0">
                <a:solidFill>
                  <a:srgbClr val="83D0F5"/>
                </a:solidFill>
              </a:rPr>
              <a:t>hinderliche Massnahmen</a:t>
            </a:r>
            <a:r>
              <a:rPr lang="de-CH" dirty="0"/>
              <a:t>.</a:t>
            </a:r>
          </a:p>
          <a:p>
            <a:r>
              <a:rPr lang="de-CH" dirty="0"/>
              <a:t>Die Bewertungsverfahren sollten </a:t>
            </a:r>
            <a:r>
              <a:rPr lang="de-CH" dirty="0">
                <a:solidFill>
                  <a:srgbClr val="83D0F5"/>
                </a:solidFill>
              </a:rPr>
              <a:t>vertrauens-</a:t>
            </a:r>
            <a:r>
              <a:rPr lang="de-CH" dirty="0"/>
              <a:t>, </a:t>
            </a:r>
            <a:r>
              <a:rPr lang="de-CH" dirty="0">
                <a:solidFill>
                  <a:srgbClr val="83D0F5"/>
                </a:solidFill>
              </a:rPr>
              <a:t>wissens-</a:t>
            </a:r>
            <a:r>
              <a:rPr lang="de-CH" dirty="0"/>
              <a:t> und </a:t>
            </a:r>
            <a:r>
              <a:rPr lang="de-CH" dirty="0">
                <a:solidFill>
                  <a:srgbClr val="83D0F5"/>
                </a:solidFill>
              </a:rPr>
              <a:t>kontextbasiert</a:t>
            </a:r>
            <a:r>
              <a:rPr lang="de-CH" dirty="0"/>
              <a:t> sein, und </a:t>
            </a:r>
            <a:r>
              <a:rPr lang="de-CH" dirty="0">
                <a:solidFill>
                  <a:srgbClr val="83D0F5"/>
                </a:solidFill>
              </a:rPr>
              <a:t>partnerschaftliche</a:t>
            </a:r>
            <a:r>
              <a:rPr lang="de-CH" dirty="0"/>
              <a:t> </a:t>
            </a:r>
            <a:r>
              <a:rPr lang="de-CH" dirty="0">
                <a:solidFill>
                  <a:srgbClr val="83D0F5"/>
                </a:solidFill>
              </a:rPr>
              <a:t>Ansätze</a:t>
            </a:r>
            <a:r>
              <a:rPr lang="de-CH" dirty="0"/>
              <a:t> bevorzugt umgesetzt werden.</a:t>
            </a:r>
          </a:p>
          <a:p>
            <a:endParaRPr lang="de-CH" dirty="0"/>
          </a:p>
        </p:txBody>
      </p:sp>
      <p:sp>
        <p:nvSpPr>
          <p:cNvPr id="4" name="Slide Number Placeholder 3">
            <a:extLst>
              <a:ext uri="{FF2B5EF4-FFF2-40B4-BE49-F238E27FC236}">
                <a16:creationId xmlns:a16="http://schemas.microsoft.com/office/drawing/2014/main" id="{5BD35DA8-1DA1-7C8D-9391-5B099E45C134}"/>
              </a:ext>
            </a:extLst>
          </p:cNvPr>
          <p:cNvSpPr>
            <a:spLocks noGrp="1"/>
          </p:cNvSpPr>
          <p:nvPr>
            <p:ph type="sldNum" sz="quarter" idx="14"/>
          </p:nvPr>
        </p:nvSpPr>
        <p:spPr/>
        <p:txBody>
          <a:bodyPr/>
          <a:lstStyle/>
          <a:p>
            <a:fld id="{476BE59D-4918-439E-9CBF-5840B2847889}" type="slidenum">
              <a:rPr lang="de-CH" smtClean="0"/>
              <a:pPr/>
              <a:t>30</a:t>
            </a:fld>
            <a:endParaRPr lang="de-CH" dirty="0"/>
          </a:p>
        </p:txBody>
      </p:sp>
      <p:sp>
        <p:nvSpPr>
          <p:cNvPr id="5" name="Footer Placeholder 4">
            <a:extLst>
              <a:ext uri="{FF2B5EF4-FFF2-40B4-BE49-F238E27FC236}">
                <a16:creationId xmlns:a16="http://schemas.microsoft.com/office/drawing/2014/main" id="{934BBD26-A710-0C09-7B71-9F5FD18BA8E3}"/>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62988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09149-D9DE-9E89-BB21-3658A8A52C3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BD3A497-9EA6-6DAA-7B5C-0CF8D96AF004}"/>
              </a:ext>
            </a:extLst>
          </p:cNvPr>
          <p:cNvGraphicFramePr>
            <a:graphicFrameLocks noChangeAspect="1"/>
          </p:cNvGraphicFramePr>
          <p:nvPr>
            <p:custDataLst>
              <p:tags r:id="rId1"/>
            </p:custDataLst>
            <p:extLst>
              <p:ext uri="{D42A27DB-BD31-4B8C-83A1-F6EECF244321}">
                <p14:modId xmlns:p14="http://schemas.microsoft.com/office/powerpoint/2010/main" val="12225367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1ED2E8CF-858B-2C28-1E58-BB7F3DD2998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4209B0C-40D4-B4D0-F2F3-A3BFE710CEC7}"/>
              </a:ext>
            </a:extLst>
          </p:cNvPr>
          <p:cNvSpPr>
            <a:spLocks noGrp="1"/>
          </p:cNvSpPr>
          <p:nvPr>
            <p:ph type="title"/>
          </p:nvPr>
        </p:nvSpPr>
        <p:spPr/>
        <p:txBody>
          <a:bodyPr vert="horz"/>
          <a:lstStyle/>
          <a:p>
            <a:r>
              <a:rPr lang="de-CH" dirty="0"/>
              <a:t>Diversifizierte Ernährungssysteme dank nachhaltiger Handelsbeziehungen – Resultate II</a:t>
            </a:r>
          </a:p>
        </p:txBody>
      </p:sp>
      <p:sp>
        <p:nvSpPr>
          <p:cNvPr id="3" name="Text Placeholder 2">
            <a:extLst>
              <a:ext uri="{FF2B5EF4-FFF2-40B4-BE49-F238E27FC236}">
                <a16:creationId xmlns:a16="http://schemas.microsoft.com/office/drawing/2014/main" id="{33C8F23D-7244-AC46-3B8D-B3150F123C14}"/>
              </a:ext>
            </a:extLst>
          </p:cNvPr>
          <p:cNvSpPr>
            <a:spLocks noGrp="1"/>
          </p:cNvSpPr>
          <p:nvPr>
            <p:ph type="body" sz="quarter" idx="13"/>
          </p:nvPr>
        </p:nvSpPr>
        <p:spPr/>
        <p:txBody>
          <a:bodyPr/>
          <a:lstStyle/>
          <a:p>
            <a:r>
              <a:rPr lang="de-CH" dirty="0"/>
              <a:t>Die geltenden WTO-Regeln machen es den Staaten nicht leicht, zwischen nachhaltigen und nicht nachhaltigen Produkten zu unterscheiden. Dennoch verfügen die Staaten über einen gewissen Handlungsspielraum. Das Abkommen zwischen der EFTA und Indonesien bietet eine inspirierende regulatorische Innovation zu </a:t>
            </a:r>
            <a:r>
              <a:rPr lang="de-CH" dirty="0">
                <a:solidFill>
                  <a:srgbClr val="83D0F5"/>
                </a:solidFill>
              </a:rPr>
              <a:t>Zollpräferenzen</a:t>
            </a:r>
            <a:r>
              <a:rPr lang="de-CH" dirty="0"/>
              <a:t> </a:t>
            </a:r>
            <a:r>
              <a:rPr lang="de-CH" dirty="0">
                <a:solidFill>
                  <a:srgbClr val="83D0F5"/>
                </a:solidFill>
              </a:rPr>
              <a:t>für nachhaltig produziertes Palmöl</a:t>
            </a:r>
            <a:r>
              <a:rPr lang="de-CH" dirty="0"/>
              <a:t>, die weiter ausgebaut werden sollte.</a:t>
            </a:r>
          </a:p>
          <a:p>
            <a:r>
              <a:rPr lang="de-CH" dirty="0"/>
              <a:t>In der Vergangenheit erschwerten </a:t>
            </a:r>
            <a:r>
              <a:rPr lang="de-CH" dirty="0">
                <a:solidFill>
                  <a:srgbClr val="83D0F5"/>
                </a:solidFill>
              </a:rPr>
              <a:t>festgefahrene Vorstellungen im</a:t>
            </a:r>
            <a:r>
              <a:rPr lang="de-CH" dirty="0"/>
              <a:t> </a:t>
            </a:r>
            <a:r>
              <a:rPr lang="de-CH" dirty="0">
                <a:solidFill>
                  <a:srgbClr val="83D0F5"/>
                </a:solidFill>
              </a:rPr>
              <a:t>Handelsrecht</a:t>
            </a:r>
            <a:r>
              <a:rPr lang="de-CH" dirty="0"/>
              <a:t> die Nutzung des Handlungsspielraum für die Förderung der Nachhaltigkeit.</a:t>
            </a:r>
          </a:p>
          <a:p>
            <a:r>
              <a:rPr lang="de-CH" dirty="0"/>
              <a:t>Zwar gibt es </a:t>
            </a:r>
            <a:r>
              <a:rPr lang="de-CH" dirty="0">
                <a:solidFill>
                  <a:srgbClr val="83D0F5"/>
                </a:solidFill>
              </a:rPr>
              <a:t>keinen einheitlichen internationalen Standard </a:t>
            </a:r>
            <a:r>
              <a:rPr lang="de-CH" dirty="0"/>
              <a:t>für </a:t>
            </a:r>
            <a:r>
              <a:rPr lang="de-CH" dirty="0">
                <a:solidFill>
                  <a:srgbClr val="83D0F5"/>
                </a:solidFill>
              </a:rPr>
              <a:t>nachhaltige</a:t>
            </a:r>
            <a:r>
              <a:rPr lang="de-CH" dirty="0"/>
              <a:t> </a:t>
            </a:r>
            <a:r>
              <a:rPr lang="de-CH" dirty="0">
                <a:solidFill>
                  <a:srgbClr val="83D0F5"/>
                </a:solidFill>
              </a:rPr>
              <a:t>Ernährungssysteme</a:t>
            </a:r>
            <a:r>
              <a:rPr lang="de-CH" dirty="0"/>
              <a:t>, aber ein gewisses </a:t>
            </a:r>
            <a:r>
              <a:rPr lang="de-CH" dirty="0">
                <a:solidFill>
                  <a:srgbClr val="83D0F5"/>
                </a:solidFill>
              </a:rPr>
              <a:t>«gemeinsames Verständnis von nachhaltigen Ernährungssystemen»</a:t>
            </a:r>
            <a:r>
              <a:rPr lang="de-CH" dirty="0"/>
              <a:t> ist vorhanden. Einige Themen bleiben jedoch umstritten.</a:t>
            </a:r>
          </a:p>
          <a:p>
            <a:endParaRPr lang="de-CH" dirty="0"/>
          </a:p>
        </p:txBody>
      </p:sp>
      <p:sp>
        <p:nvSpPr>
          <p:cNvPr id="4" name="Slide Number Placeholder 3">
            <a:extLst>
              <a:ext uri="{FF2B5EF4-FFF2-40B4-BE49-F238E27FC236}">
                <a16:creationId xmlns:a16="http://schemas.microsoft.com/office/drawing/2014/main" id="{E74AAF2A-DA33-D91F-F3D8-B0D4D9315A84}"/>
              </a:ext>
            </a:extLst>
          </p:cNvPr>
          <p:cNvSpPr>
            <a:spLocks noGrp="1"/>
          </p:cNvSpPr>
          <p:nvPr>
            <p:ph type="sldNum" sz="quarter" idx="14"/>
          </p:nvPr>
        </p:nvSpPr>
        <p:spPr/>
        <p:txBody>
          <a:bodyPr/>
          <a:lstStyle/>
          <a:p>
            <a:fld id="{476BE59D-4918-439E-9CBF-5840B2847889}" type="slidenum">
              <a:rPr lang="de-CH" smtClean="0"/>
              <a:pPr/>
              <a:t>31</a:t>
            </a:fld>
            <a:endParaRPr lang="de-CH" dirty="0"/>
          </a:p>
        </p:txBody>
      </p:sp>
      <p:sp>
        <p:nvSpPr>
          <p:cNvPr id="5" name="Footer Placeholder 4">
            <a:extLst>
              <a:ext uri="{FF2B5EF4-FFF2-40B4-BE49-F238E27FC236}">
                <a16:creationId xmlns:a16="http://schemas.microsoft.com/office/drawing/2014/main" id="{74CCB85C-B6D3-F251-231A-EA14C2449B1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972891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A5098-8988-989A-5A2E-16FC38718BE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F3D032E-782E-17F8-0C2D-2809117DB87A}"/>
              </a:ext>
            </a:extLst>
          </p:cNvPr>
          <p:cNvGraphicFramePr>
            <a:graphicFrameLocks noChangeAspect="1"/>
          </p:cNvGraphicFramePr>
          <p:nvPr>
            <p:custDataLst>
              <p:tags r:id="rId1"/>
            </p:custDataLst>
            <p:extLst>
              <p:ext uri="{D42A27DB-BD31-4B8C-83A1-F6EECF244321}">
                <p14:modId xmlns:p14="http://schemas.microsoft.com/office/powerpoint/2010/main" val="14069685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CBD3A497-9EA6-6DAA-7B5C-0CF8D96AF00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3EEABAB-60C8-0574-8CB4-DFFBD50E5EDA}"/>
              </a:ext>
            </a:extLst>
          </p:cNvPr>
          <p:cNvSpPr>
            <a:spLocks noGrp="1"/>
          </p:cNvSpPr>
          <p:nvPr>
            <p:ph type="title"/>
          </p:nvPr>
        </p:nvSpPr>
        <p:spPr/>
        <p:txBody>
          <a:bodyPr vert="horz"/>
          <a:lstStyle/>
          <a:p>
            <a:r>
              <a:rPr lang="de-CH" dirty="0"/>
              <a:t>Diversifizierte Ernährungssysteme dank nachhaltiger Handelsbeziehungen – Resultate III</a:t>
            </a:r>
          </a:p>
        </p:txBody>
      </p:sp>
      <p:sp>
        <p:nvSpPr>
          <p:cNvPr id="3" name="Text Placeholder 2">
            <a:extLst>
              <a:ext uri="{FF2B5EF4-FFF2-40B4-BE49-F238E27FC236}">
                <a16:creationId xmlns:a16="http://schemas.microsoft.com/office/drawing/2014/main" id="{ABA54ABB-E20E-C9B2-1FBC-2BB90131F792}"/>
              </a:ext>
            </a:extLst>
          </p:cNvPr>
          <p:cNvSpPr>
            <a:spLocks noGrp="1"/>
          </p:cNvSpPr>
          <p:nvPr>
            <p:ph type="body" sz="quarter" idx="13"/>
          </p:nvPr>
        </p:nvSpPr>
        <p:spPr/>
        <p:txBody>
          <a:bodyPr/>
          <a:lstStyle/>
          <a:p>
            <a:r>
              <a:rPr lang="de-CH" dirty="0"/>
              <a:t>Privatwirtschaftliche Nachhaltigkeitssiegel, zum Beispiel im </a:t>
            </a:r>
            <a:r>
              <a:rPr lang="de-CH" dirty="0">
                <a:solidFill>
                  <a:srgbClr val="83D0F5"/>
                </a:solidFill>
              </a:rPr>
              <a:t>Fischsektor</a:t>
            </a:r>
            <a:r>
              <a:rPr lang="de-CH" dirty="0"/>
              <a:t>, reichen nicht aus, um die Einfuhr nachhaltiger Waren zu fördern. Auch freiwillige Industrieallianzen für eine «verantwortungsvolle» Beschaffung, wie etwa die Branchenvereinbarung über </a:t>
            </a:r>
            <a:r>
              <a:rPr lang="de-CH" dirty="0">
                <a:solidFill>
                  <a:srgbClr val="83D0F5"/>
                </a:solidFill>
              </a:rPr>
              <a:t>Sojaimporte</a:t>
            </a:r>
            <a:r>
              <a:rPr lang="de-CH" dirty="0"/>
              <a:t>, sind nur bedingt wirksam. Der Staat muss diese Ansätze in ausgewogener und angemessener Weise ergänzen.</a:t>
            </a:r>
          </a:p>
          <a:p>
            <a:r>
              <a:rPr lang="de-CH" dirty="0"/>
              <a:t>Kontextsensitive Lösungen setzen die Anerkennung von erschwinglichen, </a:t>
            </a:r>
            <a:r>
              <a:rPr lang="de-CH" dirty="0">
                <a:solidFill>
                  <a:srgbClr val="83D0F5"/>
                </a:solidFill>
              </a:rPr>
              <a:t>Bottom-up-Zertifizierungssystemen</a:t>
            </a:r>
            <a:r>
              <a:rPr lang="de-CH" dirty="0"/>
              <a:t> und </a:t>
            </a:r>
            <a:r>
              <a:rPr lang="de-CH" dirty="0">
                <a:solidFill>
                  <a:srgbClr val="83D0F5"/>
                </a:solidFill>
              </a:rPr>
              <a:t>«hausgemachten» Landschaftskonzepten </a:t>
            </a:r>
            <a:r>
              <a:rPr lang="de-CH" dirty="0"/>
              <a:t>voraus. Es gibt jedoch auch andere Möglichkeiten der Vertrauensbildung als </a:t>
            </a:r>
            <a:r>
              <a:rPr lang="de-CH" dirty="0">
                <a:solidFill>
                  <a:srgbClr val="83D0F5"/>
                </a:solidFill>
              </a:rPr>
              <a:t>Zertifizierungssysteme</a:t>
            </a:r>
            <a:r>
              <a:rPr lang="de-CH" dirty="0"/>
              <a:t>, z.B. beziehungsbasierte, kurze Wertschöpfungsketten.</a:t>
            </a:r>
          </a:p>
          <a:p>
            <a:r>
              <a:rPr lang="de-CH" dirty="0"/>
              <a:t>Der innenpolitische Rahmen im Bereich Landwirtschaft ist in der Schweiz mit diversen Ungereimtheiten behaftet, die erst beseitigt werden müssen, bevor die Handelsbeziehungen auf kohärente Weise mit den Produktionsprozessen verknüpft werden können.  </a:t>
            </a:r>
          </a:p>
          <a:p>
            <a:endParaRPr lang="de-CH" dirty="0"/>
          </a:p>
        </p:txBody>
      </p:sp>
      <p:sp>
        <p:nvSpPr>
          <p:cNvPr id="4" name="Slide Number Placeholder 3">
            <a:extLst>
              <a:ext uri="{FF2B5EF4-FFF2-40B4-BE49-F238E27FC236}">
                <a16:creationId xmlns:a16="http://schemas.microsoft.com/office/drawing/2014/main" id="{4B2A1980-2859-FEA7-8B84-BD3EF7BB4F6B}"/>
              </a:ext>
            </a:extLst>
          </p:cNvPr>
          <p:cNvSpPr>
            <a:spLocks noGrp="1"/>
          </p:cNvSpPr>
          <p:nvPr>
            <p:ph type="sldNum" sz="quarter" idx="14"/>
          </p:nvPr>
        </p:nvSpPr>
        <p:spPr/>
        <p:txBody>
          <a:bodyPr/>
          <a:lstStyle/>
          <a:p>
            <a:fld id="{476BE59D-4918-439E-9CBF-5840B2847889}" type="slidenum">
              <a:rPr lang="de-CH" smtClean="0"/>
              <a:pPr/>
              <a:t>32</a:t>
            </a:fld>
            <a:endParaRPr lang="de-CH" dirty="0"/>
          </a:p>
        </p:txBody>
      </p:sp>
      <p:sp>
        <p:nvSpPr>
          <p:cNvPr id="5" name="Footer Placeholder 4">
            <a:extLst>
              <a:ext uri="{FF2B5EF4-FFF2-40B4-BE49-F238E27FC236}">
                <a16:creationId xmlns:a16="http://schemas.microsoft.com/office/drawing/2014/main" id="{2B0AB7EF-3E38-D748-CA53-F4520BF7A058}"/>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438007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12E0F-4D69-16BA-9336-676D5843D05C}"/>
              </a:ext>
            </a:extLst>
          </p:cNvPr>
          <p:cNvSpPr>
            <a:spLocks noGrp="1"/>
          </p:cNvSpPr>
          <p:nvPr>
            <p:ph type="title"/>
          </p:nvPr>
        </p:nvSpPr>
        <p:spPr>
          <a:xfrm>
            <a:off x="479425" y="476251"/>
            <a:ext cx="6251881" cy="967520"/>
          </a:xfrm>
        </p:spPr>
        <p:txBody>
          <a:bodyPr/>
          <a:lstStyle/>
          <a:p>
            <a:r>
              <a:rPr lang="de-CH" dirty="0"/>
              <a:t>Nachhaltigkeitsfussabdruck der Schweiz</a:t>
            </a:r>
            <a:br>
              <a:rPr lang="de-CH" b="1" i="0" dirty="0">
                <a:solidFill>
                  <a:srgbClr val="D28D0D"/>
                </a:solidFill>
                <a:effectLst/>
                <a:latin typeface="Open Sans" panose="020B0606030504020204" pitchFamily="34" charset="0"/>
              </a:rPr>
            </a:br>
            <a:endParaRPr lang="de-CH" dirty="0"/>
          </a:p>
        </p:txBody>
      </p:sp>
      <p:sp>
        <p:nvSpPr>
          <p:cNvPr id="3" name="Text Placeholder 2">
            <a:extLst>
              <a:ext uri="{FF2B5EF4-FFF2-40B4-BE49-F238E27FC236}">
                <a16:creationId xmlns:a16="http://schemas.microsoft.com/office/drawing/2014/main" id="{47DB0AF1-C4D9-27BA-2045-26E4865524F7}"/>
              </a:ext>
            </a:extLst>
          </p:cNvPr>
          <p:cNvSpPr>
            <a:spLocks noGrp="1"/>
          </p:cNvSpPr>
          <p:nvPr>
            <p:ph type="body" sz="quarter" idx="13"/>
          </p:nvPr>
        </p:nvSpPr>
        <p:spPr>
          <a:xfrm>
            <a:off x="479425" y="1808163"/>
            <a:ext cx="5929613" cy="4213225"/>
          </a:xfrm>
        </p:spPr>
        <p:txBody>
          <a:bodyPr/>
          <a:lstStyle/>
          <a:p>
            <a:pPr marL="0" indent="0">
              <a:buNone/>
            </a:pPr>
            <a:r>
              <a:rPr lang="de-CH" b="0" i="0" dirty="0">
                <a:effectLst/>
              </a:rPr>
              <a:t>«In diesem Projekt schaffen wir neue Daten zu weltweiten Nachhaltigkeitsbeständen. Der Schwerpunkt liegt auf einem besseren Verständnis der </a:t>
            </a:r>
            <a:r>
              <a:rPr lang="de-CH" b="1" i="0" dirty="0">
                <a:effectLst/>
              </a:rPr>
              <a:t>Effektivität</a:t>
            </a:r>
            <a:r>
              <a:rPr lang="de-CH" b="0" i="0" dirty="0">
                <a:effectLst/>
              </a:rPr>
              <a:t> und </a:t>
            </a:r>
            <a:r>
              <a:rPr lang="de-CH" b="1" i="0" dirty="0">
                <a:effectLst/>
              </a:rPr>
              <a:t>Einschränkungen</a:t>
            </a:r>
            <a:r>
              <a:rPr lang="de-CH" b="0" i="0" dirty="0">
                <a:effectLst/>
              </a:rPr>
              <a:t> </a:t>
            </a:r>
            <a:r>
              <a:rPr lang="de-CH" b="1" i="0" dirty="0">
                <a:effectLst/>
              </a:rPr>
              <a:t>alternativer</a:t>
            </a:r>
            <a:r>
              <a:rPr lang="de-CH" b="0" i="0" dirty="0">
                <a:effectLst/>
              </a:rPr>
              <a:t> </a:t>
            </a:r>
            <a:r>
              <a:rPr lang="de-CH" b="1" i="0" dirty="0">
                <a:effectLst/>
              </a:rPr>
              <a:t>Politiken</a:t>
            </a:r>
            <a:r>
              <a:rPr lang="de-CH" b="0" i="0" dirty="0">
                <a:effectLst/>
              </a:rPr>
              <a:t>, die auf nachhaltige Konsummuster und damit verbundene </a:t>
            </a:r>
            <a:r>
              <a:rPr lang="de-CH" b="1" i="0" dirty="0">
                <a:effectLst/>
              </a:rPr>
              <a:t>sozioökonomische Auswirkungen </a:t>
            </a:r>
            <a:r>
              <a:rPr lang="de-CH" b="0" i="0" dirty="0">
                <a:effectLst/>
              </a:rPr>
              <a:t>abzielen</a:t>
            </a:r>
            <a:r>
              <a:rPr lang="de-CH" dirty="0"/>
              <a:t>.»</a:t>
            </a:r>
            <a:endParaRPr lang="en-GB" dirty="0">
              <a:latin typeface="Arial" panose="020B0604020202020204" pitchFamily="34" charset="0"/>
              <a:cs typeface="Arial" panose="020B0604020202020204" pitchFamily="34" charset="0"/>
            </a:endParaRPr>
          </a:p>
          <a:p>
            <a:pPr algn="r"/>
            <a:r>
              <a:rPr lang="en-GB" dirty="0">
                <a:latin typeface="Arial" panose="020B0604020202020204" pitchFamily="34" charset="0"/>
                <a:cs typeface="Arial" panose="020B0604020202020204" pitchFamily="34" charset="0"/>
              </a:rPr>
              <a:t>Prof. Dr. Joseph Francois, </a:t>
            </a:r>
            <a:r>
              <a:rPr lang="en-GB" dirty="0" err="1">
                <a:latin typeface="Arial" panose="020B0604020202020204" pitchFamily="34" charset="0"/>
                <a:cs typeface="Arial" panose="020B0604020202020204" pitchFamily="34" charset="0"/>
              </a:rPr>
              <a:t>Projektleitung</a:t>
            </a:r>
            <a:r>
              <a:rPr lang="en-GB" dirty="0">
                <a:latin typeface="Arial" panose="020B0604020202020204" pitchFamily="34" charset="0"/>
                <a:cs typeface="Arial" panose="020B0604020202020204" pitchFamily="34" charset="0"/>
              </a:rPr>
              <a:t>, </a:t>
            </a:r>
            <a:r>
              <a:rPr lang="de-CH" dirty="0">
                <a:latin typeface="Arial" panose="020B0604020202020204" pitchFamily="34" charset="0"/>
                <a:cs typeface="Arial" panose="020B0604020202020204" pitchFamily="34" charset="0"/>
              </a:rPr>
              <a:t>Nachhaltigkeitsfussabdruck der Schweiz</a:t>
            </a:r>
            <a:br>
              <a:rPr lang="de-CH"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pPr marL="0" indent="0">
              <a:buNone/>
            </a:pPr>
            <a:endParaRPr lang="de-CH" dirty="0">
              <a:solidFill>
                <a:srgbClr val="83D0F5"/>
              </a:solidFill>
            </a:endParaRPr>
          </a:p>
          <a:p>
            <a:pPr>
              <a:buNone/>
            </a:pPr>
            <a:br>
              <a:rPr lang="en-GB" dirty="0"/>
            </a:br>
            <a:endParaRPr lang="de-CH" dirty="0">
              <a:solidFill>
                <a:srgbClr val="83D0F5"/>
              </a:solidFill>
            </a:endParaRPr>
          </a:p>
        </p:txBody>
      </p:sp>
      <p:sp>
        <p:nvSpPr>
          <p:cNvPr id="4" name="Slide Number Placeholder 3">
            <a:extLst>
              <a:ext uri="{FF2B5EF4-FFF2-40B4-BE49-F238E27FC236}">
                <a16:creationId xmlns:a16="http://schemas.microsoft.com/office/drawing/2014/main" id="{F9B34C60-8E7C-1C41-FCFC-6467B64EFD93}"/>
              </a:ext>
            </a:extLst>
          </p:cNvPr>
          <p:cNvSpPr>
            <a:spLocks noGrp="1"/>
          </p:cNvSpPr>
          <p:nvPr>
            <p:ph type="sldNum" sz="quarter" idx="14"/>
          </p:nvPr>
        </p:nvSpPr>
        <p:spPr/>
        <p:txBody>
          <a:bodyPr/>
          <a:lstStyle/>
          <a:p>
            <a:fld id="{476BE59D-4918-439E-9CBF-5840B2847889}" type="slidenum">
              <a:rPr lang="de-CH" smtClean="0"/>
              <a:pPr/>
              <a:t>33</a:t>
            </a:fld>
            <a:endParaRPr lang="de-CH" dirty="0"/>
          </a:p>
        </p:txBody>
      </p:sp>
      <p:sp>
        <p:nvSpPr>
          <p:cNvPr id="5" name="Footer Placeholder 4">
            <a:extLst>
              <a:ext uri="{FF2B5EF4-FFF2-40B4-BE49-F238E27FC236}">
                <a16:creationId xmlns:a16="http://schemas.microsoft.com/office/drawing/2014/main" id="{526B006E-6647-BB3E-FF62-89E03DF1C0C9}"/>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60E1CF9F-CA2F-9BED-A400-39D34C7347C9}"/>
              </a:ext>
            </a:extLst>
          </p:cNvPr>
          <p:cNvPicPr>
            <a:picLocks noChangeAspect="1"/>
          </p:cNvPicPr>
          <p:nvPr/>
        </p:nvPicPr>
        <p:blipFill>
          <a:blip r:embed="rId2"/>
          <a:srcRect l="21005" t="571" r="21482" b="1045"/>
          <a:stretch>
            <a:fillRect/>
          </a:stretch>
        </p:blipFill>
        <p:spPr>
          <a:xfrm>
            <a:off x="6927258" y="1"/>
            <a:ext cx="5264742" cy="6857999"/>
          </a:xfrm>
          <a:prstGeom prst="rect">
            <a:avLst/>
          </a:prstGeom>
        </p:spPr>
      </p:pic>
    </p:spTree>
    <p:extLst>
      <p:ext uri="{BB962C8B-B14F-4D97-AF65-F5344CB8AC3E}">
        <p14:creationId xmlns:p14="http://schemas.microsoft.com/office/powerpoint/2010/main" val="3005286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144F332-0901-79D9-E562-AC0277DC76F6}"/>
              </a:ext>
            </a:extLst>
          </p:cNvPr>
          <p:cNvGraphicFramePr>
            <a:graphicFrameLocks noChangeAspect="1"/>
          </p:cNvGraphicFramePr>
          <p:nvPr>
            <p:custDataLst>
              <p:tags r:id="rId1"/>
            </p:custDataLst>
            <p:extLst>
              <p:ext uri="{D42A27DB-BD31-4B8C-83A1-F6EECF244321}">
                <p14:modId xmlns:p14="http://schemas.microsoft.com/office/powerpoint/2010/main" val="241250408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0E06C71-1205-0950-F72B-0C4B2147F0D7}"/>
              </a:ext>
            </a:extLst>
          </p:cNvPr>
          <p:cNvSpPr>
            <a:spLocks noGrp="1"/>
          </p:cNvSpPr>
          <p:nvPr>
            <p:ph type="title"/>
          </p:nvPr>
        </p:nvSpPr>
        <p:spPr/>
        <p:txBody>
          <a:bodyPr vert="horz"/>
          <a:lstStyle/>
          <a:p>
            <a:r>
              <a:rPr lang="de-CH" dirty="0"/>
              <a:t>Nachhaltigkeitsfussabdruck der Schweiz – Aufgaben</a:t>
            </a:r>
          </a:p>
        </p:txBody>
      </p:sp>
      <p:sp>
        <p:nvSpPr>
          <p:cNvPr id="3" name="Text Placeholder 2">
            <a:extLst>
              <a:ext uri="{FF2B5EF4-FFF2-40B4-BE49-F238E27FC236}">
                <a16:creationId xmlns:a16="http://schemas.microsoft.com/office/drawing/2014/main" id="{FC265ABD-E886-AD2B-7301-C5AD6DD50000}"/>
              </a:ext>
            </a:extLst>
          </p:cNvPr>
          <p:cNvSpPr>
            <a:spLocks noGrp="1"/>
          </p:cNvSpPr>
          <p:nvPr>
            <p:ph type="body" sz="quarter" idx="13"/>
          </p:nvPr>
        </p:nvSpPr>
        <p:spPr/>
        <p:txBody>
          <a:bodyPr/>
          <a:lstStyle/>
          <a:p>
            <a:pPr marL="342900" indent="-342900">
              <a:buFont typeface="+mj-lt"/>
              <a:buAutoNum type="arabicPeriod"/>
            </a:pPr>
            <a:r>
              <a:rPr lang="de-CH" dirty="0"/>
              <a:t>Was bedeutet </a:t>
            </a:r>
            <a:r>
              <a:rPr lang="de-CH" b="1" dirty="0"/>
              <a:t>WTO-Rechtskonformität</a:t>
            </a:r>
            <a:r>
              <a:rPr lang="de-CH" dirty="0"/>
              <a:t> und was hat diese mit </a:t>
            </a:r>
            <a:r>
              <a:rPr lang="de-CH" b="1" dirty="0"/>
              <a:t>Nachhaltigkeitsstandards</a:t>
            </a:r>
            <a:r>
              <a:rPr lang="de-CH" dirty="0"/>
              <a:t> zu tun?</a:t>
            </a:r>
          </a:p>
          <a:p>
            <a:pPr marL="342900" indent="-342900">
              <a:buFont typeface="+mj-lt"/>
              <a:buAutoNum type="arabicPeriod"/>
            </a:pPr>
            <a:r>
              <a:rPr lang="de-CH" dirty="0"/>
              <a:t>In welchen Branchen gibt es in der </a:t>
            </a:r>
            <a:r>
              <a:rPr lang="de-CH" b="1" dirty="0"/>
              <a:t>Schweiz private Nachhaltigkeitsstandards</a:t>
            </a:r>
            <a:r>
              <a:rPr lang="de-CH" dirty="0"/>
              <a:t>?</a:t>
            </a:r>
          </a:p>
          <a:p>
            <a:pPr marL="342900" indent="-342900">
              <a:buFont typeface="+mj-lt"/>
              <a:buAutoNum type="arabicPeriod"/>
            </a:pPr>
            <a:r>
              <a:rPr lang="de-CH" dirty="0"/>
              <a:t>Welche </a:t>
            </a:r>
            <a:r>
              <a:rPr lang="de-CH" b="1" dirty="0"/>
              <a:t>privaten Nachhaltigkeitsstandards </a:t>
            </a:r>
            <a:r>
              <a:rPr lang="de-CH" dirty="0"/>
              <a:t>müssen WTO-rechtskonform sein?</a:t>
            </a:r>
          </a:p>
          <a:p>
            <a:pPr marL="342900" indent="-342900">
              <a:buFont typeface="+mj-lt"/>
              <a:buAutoNum type="arabicPeriod"/>
            </a:pPr>
            <a:r>
              <a:rPr lang="de-CH" dirty="0"/>
              <a:t>Welche </a:t>
            </a:r>
            <a:r>
              <a:rPr lang="de-CH" b="1" dirty="0"/>
              <a:t>staatlichen Nachhaltigkeitsmassnahmen </a:t>
            </a:r>
            <a:r>
              <a:rPr lang="de-CH" dirty="0"/>
              <a:t>für </a:t>
            </a:r>
            <a:r>
              <a:rPr lang="de-CH" b="1" dirty="0"/>
              <a:t>landwirtschaftliche</a:t>
            </a:r>
            <a:r>
              <a:rPr lang="de-CH" dirty="0"/>
              <a:t> </a:t>
            </a:r>
            <a:r>
              <a:rPr lang="de-CH" b="1" dirty="0"/>
              <a:t>Produkte</a:t>
            </a:r>
            <a:r>
              <a:rPr lang="de-CH" dirty="0"/>
              <a:t> sind besonders handelsrelevant?</a:t>
            </a:r>
            <a:endParaRPr lang="de-CH" b="1" dirty="0"/>
          </a:p>
          <a:p>
            <a:endParaRPr lang="de-CH" dirty="0"/>
          </a:p>
          <a:p>
            <a:endParaRPr lang="de-CH" dirty="0"/>
          </a:p>
          <a:p>
            <a:endParaRPr lang="de-CH" dirty="0"/>
          </a:p>
          <a:p>
            <a:endParaRPr lang="de-CH" dirty="0"/>
          </a:p>
          <a:p>
            <a:endParaRPr lang="de-CH" dirty="0"/>
          </a:p>
          <a:p>
            <a:pPr marL="0" indent="0">
              <a:buNone/>
            </a:pPr>
            <a:r>
              <a:rPr lang="de-CH" b="1" dirty="0"/>
              <a:t>Wissensquellen:</a:t>
            </a:r>
          </a:p>
          <a:p>
            <a:pPr marL="0" indent="0">
              <a:buNone/>
            </a:pPr>
            <a:r>
              <a:rPr lang="de-CH" dirty="0">
                <a:hlinkClick r:id="rId5"/>
              </a:rPr>
              <a:t>Private Nachhaltigkeitsstandards in der Schweiz und die WTO (Policy Brief)</a:t>
            </a:r>
            <a:endParaRPr lang="de-CH" dirty="0"/>
          </a:p>
          <a:p>
            <a:pPr marL="0" indent="0">
              <a:buNone/>
            </a:pPr>
            <a:r>
              <a:rPr lang="de-CH" dirty="0" err="1">
                <a:hlinkClick r:id="rId6"/>
              </a:rPr>
              <a:t>Switzerland’s</a:t>
            </a:r>
            <a:r>
              <a:rPr lang="de-CH" dirty="0">
                <a:hlinkClick r:id="rId6"/>
              </a:rPr>
              <a:t> </a:t>
            </a:r>
            <a:r>
              <a:rPr lang="de-CH" dirty="0" err="1">
                <a:hlinkClick r:id="rId6"/>
              </a:rPr>
              <a:t>sustainability</a:t>
            </a:r>
            <a:r>
              <a:rPr lang="de-CH" dirty="0">
                <a:hlinkClick r:id="rId6"/>
              </a:rPr>
              <a:t> </a:t>
            </a:r>
            <a:r>
              <a:rPr lang="de-CH" dirty="0" err="1">
                <a:hlinkClick r:id="rId6"/>
              </a:rPr>
              <a:t>footprint</a:t>
            </a:r>
            <a:r>
              <a:rPr lang="de-CH" dirty="0">
                <a:hlinkClick r:id="rId6"/>
              </a:rPr>
              <a:t> (wissenschaftlicher Vortrag, E, 4:25)</a:t>
            </a:r>
            <a:endParaRPr lang="de-CH" dirty="0"/>
          </a:p>
        </p:txBody>
      </p:sp>
      <p:sp>
        <p:nvSpPr>
          <p:cNvPr id="4" name="Slide Number Placeholder 3">
            <a:extLst>
              <a:ext uri="{FF2B5EF4-FFF2-40B4-BE49-F238E27FC236}">
                <a16:creationId xmlns:a16="http://schemas.microsoft.com/office/drawing/2014/main" id="{22786FA6-381F-7035-AF5E-9B4D0FB5A7E0}"/>
              </a:ext>
            </a:extLst>
          </p:cNvPr>
          <p:cNvSpPr>
            <a:spLocks noGrp="1"/>
          </p:cNvSpPr>
          <p:nvPr>
            <p:ph type="sldNum" sz="quarter" idx="14"/>
          </p:nvPr>
        </p:nvSpPr>
        <p:spPr/>
        <p:txBody>
          <a:bodyPr/>
          <a:lstStyle/>
          <a:p>
            <a:fld id="{476BE59D-4918-439E-9CBF-5840B2847889}" type="slidenum">
              <a:rPr lang="de-CH" smtClean="0"/>
              <a:pPr/>
              <a:t>34</a:t>
            </a:fld>
            <a:endParaRPr lang="de-CH" dirty="0"/>
          </a:p>
        </p:txBody>
      </p:sp>
      <p:sp>
        <p:nvSpPr>
          <p:cNvPr id="5" name="Footer Placeholder 4">
            <a:extLst>
              <a:ext uri="{FF2B5EF4-FFF2-40B4-BE49-F238E27FC236}">
                <a16:creationId xmlns:a16="http://schemas.microsoft.com/office/drawing/2014/main" id="{CFDD3593-DCA8-1185-25CE-DC94B88054F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578438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D383486-B6C4-4F7A-B056-131C58EAD621}"/>
              </a:ext>
            </a:extLst>
          </p:cNvPr>
          <p:cNvGraphicFramePr>
            <a:graphicFrameLocks noChangeAspect="1"/>
          </p:cNvGraphicFramePr>
          <p:nvPr>
            <p:custDataLst>
              <p:tags r:id="rId1"/>
            </p:custDataLst>
            <p:extLst>
              <p:ext uri="{D42A27DB-BD31-4B8C-83A1-F6EECF244321}">
                <p14:modId xmlns:p14="http://schemas.microsoft.com/office/powerpoint/2010/main" val="28698248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4537D2B-7749-A15A-C439-941F3574FBF5}"/>
              </a:ext>
            </a:extLst>
          </p:cNvPr>
          <p:cNvSpPr>
            <a:spLocks noGrp="1"/>
          </p:cNvSpPr>
          <p:nvPr>
            <p:ph type="title"/>
          </p:nvPr>
        </p:nvSpPr>
        <p:spPr/>
        <p:txBody>
          <a:bodyPr vert="horz"/>
          <a:lstStyle/>
          <a:p>
            <a:r>
              <a:rPr lang="de-CH" dirty="0"/>
              <a:t>Nachhaltigkeitsfussabdruck der Schweiz –</a:t>
            </a:r>
            <a:br>
              <a:rPr lang="de-CH" dirty="0"/>
            </a:br>
            <a:r>
              <a:rPr lang="de-CH" dirty="0"/>
              <a:t>Hintergrund</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A3CE64D2-99CE-4BD0-D68F-8D1191839DFD}"/>
              </a:ext>
            </a:extLst>
          </p:cNvPr>
          <p:cNvSpPr>
            <a:spLocks noGrp="1"/>
          </p:cNvSpPr>
          <p:nvPr>
            <p:ph type="sldNum" sz="quarter" idx="14"/>
          </p:nvPr>
        </p:nvSpPr>
        <p:spPr/>
        <p:txBody>
          <a:bodyPr/>
          <a:lstStyle/>
          <a:p>
            <a:fld id="{476BE59D-4918-439E-9CBF-5840B2847889}" type="slidenum">
              <a:rPr lang="de-CH" smtClean="0"/>
              <a:pPr/>
              <a:t>35</a:t>
            </a:fld>
            <a:endParaRPr lang="de-CH" dirty="0"/>
          </a:p>
        </p:txBody>
      </p:sp>
      <p:sp>
        <p:nvSpPr>
          <p:cNvPr id="4" name="Text Placeholder 3">
            <a:extLst>
              <a:ext uri="{FF2B5EF4-FFF2-40B4-BE49-F238E27FC236}">
                <a16:creationId xmlns:a16="http://schemas.microsoft.com/office/drawing/2014/main" id="{7D8BCFAE-67FD-D904-FCA4-978DCA4BCC17}"/>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DE27053D-D7E4-F25D-0401-99A85BE4DF7C}"/>
              </a:ext>
            </a:extLst>
          </p:cNvPr>
          <p:cNvSpPr>
            <a:spLocks noGrp="1"/>
          </p:cNvSpPr>
          <p:nvPr>
            <p:ph type="body" sz="quarter" idx="13"/>
          </p:nvPr>
        </p:nvSpPr>
        <p:spPr/>
        <p:txBody>
          <a:bodyPr/>
          <a:lstStyle/>
          <a:p>
            <a:r>
              <a:rPr lang="de-CH" dirty="0"/>
              <a:t>Die nationalen Ressourcennutzungsziele konzentrieren sich in der Regel auf die </a:t>
            </a:r>
            <a:r>
              <a:rPr lang="de-CH" b="1" dirty="0"/>
              <a:t>nationale </a:t>
            </a:r>
            <a:r>
              <a:rPr lang="de-CH" dirty="0"/>
              <a:t>oder</a:t>
            </a:r>
            <a:r>
              <a:rPr lang="de-CH" b="1" dirty="0"/>
              <a:t> lokale Produktion</a:t>
            </a:r>
            <a:r>
              <a:rPr lang="de-CH" dirty="0"/>
              <a:t>. Allerdings tragen nicht nur </a:t>
            </a:r>
            <a:r>
              <a:rPr lang="de-CH" b="1" dirty="0"/>
              <a:t>Produzenten</a:t>
            </a:r>
            <a:r>
              <a:rPr lang="de-CH" dirty="0"/>
              <a:t>, sondern auch die </a:t>
            </a:r>
            <a:r>
              <a:rPr lang="de-CH" b="1" dirty="0" err="1"/>
              <a:t>Verbraucher:innen</a:t>
            </a:r>
            <a:r>
              <a:rPr lang="de-CH" dirty="0"/>
              <a:t> eine </a:t>
            </a:r>
            <a:r>
              <a:rPr lang="de-CH" b="1" dirty="0"/>
              <a:t>Verantwortung</a:t>
            </a:r>
            <a:r>
              <a:rPr lang="de-CH" dirty="0"/>
              <a:t>. Durch den </a:t>
            </a:r>
            <a:r>
              <a:rPr lang="de-CH" b="1" dirty="0"/>
              <a:t>internationalen Handel </a:t>
            </a:r>
            <a:r>
              <a:rPr lang="de-CH" dirty="0"/>
              <a:t>belastet der lokale Konsum die Umwelt auch in anderen </a:t>
            </a:r>
            <a:r>
              <a:rPr lang="de-CH" b="1" dirty="0"/>
              <a:t>geografischen Regionen</a:t>
            </a:r>
            <a:r>
              <a:rPr lang="de-CH" dirty="0"/>
              <a:t>. Die sorgfältige Analyse von </a:t>
            </a:r>
            <a:r>
              <a:rPr lang="de-CH" b="1" dirty="0"/>
              <a:t>grenzüberschreitenden Produktionsverbindungen</a:t>
            </a:r>
            <a:r>
              <a:rPr lang="de-CH" dirty="0"/>
              <a:t> sowie der damit verbundenen Auswirkungen auf den lokalen Verbrauch und die globale Nachhaltigkeit sind ein wichtiger Schritt zum Verständnis der Wirksamkeit und Grenzen einer </a:t>
            </a:r>
            <a:r>
              <a:rPr lang="de-CH" b="1" dirty="0"/>
              <a:t>langfristigen Nachhaltigkeitspolitik</a:t>
            </a:r>
            <a:r>
              <a:rPr lang="de-CH" dirty="0"/>
              <a:t>.</a:t>
            </a:r>
          </a:p>
          <a:p>
            <a:endParaRPr lang="de-CH" dirty="0"/>
          </a:p>
        </p:txBody>
      </p:sp>
      <p:sp>
        <p:nvSpPr>
          <p:cNvPr id="6" name="Text Placeholder 5">
            <a:extLst>
              <a:ext uri="{FF2B5EF4-FFF2-40B4-BE49-F238E27FC236}">
                <a16:creationId xmlns:a16="http://schemas.microsoft.com/office/drawing/2014/main" id="{DAF89CD7-FFD8-6D9A-46D4-F9CA2C67FEC1}"/>
              </a:ext>
            </a:extLst>
          </p:cNvPr>
          <p:cNvSpPr>
            <a:spLocks noGrp="1"/>
          </p:cNvSpPr>
          <p:nvPr>
            <p:ph type="body" sz="quarter" idx="12"/>
          </p:nvPr>
        </p:nvSpPr>
        <p:spPr/>
        <p:txBody>
          <a:bodyPr/>
          <a:lstStyle/>
          <a:p>
            <a:r>
              <a:rPr lang="de-CH" dirty="0"/>
              <a:t>Hintergrund</a:t>
            </a:r>
          </a:p>
        </p:txBody>
      </p:sp>
      <p:pic>
        <p:nvPicPr>
          <p:cNvPr id="9" name="Picture Placeholder 8">
            <a:extLst>
              <a:ext uri="{FF2B5EF4-FFF2-40B4-BE49-F238E27FC236}">
                <a16:creationId xmlns:a16="http://schemas.microsoft.com/office/drawing/2014/main" id="{DCA67713-BD3A-731B-AD40-A7497F4B55C1}"/>
              </a:ext>
            </a:extLst>
          </p:cNvPr>
          <p:cNvPicPr>
            <a:picLocks noGrp="1" noChangeAspect="1"/>
          </p:cNvPicPr>
          <p:nvPr>
            <p:ph type="pic" sz="quarter" idx="16"/>
          </p:nvPr>
        </p:nvPicPr>
        <p:blipFill>
          <a:blip r:embed="rId5"/>
          <a:srcRect l="22676" r="22676"/>
          <a:stretch>
            <a:fillRect/>
          </a:stretch>
        </p:blipFill>
        <p:spPr>
          <a:prstGeom prst="rect">
            <a:avLst/>
          </a:prstGeom>
        </p:spPr>
      </p:pic>
      <p:sp>
        <p:nvSpPr>
          <p:cNvPr id="8" name="Footer Placeholder 7">
            <a:extLst>
              <a:ext uri="{FF2B5EF4-FFF2-40B4-BE49-F238E27FC236}">
                <a16:creationId xmlns:a16="http://schemas.microsoft.com/office/drawing/2014/main" id="{8C0809DE-FE21-55B2-0918-299371B7090D}"/>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489100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20C64-5DE7-BFA9-8ED3-8CF8EF19E933}"/>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AA705FC-78F6-994D-E29C-0A8F574497C2}"/>
              </a:ext>
            </a:extLst>
          </p:cNvPr>
          <p:cNvGraphicFramePr>
            <a:graphicFrameLocks noChangeAspect="1"/>
          </p:cNvGraphicFramePr>
          <p:nvPr>
            <p:custDataLst>
              <p:tags r:id="rId1"/>
            </p:custDataLst>
            <p:extLst>
              <p:ext uri="{D42A27DB-BD31-4B8C-83A1-F6EECF244321}">
                <p14:modId xmlns:p14="http://schemas.microsoft.com/office/powerpoint/2010/main" val="11098556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4D383486-B6C4-4F7A-B056-131C58EAD6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05E556A-012E-E8B5-9EA8-9A0EF7AAD956}"/>
              </a:ext>
            </a:extLst>
          </p:cNvPr>
          <p:cNvSpPr>
            <a:spLocks noGrp="1"/>
          </p:cNvSpPr>
          <p:nvPr>
            <p:ph type="title"/>
          </p:nvPr>
        </p:nvSpPr>
        <p:spPr/>
        <p:txBody>
          <a:bodyPr vert="horz"/>
          <a:lstStyle/>
          <a:p>
            <a:r>
              <a:rPr lang="de-CH" dirty="0"/>
              <a:t>Nachhaltigkeitsfussabdruck der Schweiz – Ziel</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DA896B85-582B-A9C3-4248-4925D7F5FB11}"/>
              </a:ext>
            </a:extLst>
          </p:cNvPr>
          <p:cNvSpPr>
            <a:spLocks noGrp="1"/>
          </p:cNvSpPr>
          <p:nvPr>
            <p:ph type="sldNum" sz="quarter" idx="14"/>
          </p:nvPr>
        </p:nvSpPr>
        <p:spPr/>
        <p:txBody>
          <a:bodyPr/>
          <a:lstStyle/>
          <a:p>
            <a:fld id="{476BE59D-4918-439E-9CBF-5840B2847889}" type="slidenum">
              <a:rPr lang="de-CH" smtClean="0"/>
              <a:pPr/>
              <a:t>36</a:t>
            </a:fld>
            <a:endParaRPr lang="de-CH" dirty="0"/>
          </a:p>
        </p:txBody>
      </p:sp>
      <p:sp>
        <p:nvSpPr>
          <p:cNvPr id="4" name="Text Placeholder 3">
            <a:extLst>
              <a:ext uri="{FF2B5EF4-FFF2-40B4-BE49-F238E27FC236}">
                <a16:creationId xmlns:a16="http://schemas.microsoft.com/office/drawing/2014/main" id="{748FDADB-DF0B-6550-4DCD-B9C77CD827A0}"/>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CB8F58E-D48D-7390-92A6-E1F3B1DA5F90}"/>
              </a:ext>
            </a:extLst>
          </p:cNvPr>
          <p:cNvSpPr>
            <a:spLocks noGrp="1"/>
          </p:cNvSpPr>
          <p:nvPr>
            <p:ph type="body" sz="quarter" idx="13"/>
          </p:nvPr>
        </p:nvSpPr>
        <p:spPr>
          <a:xfrm>
            <a:off x="479425" y="2565400"/>
            <a:ext cx="10617661" cy="3455988"/>
          </a:xfrm>
        </p:spPr>
        <p:txBody>
          <a:bodyPr/>
          <a:lstStyle/>
          <a:p>
            <a:pPr marL="0" indent="0">
              <a:buNone/>
            </a:pPr>
            <a:r>
              <a:rPr lang="de-CH" dirty="0"/>
              <a:t>Unser Ziel ist es, anhand dieses Projekts die Nachhaltigkeitssituation der Schweizer Wirtschaft zu quantifizieren, zukünftige Herausforderungen zu identifizieren und die politischen Optionen der Schweiz zu bewerten. Die vier Schlüsselelemente sind: </a:t>
            </a:r>
          </a:p>
          <a:p>
            <a:pPr marL="400050" indent="-400050">
              <a:buAutoNum type="romanLcParenBoth"/>
            </a:pPr>
            <a:r>
              <a:rPr lang="de-CH" dirty="0"/>
              <a:t>die Entwicklung von </a:t>
            </a:r>
            <a:r>
              <a:rPr lang="de-CH" b="1" dirty="0"/>
              <a:t>Nachhaltigkeitsindikatoren</a:t>
            </a:r>
          </a:p>
          <a:p>
            <a:pPr marL="400050" indent="-400050">
              <a:buAutoNum type="romanLcParenBoth"/>
            </a:pPr>
            <a:r>
              <a:rPr lang="de-CH" dirty="0"/>
              <a:t>die Ausarbeitung von </a:t>
            </a:r>
            <a:r>
              <a:rPr lang="de-CH" b="1" dirty="0"/>
              <a:t>Projektionen</a:t>
            </a:r>
            <a:r>
              <a:rPr lang="de-CH" dirty="0"/>
              <a:t> </a:t>
            </a:r>
            <a:r>
              <a:rPr lang="de-CH" b="1" dirty="0"/>
              <a:t>zukünftiger Emissionen </a:t>
            </a:r>
            <a:r>
              <a:rPr lang="de-CH" dirty="0"/>
              <a:t>und </a:t>
            </a:r>
            <a:r>
              <a:rPr lang="de-CH" b="1" dirty="0"/>
              <a:t>Ressourcennutzung</a:t>
            </a:r>
            <a:r>
              <a:rPr lang="de-CH" dirty="0"/>
              <a:t> der Schweiz</a:t>
            </a:r>
          </a:p>
          <a:p>
            <a:pPr marL="400050" indent="-400050">
              <a:buAutoNum type="romanLcParenBoth"/>
            </a:pPr>
            <a:r>
              <a:rPr lang="de-CH" dirty="0"/>
              <a:t>die Analyse der </a:t>
            </a:r>
            <a:r>
              <a:rPr lang="de-CH" b="1" dirty="0"/>
              <a:t>wirtschaftlichen</a:t>
            </a:r>
            <a:r>
              <a:rPr lang="de-CH" dirty="0"/>
              <a:t> und </a:t>
            </a:r>
            <a:r>
              <a:rPr lang="de-CH" b="1" dirty="0"/>
              <a:t>rechtlichen</a:t>
            </a:r>
            <a:r>
              <a:rPr lang="de-CH" dirty="0"/>
              <a:t> </a:t>
            </a:r>
            <a:r>
              <a:rPr lang="de-CH" b="1" dirty="0"/>
              <a:t>Ausgestaltung</a:t>
            </a:r>
            <a:r>
              <a:rPr lang="de-CH" dirty="0"/>
              <a:t> von Instrumenten der Nachhaltigkeitspolitik für die Schweiz</a:t>
            </a:r>
          </a:p>
          <a:p>
            <a:pPr marL="400050" indent="-400050">
              <a:buAutoNum type="romanLcParenBoth"/>
            </a:pPr>
            <a:r>
              <a:rPr lang="de-CH" dirty="0"/>
              <a:t>die Bewertung des Potenzials für eine </a:t>
            </a:r>
            <a:r>
              <a:rPr lang="de-CH" b="1" dirty="0"/>
              <a:t>Umweltkennzeichnung</a:t>
            </a:r>
          </a:p>
          <a:p>
            <a:endParaRPr lang="de-CH" dirty="0"/>
          </a:p>
        </p:txBody>
      </p:sp>
      <p:sp>
        <p:nvSpPr>
          <p:cNvPr id="6" name="Text Placeholder 5">
            <a:extLst>
              <a:ext uri="{FF2B5EF4-FFF2-40B4-BE49-F238E27FC236}">
                <a16:creationId xmlns:a16="http://schemas.microsoft.com/office/drawing/2014/main" id="{1E4E09D1-24C2-E4B1-6D6C-04165E5D39D9}"/>
              </a:ext>
            </a:extLst>
          </p:cNvPr>
          <p:cNvSpPr>
            <a:spLocks noGrp="1"/>
          </p:cNvSpPr>
          <p:nvPr>
            <p:ph type="body" sz="quarter" idx="12"/>
          </p:nvPr>
        </p:nvSpPr>
        <p:spPr>
          <a:xfrm>
            <a:off x="479423" y="1808163"/>
            <a:ext cx="11241827" cy="587375"/>
          </a:xfrm>
        </p:spPr>
        <p:txBody>
          <a:bodyPr/>
          <a:lstStyle/>
          <a:p>
            <a:r>
              <a:rPr lang="de-CH" dirty="0"/>
              <a:t>Ziel</a:t>
            </a:r>
          </a:p>
        </p:txBody>
      </p:sp>
      <p:sp>
        <p:nvSpPr>
          <p:cNvPr id="8" name="Footer Placeholder 7">
            <a:extLst>
              <a:ext uri="{FF2B5EF4-FFF2-40B4-BE49-F238E27FC236}">
                <a16:creationId xmlns:a16="http://schemas.microsoft.com/office/drawing/2014/main" id="{E280160D-725D-2FF6-3C80-1178A0EC38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106067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EA54E4A-3606-0EE6-B144-AFD033641E2F}"/>
              </a:ext>
            </a:extLst>
          </p:cNvPr>
          <p:cNvGraphicFramePr>
            <a:graphicFrameLocks noChangeAspect="1"/>
          </p:cNvGraphicFramePr>
          <p:nvPr>
            <p:custDataLst>
              <p:tags r:id="rId1"/>
            </p:custDataLst>
            <p:extLst>
              <p:ext uri="{D42A27DB-BD31-4B8C-83A1-F6EECF244321}">
                <p14:modId xmlns:p14="http://schemas.microsoft.com/office/powerpoint/2010/main" val="22087739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83BEB67-3063-A716-EEB4-E840496182D6}"/>
              </a:ext>
            </a:extLst>
          </p:cNvPr>
          <p:cNvSpPr>
            <a:spLocks noGrp="1"/>
          </p:cNvSpPr>
          <p:nvPr>
            <p:ph type="title"/>
          </p:nvPr>
        </p:nvSpPr>
        <p:spPr/>
        <p:txBody>
          <a:bodyPr vert="horz"/>
          <a:lstStyle/>
          <a:p>
            <a:r>
              <a:rPr lang="de-CH" dirty="0"/>
              <a:t>Nachhaltigkeitsfussabdruck der Schweiz – Resultate</a:t>
            </a:r>
            <a:br>
              <a:rPr lang="de-CH" b="1" dirty="0">
                <a:solidFill>
                  <a:srgbClr val="D28D0D"/>
                </a:solidFill>
                <a:latin typeface="Open Sans" panose="020B0606030504020204" pitchFamily="34" charset="0"/>
              </a:rPr>
            </a:br>
            <a:endParaRPr lang="de-CH" dirty="0"/>
          </a:p>
        </p:txBody>
      </p:sp>
      <p:sp>
        <p:nvSpPr>
          <p:cNvPr id="3" name="Text Placeholder 2">
            <a:extLst>
              <a:ext uri="{FF2B5EF4-FFF2-40B4-BE49-F238E27FC236}">
                <a16:creationId xmlns:a16="http://schemas.microsoft.com/office/drawing/2014/main" id="{1E2CD258-3768-4F68-DF70-F021DC650F79}"/>
              </a:ext>
            </a:extLst>
          </p:cNvPr>
          <p:cNvSpPr>
            <a:spLocks noGrp="1"/>
          </p:cNvSpPr>
          <p:nvPr>
            <p:ph type="body" sz="quarter" idx="13"/>
          </p:nvPr>
        </p:nvSpPr>
        <p:spPr/>
        <p:txBody>
          <a:bodyPr/>
          <a:lstStyle/>
          <a:p>
            <a:pPr marL="0" indent="0">
              <a:buNone/>
            </a:pPr>
            <a:r>
              <a:rPr lang="en-GB" b="1" dirty="0" err="1"/>
              <a:t>Öffentliche</a:t>
            </a:r>
            <a:r>
              <a:rPr lang="en-GB" b="1" dirty="0"/>
              <a:t> </a:t>
            </a:r>
            <a:r>
              <a:rPr lang="en-GB" b="1" dirty="0" err="1"/>
              <a:t>Datenbank</a:t>
            </a:r>
            <a:r>
              <a:rPr lang="en-GB" b="1" dirty="0"/>
              <a:t> für </a:t>
            </a:r>
            <a:r>
              <a:rPr lang="en-GB" b="1" dirty="0" err="1"/>
              <a:t>Massnahmen</a:t>
            </a:r>
            <a:r>
              <a:rPr lang="en-GB" b="1" dirty="0"/>
              <a:t> </a:t>
            </a:r>
            <a:r>
              <a:rPr lang="en-GB" b="1" dirty="0" err="1"/>
              <a:t>zur</a:t>
            </a:r>
            <a:r>
              <a:rPr lang="en-GB" b="1" dirty="0"/>
              <a:t> </a:t>
            </a:r>
            <a:r>
              <a:rPr lang="en-GB" b="1" dirty="0" err="1"/>
              <a:t>Reduktion</a:t>
            </a:r>
            <a:r>
              <a:rPr lang="en-GB" b="1" dirty="0"/>
              <a:t> des </a:t>
            </a:r>
            <a:r>
              <a:rPr lang="en-GB" b="1" dirty="0" err="1"/>
              <a:t>Nachhaltigkeits-Fussabdrucks</a:t>
            </a:r>
            <a:endParaRPr lang="en-GB" dirty="0"/>
          </a:p>
          <a:p>
            <a:pPr marL="0" indent="0">
              <a:buNone/>
            </a:pPr>
            <a:r>
              <a:rPr lang="de-CH" dirty="0"/>
              <a:t>In diesem Projekt entwickeln wir neue Massnahmen, die Teil einer </a:t>
            </a:r>
            <a:r>
              <a:rPr lang="de-CH" dirty="0">
                <a:solidFill>
                  <a:srgbClr val="83D0F5"/>
                </a:solidFill>
              </a:rPr>
              <a:t>öffentlichen Datenbank </a:t>
            </a:r>
            <a:r>
              <a:rPr lang="de-CH" dirty="0"/>
              <a:t>werden sollen, zur Erreichung von </a:t>
            </a:r>
            <a:r>
              <a:rPr lang="de-CH" dirty="0">
                <a:solidFill>
                  <a:srgbClr val="83D0F5"/>
                </a:solidFill>
              </a:rPr>
              <a:t>Nachhaltigkeits-</a:t>
            </a:r>
            <a:r>
              <a:rPr lang="de-CH" dirty="0" err="1">
                <a:solidFill>
                  <a:srgbClr val="83D0F5"/>
                </a:solidFill>
              </a:rPr>
              <a:t>Fussabdruckszielen</a:t>
            </a:r>
            <a:r>
              <a:rPr lang="de-CH" dirty="0"/>
              <a:t> für die Schweizer Wirtschaft. Im Hinblick auf diese Ziele untersuchen wir auch die Wirksamkeit alternativer </a:t>
            </a:r>
            <a:r>
              <a:rPr lang="de-CH" dirty="0">
                <a:solidFill>
                  <a:srgbClr val="83D0F5"/>
                </a:solidFill>
              </a:rPr>
              <a:t>steuerbasierter und freiwilliger Instrumente</a:t>
            </a:r>
            <a:r>
              <a:rPr lang="de-CH" dirty="0"/>
              <a:t>. Dies umfasst eine </a:t>
            </a:r>
            <a:r>
              <a:rPr lang="de-CH" dirty="0">
                <a:solidFill>
                  <a:srgbClr val="83D0F5"/>
                </a:solidFill>
              </a:rPr>
              <a:t>Projektionsanalyse von Nutzungstrends </a:t>
            </a:r>
            <a:r>
              <a:rPr lang="de-CH" dirty="0"/>
              <a:t>und eine </a:t>
            </a:r>
            <a:r>
              <a:rPr lang="de-CH" dirty="0">
                <a:solidFill>
                  <a:srgbClr val="83D0F5"/>
                </a:solidFill>
              </a:rPr>
              <a:t>Untersuchung von vertraglichen Beschränkungen </a:t>
            </a:r>
            <a:r>
              <a:rPr lang="de-CH" dirty="0"/>
              <a:t>zur Verwendung alternativer Instrumente, wie sie sich aus der schweizerischen Mitgliedschaft bei der Welthandelsorganisation (WTO) ergeben. Letzteres soll dann auch dazu dienen, potenzielle Spielräume für internationale Aktionen und Initiativen seitens der Schweiz zu identifizieren.</a:t>
            </a:r>
          </a:p>
          <a:p>
            <a:endParaRPr lang="de-CH" dirty="0"/>
          </a:p>
        </p:txBody>
      </p:sp>
      <p:sp>
        <p:nvSpPr>
          <p:cNvPr id="4" name="Slide Number Placeholder 3">
            <a:extLst>
              <a:ext uri="{FF2B5EF4-FFF2-40B4-BE49-F238E27FC236}">
                <a16:creationId xmlns:a16="http://schemas.microsoft.com/office/drawing/2014/main" id="{EF06B3DB-7D4B-F985-CBD9-594D7F79DD4C}"/>
              </a:ext>
            </a:extLst>
          </p:cNvPr>
          <p:cNvSpPr>
            <a:spLocks noGrp="1"/>
          </p:cNvSpPr>
          <p:nvPr>
            <p:ph type="sldNum" sz="quarter" idx="14"/>
          </p:nvPr>
        </p:nvSpPr>
        <p:spPr/>
        <p:txBody>
          <a:bodyPr/>
          <a:lstStyle/>
          <a:p>
            <a:fld id="{476BE59D-4918-439E-9CBF-5840B2847889}" type="slidenum">
              <a:rPr lang="de-CH" smtClean="0"/>
              <a:pPr/>
              <a:t>37</a:t>
            </a:fld>
            <a:endParaRPr lang="de-CH" dirty="0"/>
          </a:p>
        </p:txBody>
      </p:sp>
      <p:sp>
        <p:nvSpPr>
          <p:cNvPr id="5" name="Footer Placeholder 4">
            <a:extLst>
              <a:ext uri="{FF2B5EF4-FFF2-40B4-BE49-F238E27FC236}">
                <a16:creationId xmlns:a16="http://schemas.microsoft.com/office/drawing/2014/main" id="{E745033C-DB81-50EE-F02A-3DA5344C7300}"/>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590037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Abschlussdiskussion</a:t>
            </a:r>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de-CH" dirty="0"/>
              <a:t>Diskutiere zum Schluss in Zweier- oder Dreiergruppen:</a:t>
            </a:r>
          </a:p>
          <a:p>
            <a:pPr marL="342900" indent="-342900">
              <a:buFont typeface="+mj-lt"/>
              <a:buAutoNum type="arabicPeriod"/>
            </a:pPr>
            <a:r>
              <a:rPr lang="de-CH" dirty="0"/>
              <a:t>Welche Zusammenhänge waren neu für mich?</a:t>
            </a:r>
          </a:p>
          <a:p>
            <a:pPr marL="342900" indent="-342900">
              <a:buFont typeface="+mj-lt"/>
              <a:buAutoNum type="arabicPeriod"/>
            </a:pPr>
            <a:r>
              <a:rPr lang="de-CH" dirty="0"/>
              <a:t>In welchen Bereichen sehe ich das </a:t>
            </a:r>
            <a:r>
              <a:rPr lang="de-CH" b="1" dirty="0"/>
              <a:t>grösste Potential </a:t>
            </a:r>
            <a:r>
              <a:rPr lang="de-CH" dirty="0"/>
              <a:t>von </a:t>
            </a:r>
            <a:r>
              <a:rPr lang="de-CH" b="1" dirty="0"/>
              <a:t>gesetzlichen Regelungen </a:t>
            </a:r>
            <a:r>
              <a:rPr lang="de-CH" dirty="0"/>
              <a:t>für eine nachhaltige Wirtschaft?</a:t>
            </a:r>
          </a:p>
          <a:p>
            <a:pPr marL="342900" indent="-342900">
              <a:buFont typeface="+mj-lt"/>
              <a:buAutoNum type="arabicPeriod"/>
            </a:pPr>
            <a:r>
              <a:rPr lang="de-CH" dirty="0"/>
              <a:t>Welches sind die </a:t>
            </a:r>
            <a:r>
              <a:rPr lang="de-CH" b="1" dirty="0"/>
              <a:t>Vorteile</a:t>
            </a:r>
            <a:r>
              <a:rPr lang="de-CH" dirty="0"/>
              <a:t> von </a:t>
            </a:r>
            <a:r>
              <a:rPr lang="de-CH" b="1" dirty="0"/>
              <a:t>freiwilligen Massnahmen </a:t>
            </a:r>
            <a:r>
              <a:rPr lang="de-CH" dirty="0"/>
              <a:t>und </a:t>
            </a:r>
            <a:r>
              <a:rPr lang="de-CH" b="1" dirty="0"/>
              <a:t>privaten Nachhaltigkeitsstandards</a:t>
            </a:r>
            <a:r>
              <a:rPr lang="de-CH" dirty="0"/>
              <a:t>? Welches sind die </a:t>
            </a:r>
            <a:r>
              <a:rPr lang="de-CH" b="1" dirty="0"/>
              <a:t>Nachteile</a:t>
            </a:r>
            <a:r>
              <a:rPr lang="de-CH" dirty="0"/>
              <a:t>?</a:t>
            </a:r>
          </a:p>
          <a:p>
            <a:pPr marL="342900" indent="-342900">
              <a:buFont typeface="+mj-lt"/>
              <a:buAutoNum type="arabicPeriod"/>
            </a:pPr>
            <a:r>
              <a:rPr lang="de-CH" dirty="0"/>
              <a:t>Ist die </a:t>
            </a:r>
            <a:r>
              <a:rPr lang="de-CH" b="1" dirty="0"/>
              <a:t>Transformation</a:t>
            </a:r>
            <a:r>
              <a:rPr lang="de-CH" dirty="0"/>
              <a:t> zu einer </a:t>
            </a:r>
            <a:r>
              <a:rPr lang="de-CH" b="1" dirty="0"/>
              <a:t>Grünen Wirtschaft </a:t>
            </a:r>
            <a:r>
              <a:rPr lang="de-CH" dirty="0"/>
              <a:t>für den </a:t>
            </a:r>
            <a:r>
              <a:rPr lang="de-CH" b="1" dirty="0"/>
              <a:t>Arbeitsmarkt</a:t>
            </a:r>
            <a:r>
              <a:rPr lang="de-CH" dirty="0"/>
              <a:t> eher eine </a:t>
            </a:r>
            <a:r>
              <a:rPr lang="de-CH" b="1" dirty="0"/>
              <a:t>Chance</a:t>
            </a:r>
            <a:r>
              <a:rPr lang="de-CH" dirty="0"/>
              <a:t> oder eine </a:t>
            </a:r>
            <a:r>
              <a:rPr lang="de-CH" b="1" dirty="0"/>
              <a:t>Gefahr</a:t>
            </a:r>
            <a:r>
              <a:rPr lang="de-CH" dirty="0"/>
              <a:t>? Warum?</a:t>
            </a:r>
          </a:p>
          <a:p>
            <a:pPr marL="342900" indent="-342900">
              <a:buFont typeface="+mj-lt"/>
              <a:buAutoNum type="arabicPeriod"/>
            </a:pPr>
            <a:r>
              <a:rPr lang="de-CH" dirty="0"/>
              <a:t>Unter welchen Bedingungen kann die </a:t>
            </a:r>
            <a:r>
              <a:rPr lang="de-CH" b="1" dirty="0"/>
              <a:t>Schweizer Bevölkerung </a:t>
            </a:r>
            <a:r>
              <a:rPr lang="de-CH" dirty="0"/>
              <a:t>für </a:t>
            </a:r>
            <a:r>
              <a:rPr lang="de-CH" b="1" dirty="0"/>
              <a:t>gesetzliche Regelungen </a:t>
            </a:r>
            <a:r>
              <a:rPr lang="de-CH" dirty="0"/>
              <a:t>zur </a:t>
            </a:r>
            <a:r>
              <a:rPr lang="de-CH" b="1" dirty="0"/>
              <a:t>Förderung</a:t>
            </a:r>
            <a:r>
              <a:rPr lang="de-CH" dirty="0"/>
              <a:t> einer </a:t>
            </a:r>
            <a:r>
              <a:rPr lang="de-CH" b="1" dirty="0"/>
              <a:t>nachhaltigen Wirtschaft </a:t>
            </a:r>
            <a:r>
              <a:rPr lang="de-CH" dirty="0"/>
              <a:t>gewonnen werden?</a:t>
            </a:r>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38</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89882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Anhang</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39</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72722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a:t>Einstiegsfragen</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lnSpc>
                <a:spcPct val="100000"/>
              </a:lnSpc>
              <a:spcAft>
                <a:spcPts val="1200"/>
              </a:spcAft>
              <a:buNone/>
            </a:pPr>
            <a:r>
              <a:rPr lang="de-CH" sz="1800" dirty="0"/>
              <a:t>Versuche bitte mit deinem Vorwissen und deinen Erfahrungen folgende Fragen zu beantworten. Am besten diskutierst du deine Antworten mit einer Kollegin oder einem Kollegen:</a:t>
            </a:r>
          </a:p>
          <a:p>
            <a:pPr marL="342900" indent="-342900">
              <a:lnSpc>
                <a:spcPct val="100000"/>
              </a:lnSpc>
              <a:spcAft>
                <a:spcPts val="600"/>
              </a:spcAft>
              <a:buFont typeface="+mj-lt"/>
              <a:buAutoNum type="arabicPeriod"/>
            </a:pPr>
            <a:r>
              <a:rPr lang="de-CH" dirty="0"/>
              <a:t>Was hat das Thema mit mir und </a:t>
            </a:r>
            <a:r>
              <a:rPr lang="de-CH" b="1" dirty="0"/>
              <a:t>meinem Umfeld </a:t>
            </a:r>
            <a:r>
              <a:rPr lang="de-CH" dirty="0"/>
              <a:t>zu tun?</a:t>
            </a:r>
          </a:p>
          <a:p>
            <a:pPr marL="342900" indent="-342900">
              <a:lnSpc>
                <a:spcPct val="100000"/>
              </a:lnSpc>
              <a:spcAft>
                <a:spcPts val="600"/>
              </a:spcAft>
              <a:buFont typeface="+mj-lt"/>
              <a:buAutoNum type="arabicPeriod"/>
            </a:pPr>
            <a:r>
              <a:rPr lang="de-CH" dirty="0"/>
              <a:t>In welcher Richtung sollten sich die </a:t>
            </a:r>
            <a:r>
              <a:rPr lang="de-CH" b="1" dirty="0"/>
              <a:t>rechtlichen Rahmenbedingungen </a:t>
            </a:r>
            <a:r>
              <a:rPr lang="de-CH" dirty="0"/>
              <a:t>entwickeln, um eine nachhaltige Wirtschaft zu ermöglichen?</a:t>
            </a:r>
          </a:p>
          <a:p>
            <a:pPr marL="342900" indent="-342900">
              <a:lnSpc>
                <a:spcPct val="100000"/>
              </a:lnSpc>
              <a:spcAft>
                <a:spcPts val="600"/>
              </a:spcAft>
              <a:buFont typeface="+mj-lt"/>
              <a:buAutoNum type="arabicPeriod"/>
            </a:pPr>
            <a:r>
              <a:rPr lang="de-CH" dirty="0"/>
              <a:t>Welche Bedeutung haben rechtliche Rahmenbedingungen für die </a:t>
            </a:r>
            <a:r>
              <a:rPr lang="de-CH" b="1" dirty="0"/>
              <a:t>globalen Handelsbeziehungen</a:t>
            </a:r>
            <a:r>
              <a:rPr lang="de-CH" dirty="0"/>
              <a:t>?</a:t>
            </a:r>
          </a:p>
          <a:p>
            <a:pPr marL="342900" indent="-342900">
              <a:lnSpc>
                <a:spcPct val="100000"/>
              </a:lnSpc>
              <a:spcAft>
                <a:spcPts val="600"/>
              </a:spcAft>
              <a:buFont typeface="+mj-lt"/>
              <a:buAutoNum type="arabicPeriod"/>
            </a:pPr>
            <a:r>
              <a:rPr lang="de-CH" dirty="0"/>
              <a:t>Wie könnte eine Nachhaltigkeitstransformation der </a:t>
            </a:r>
            <a:r>
              <a:rPr lang="de-CH" b="1" dirty="0"/>
              <a:t>Wirtschaft den Arbeitsmarkt </a:t>
            </a:r>
            <a:r>
              <a:rPr lang="de-CH" dirty="0"/>
              <a:t>verändern?</a:t>
            </a:r>
          </a:p>
          <a:p>
            <a:pPr marL="342900" indent="-342900">
              <a:lnSpc>
                <a:spcPct val="100000"/>
              </a:lnSpc>
              <a:spcAft>
                <a:spcPts val="600"/>
              </a:spcAft>
              <a:buFont typeface="+mj-lt"/>
              <a:buAutoNum type="arabicPeriod"/>
            </a:pPr>
            <a:r>
              <a:rPr lang="de-CH" dirty="0"/>
              <a:t>Was denkst du über </a:t>
            </a:r>
            <a:r>
              <a:rPr lang="de-CH" b="1" dirty="0"/>
              <a:t>freiwillige Umweltinitiativen </a:t>
            </a:r>
            <a:r>
              <a:rPr lang="de-CH" dirty="0"/>
              <a:t>der Unternehmen?</a:t>
            </a:r>
          </a:p>
          <a:p>
            <a:pPr marL="342900" indent="-342900">
              <a:lnSpc>
                <a:spcPct val="100000"/>
              </a:lnSpc>
              <a:spcAft>
                <a:spcPts val="600"/>
              </a:spcAft>
              <a:buFont typeface="+mj-lt"/>
              <a:buAutoNum type="arabicPeriod"/>
            </a:pPr>
            <a:r>
              <a:rPr lang="de-CH" dirty="0"/>
              <a:t>Was weisst du über den </a:t>
            </a:r>
            <a:r>
              <a:rPr lang="de-CH" b="1" dirty="0"/>
              <a:t>Nachhaltigkeitsfussabdruck</a:t>
            </a:r>
            <a:r>
              <a:rPr lang="de-CH" dirty="0"/>
              <a:t> der Schweizer Wirtschaft?</a:t>
            </a:r>
          </a:p>
          <a:p>
            <a:pPr>
              <a:buFont typeface="Wingdings" panose="05000000000000000000" pitchFamily="2" charset="2"/>
              <a:buChar char="Ø"/>
            </a:pPr>
            <a:endParaRPr lang="de-CH" dirty="0"/>
          </a:p>
          <a:p>
            <a:pPr>
              <a:buFont typeface="Wingdings" panose="05000000000000000000" pitchFamily="2" charset="2"/>
              <a:buChar char="Ø"/>
            </a:pPr>
            <a:r>
              <a:rPr lang="de-CH" dirty="0"/>
              <a:t>Zu welchen Nachhaltigkeitszielen gibt es wichtige Bezüge und welche sind das? </a:t>
            </a:r>
          </a:p>
          <a:p>
            <a:pPr marL="0" indent="0">
              <a:buNone/>
            </a:pPr>
            <a:endParaRPr lang="de-CH"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4</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20161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97AD9D9-EB1A-6640-61F7-B416337E0445}"/>
              </a:ext>
            </a:extLst>
          </p:cNvPr>
          <p:cNvGraphicFramePr>
            <a:graphicFrameLocks noChangeAspect="1"/>
          </p:cNvGraphicFramePr>
          <p:nvPr>
            <p:custDataLst>
              <p:tags r:id="rId1"/>
            </p:custDataLst>
            <p:extLst>
              <p:ext uri="{D42A27DB-BD31-4B8C-83A1-F6EECF244321}">
                <p14:modId xmlns:p14="http://schemas.microsoft.com/office/powerpoint/2010/main" val="8955899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730499D-2354-D8AC-51D8-59571684FBF1}"/>
              </a:ext>
            </a:extLst>
          </p:cNvPr>
          <p:cNvSpPr>
            <a:spLocks noGrp="1"/>
          </p:cNvSpPr>
          <p:nvPr>
            <p:ph type="title"/>
          </p:nvPr>
        </p:nvSpPr>
        <p:spPr/>
        <p:txBody>
          <a:bodyPr vert="horz"/>
          <a:lstStyle/>
          <a:p>
            <a:r>
              <a:rPr lang="en-GB" sz="4000" dirty="0"/>
              <a:t>Earth Overshoot Day in der New York Times</a:t>
            </a:r>
            <a:br>
              <a:rPr lang="en-GB" sz="4000" dirty="0"/>
            </a:br>
            <a:endParaRPr lang="de-CH" dirty="0"/>
          </a:p>
        </p:txBody>
      </p:sp>
      <p:sp>
        <p:nvSpPr>
          <p:cNvPr id="4" name="Slide Number Placeholder 3">
            <a:extLst>
              <a:ext uri="{FF2B5EF4-FFF2-40B4-BE49-F238E27FC236}">
                <a16:creationId xmlns:a16="http://schemas.microsoft.com/office/drawing/2014/main" id="{B75EB99C-BE3A-29C9-3741-31E21D324964}"/>
              </a:ext>
            </a:extLst>
          </p:cNvPr>
          <p:cNvSpPr>
            <a:spLocks noGrp="1"/>
          </p:cNvSpPr>
          <p:nvPr>
            <p:ph type="sldNum" sz="quarter" idx="14"/>
          </p:nvPr>
        </p:nvSpPr>
        <p:spPr/>
        <p:txBody>
          <a:bodyPr/>
          <a:lstStyle/>
          <a:p>
            <a:fld id="{476BE59D-4918-439E-9CBF-5840B2847889}" type="slidenum">
              <a:rPr lang="de-CH" smtClean="0"/>
              <a:pPr/>
              <a:t>40</a:t>
            </a:fld>
            <a:endParaRPr lang="de-CH" dirty="0"/>
          </a:p>
        </p:txBody>
      </p:sp>
      <p:sp>
        <p:nvSpPr>
          <p:cNvPr id="5" name="Footer Placeholder 4">
            <a:extLst>
              <a:ext uri="{FF2B5EF4-FFF2-40B4-BE49-F238E27FC236}">
                <a16:creationId xmlns:a16="http://schemas.microsoft.com/office/drawing/2014/main" id="{34488170-E28A-0EC2-FB21-4A810B80D59E}"/>
              </a:ext>
            </a:extLst>
          </p:cNvPr>
          <p:cNvSpPr>
            <a:spLocks noGrp="1"/>
          </p:cNvSpPr>
          <p:nvPr>
            <p:ph type="ftr" sz="quarter" idx="15"/>
          </p:nvPr>
        </p:nvSpPr>
        <p:spPr/>
        <p:txBody>
          <a:bodyPr/>
          <a:lstStyle/>
          <a:p>
            <a:r>
              <a:rPr lang="de-CH"/>
              <a:t>NFP 73 – Nachhaltige Wirtschaft</a:t>
            </a:r>
            <a:endParaRPr lang="de-CH" dirty="0"/>
          </a:p>
        </p:txBody>
      </p:sp>
      <p:sp>
        <p:nvSpPr>
          <p:cNvPr id="8" name="TextBox 7">
            <a:extLst>
              <a:ext uri="{FF2B5EF4-FFF2-40B4-BE49-F238E27FC236}">
                <a16:creationId xmlns:a16="http://schemas.microsoft.com/office/drawing/2014/main" id="{BC08FBF1-6823-7E1C-ECC1-0A30BBD4FCD0}"/>
              </a:ext>
            </a:extLst>
          </p:cNvPr>
          <p:cNvSpPr txBox="1"/>
          <p:nvPr/>
        </p:nvSpPr>
        <p:spPr>
          <a:xfrm>
            <a:off x="764432" y="2922326"/>
            <a:ext cx="3599659" cy="1077218"/>
          </a:xfrm>
          <a:prstGeom prst="rect">
            <a:avLst/>
          </a:prstGeom>
          <a:noFill/>
        </p:spPr>
        <p:txBody>
          <a:bodyPr wrap="square">
            <a:spAutoFit/>
          </a:bodyPr>
          <a:lstStyle/>
          <a:p>
            <a:pPr>
              <a:buNone/>
            </a:pPr>
            <a:r>
              <a:rPr lang="en-GB" sz="1600" dirty="0" err="1"/>
              <a:t>Im</a:t>
            </a:r>
            <a:r>
              <a:rPr lang="en-GB" sz="1600" dirty="0"/>
              <a:t> August </a:t>
            </a:r>
            <a:r>
              <a:rPr lang="en-GB" sz="1600" dirty="0" err="1"/>
              <a:t>ist</a:t>
            </a:r>
            <a:r>
              <a:rPr lang="en-GB" sz="1600" dirty="0"/>
              <a:t> das </a:t>
            </a:r>
            <a:r>
              <a:rPr lang="en-GB" sz="1600" dirty="0" err="1"/>
              <a:t>ökologische</a:t>
            </a:r>
            <a:r>
              <a:rPr lang="en-GB" sz="1600" dirty="0"/>
              <a:t> Budget des </a:t>
            </a:r>
            <a:r>
              <a:rPr lang="en-GB" sz="1600" dirty="0" err="1"/>
              <a:t>Jahres</a:t>
            </a:r>
            <a:r>
              <a:rPr lang="en-GB" sz="1600" dirty="0"/>
              <a:t> </a:t>
            </a:r>
            <a:r>
              <a:rPr lang="en-GB" sz="1600" dirty="0" err="1"/>
              <a:t>aufgebraucht</a:t>
            </a:r>
            <a:r>
              <a:rPr lang="en-GB" sz="1600" dirty="0"/>
              <a:t>. Danach </a:t>
            </a:r>
            <a:r>
              <a:rPr lang="en-GB" sz="1600" dirty="0" err="1"/>
              <a:t>sprengt</a:t>
            </a:r>
            <a:r>
              <a:rPr lang="en-GB" sz="1600" dirty="0"/>
              <a:t> die </a:t>
            </a:r>
            <a:r>
              <a:rPr lang="en-GB" sz="1600" dirty="0" err="1"/>
              <a:t>Ressourcennutzung</a:t>
            </a:r>
            <a:r>
              <a:rPr lang="en-GB" sz="1600" dirty="0"/>
              <a:t> die </a:t>
            </a:r>
            <a:r>
              <a:rPr lang="en-GB" sz="1600" dirty="0" err="1"/>
              <a:t>Belastungsgrenzen</a:t>
            </a:r>
            <a:r>
              <a:rPr lang="en-GB" sz="1600" dirty="0"/>
              <a:t> der </a:t>
            </a:r>
            <a:r>
              <a:rPr lang="en-GB" sz="1600" dirty="0" err="1"/>
              <a:t>Erde</a:t>
            </a:r>
            <a:r>
              <a:rPr lang="en-GB" sz="1600" dirty="0"/>
              <a:t>.</a:t>
            </a:r>
          </a:p>
        </p:txBody>
      </p:sp>
      <p:sp>
        <p:nvSpPr>
          <p:cNvPr id="10" name="TextBox 9">
            <a:extLst>
              <a:ext uri="{FF2B5EF4-FFF2-40B4-BE49-F238E27FC236}">
                <a16:creationId xmlns:a16="http://schemas.microsoft.com/office/drawing/2014/main" id="{C1ED649B-D90D-985D-6D59-ED79A96F8584}"/>
              </a:ext>
            </a:extLst>
          </p:cNvPr>
          <p:cNvSpPr txBox="1"/>
          <p:nvPr/>
        </p:nvSpPr>
        <p:spPr>
          <a:xfrm>
            <a:off x="6933119" y="1949378"/>
            <a:ext cx="4178227" cy="276999"/>
          </a:xfrm>
          <a:prstGeom prst="rect">
            <a:avLst/>
          </a:prstGeom>
          <a:noFill/>
        </p:spPr>
        <p:txBody>
          <a:bodyPr wrap="square">
            <a:spAutoFit/>
          </a:bodyPr>
          <a:lstStyle/>
          <a:p>
            <a:pPr>
              <a:buNone/>
            </a:pPr>
            <a:endParaRPr lang="en-GB" sz="1200" dirty="0"/>
          </a:p>
        </p:txBody>
      </p:sp>
      <p:pic>
        <p:nvPicPr>
          <p:cNvPr id="1028" name="Picture 4" descr="Earth Overshoot Day 2023 | Fuck guilt, we need action | Citizen Wolf">
            <a:extLst>
              <a:ext uri="{FF2B5EF4-FFF2-40B4-BE49-F238E27FC236}">
                <a16:creationId xmlns:a16="http://schemas.microsoft.com/office/drawing/2014/main" id="{86A8F7C5-AA50-C66A-11E9-557F4EEE37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9" t="14949" r="-1439" b="17172"/>
          <a:stretch>
            <a:fillRect/>
          </a:stretch>
        </p:blipFill>
        <p:spPr bwMode="auto">
          <a:xfrm>
            <a:off x="4782742" y="1793938"/>
            <a:ext cx="6226175" cy="42262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3DC9E4A-FF2C-A6F4-80C3-4817AF823F9B}"/>
              </a:ext>
            </a:extLst>
          </p:cNvPr>
          <p:cNvSpPr txBox="1"/>
          <p:nvPr/>
        </p:nvSpPr>
        <p:spPr>
          <a:xfrm rot="16200000">
            <a:off x="9838075" y="4153697"/>
            <a:ext cx="3455986" cy="276999"/>
          </a:xfrm>
          <a:prstGeom prst="rect">
            <a:avLst/>
          </a:prstGeom>
          <a:noFill/>
        </p:spPr>
        <p:txBody>
          <a:bodyPr wrap="square">
            <a:spAutoFit/>
          </a:bodyPr>
          <a:lstStyle/>
          <a:p>
            <a:pPr>
              <a:buNone/>
            </a:pPr>
            <a:r>
              <a:rPr lang="en-GB" sz="1200" dirty="0"/>
              <a:t>Quelle: New York Times (2020)</a:t>
            </a:r>
          </a:p>
        </p:txBody>
      </p:sp>
    </p:spTree>
    <p:extLst>
      <p:ext uri="{BB962C8B-B14F-4D97-AF65-F5344CB8AC3E}">
        <p14:creationId xmlns:p14="http://schemas.microsoft.com/office/powerpoint/2010/main" val="1038592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de-CH" dirty="0"/>
              <a:t>Einsatz des Lernmoduls</a:t>
            </a:r>
            <a:endParaRPr lang="en-GB"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a:lnSpc>
                <a:spcPct val="100000"/>
              </a:lnSpc>
              <a:spcAft>
                <a:spcPts val="1200"/>
              </a:spcAft>
              <a:buFont typeface="Arial" panose="020B0604020202020204" pitchFamily="34" charset="0"/>
              <a:buChar char="•"/>
            </a:pPr>
            <a:r>
              <a:rPr lang="de-CH" dirty="0"/>
              <a:t>Geeignet für den Einsatz in Bachelorstudiengänge an Schweizer Hochschulen</a:t>
            </a:r>
          </a:p>
          <a:p>
            <a:pPr>
              <a:lnSpc>
                <a:spcPct val="100000"/>
              </a:lnSpc>
              <a:spcAft>
                <a:spcPts val="1200"/>
              </a:spcAft>
              <a:buFont typeface="Arial" panose="020B0604020202020204" pitchFamily="34" charset="0"/>
              <a:buChar char="•"/>
            </a:pPr>
            <a:r>
              <a:rPr lang="de-CH" dirty="0"/>
              <a:t>Als Einführung auch geeignet für Master- und Weiterbildungsstudiengänge an Schweizer Hochschulen</a:t>
            </a:r>
          </a:p>
          <a:p>
            <a:pPr>
              <a:lnSpc>
                <a:spcPct val="100000"/>
              </a:lnSpc>
              <a:spcAft>
                <a:spcPts val="1200"/>
              </a:spcAft>
              <a:buFont typeface="Arial" panose="020B0604020202020204" pitchFamily="34" charset="0"/>
              <a:buChar char="•"/>
            </a:pPr>
            <a:r>
              <a:rPr lang="de-CH" dirty="0"/>
              <a:t>Geeignet für das Selbststudium, kann auch im Präsenzunterricht eingesetzt werden</a:t>
            </a:r>
          </a:p>
          <a:p>
            <a:pPr>
              <a:lnSpc>
                <a:spcPct val="100000"/>
              </a:lnSpc>
              <a:spcAft>
                <a:spcPts val="1200"/>
              </a:spcAft>
              <a:buFont typeface="Arial" panose="020B0604020202020204" pitchFamily="34" charset="0"/>
              <a:buChar char="•"/>
            </a:pPr>
            <a:r>
              <a:rPr lang="de-CH" dirty="0"/>
              <a:t>Umfang: 3-4 Stunden Lernzeit, für Vertiefung weitere 3-4 Stunden Lernzeit</a:t>
            </a:r>
          </a:p>
          <a:p>
            <a:pPr marL="0" indent="0">
              <a:buNone/>
            </a:pP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41</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806316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de-CH" dirty="0"/>
              <a:t>Das NFP 73 Nachhaltige Wirtschaft: </a:t>
            </a:r>
            <a:br>
              <a:rPr lang="de-CH" dirty="0"/>
            </a:br>
            <a:r>
              <a:rPr lang="de-CH" dirty="0"/>
              <a:t>ressourcenschonend, zukunftsfähig, innovativ</a:t>
            </a:r>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de-CH" sz="1800" b="0" i="0" dirty="0">
                <a:solidFill>
                  <a:srgbClr val="1B2422"/>
                </a:solidFill>
                <a:effectLst/>
              </a:rPr>
              <a:t>Das NFP 73 hat zum Ziel wissenschaftliche Erkenntnisse über eine nachhaltige Wirtschaft mit schonender Nutzung natürlicher Ressourcen, mehr Wohlfahrt und erhöhter Wettbewerbsfähigkeit des Wirtschaftsstandortes Schweiz zu erarbeiten.</a:t>
            </a:r>
          </a:p>
          <a:p>
            <a:pPr marL="0" indent="0">
              <a:buNone/>
            </a:pPr>
            <a:endParaRPr lang="de-CH" sz="1800" b="0" i="0" dirty="0">
              <a:solidFill>
                <a:srgbClr val="1B2422"/>
              </a:solidFill>
              <a:effectLst/>
            </a:endParaRPr>
          </a:p>
          <a:p>
            <a:pPr marL="0" indent="0">
              <a:buNone/>
            </a:pPr>
            <a:r>
              <a:rPr lang="de-CH" sz="1800" dirty="0">
                <a:solidFill>
                  <a:srgbClr val="1B2422"/>
                </a:solidFill>
              </a:rPr>
              <a:t>Rahmen:</a:t>
            </a:r>
            <a:endParaRPr lang="de-CH" sz="1800" b="0" i="0" dirty="0">
              <a:solidFill>
                <a:srgbClr val="1B2422"/>
              </a:solidFill>
              <a:effectLst/>
            </a:endParaRPr>
          </a:p>
          <a:p>
            <a:pPr>
              <a:lnSpc>
                <a:spcPct val="100000"/>
              </a:lnSpc>
              <a:spcAft>
                <a:spcPts val="1200"/>
              </a:spcAft>
            </a:pPr>
            <a:r>
              <a:rPr lang="de-CH" sz="1800" dirty="0"/>
              <a:t>29 Forschungsprojekte in 9 Schwerpunkten</a:t>
            </a:r>
          </a:p>
          <a:p>
            <a:pPr>
              <a:lnSpc>
                <a:spcPct val="100000"/>
              </a:lnSpc>
              <a:spcAft>
                <a:spcPts val="1200"/>
              </a:spcAft>
            </a:pPr>
            <a:r>
              <a:rPr lang="de-CH" sz="1800" dirty="0"/>
              <a:t>Laufzeit: 2016-2023</a:t>
            </a:r>
          </a:p>
          <a:p>
            <a:pPr>
              <a:lnSpc>
                <a:spcPct val="100000"/>
              </a:lnSpc>
              <a:spcAft>
                <a:spcPts val="1200"/>
              </a:spcAft>
            </a:pPr>
            <a:r>
              <a:rPr lang="de-CH" sz="1800" dirty="0"/>
              <a:t>Forschungsdauer: 5 Jahre</a:t>
            </a:r>
          </a:p>
          <a:p>
            <a:pPr>
              <a:lnSpc>
                <a:spcPct val="100000"/>
              </a:lnSpc>
              <a:spcAft>
                <a:spcPts val="1200"/>
              </a:spcAft>
            </a:pPr>
            <a:r>
              <a:rPr lang="de-CH" sz="1800" dirty="0"/>
              <a:t>Finanzrahmen: </a:t>
            </a:r>
            <a:r>
              <a:rPr lang="de-CH" sz="1800" b="0" i="0" dirty="0">
                <a:solidFill>
                  <a:srgbClr val="04293C"/>
                </a:solidFill>
                <a:effectLst/>
              </a:rPr>
              <a:t>CHF 20'000’000</a:t>
            </a:r>
          </a:p>
          <a:p>
            <a:pPr>
              <a:lnSpc>
                <a:spcPct val="100000"/>
              </a:lnSpc>
              <a:spcAft>
                <a:spcPts val="1200"/>
              </a:spcAft>
            </a:pPr>
            <a:endParaRPr lang="de-CH" dirty="0">
              <a:solidFill>
                <a:srgbClr val="04293C"/>
              </a:solidFill>
            </a:endParaRPr>
          </a:p>
          <a:p>
            <a:pPr marL="0" indent="0">
              <a:lnSpc>
                <a:spcPct val="100000"/>
              </a:lnSpc>
              <a:spcAft>
                <a:spcPts val="1200"/>
              </a:spcAft>
              <a:buNone/>
            </a:pPr>
            <a:r>
              <a:rPr lang="de-CH" sz="1800" dirty="0">
                <a:solidFill>
                  <a:srgbClr val="04293C"/>
                </a:solidFill>
              </a:rPr>
              <a:t>Danksagung: Die Entwicklung dieses Lernmoduls wurde durch SNF/NFP 73 ermöglicht.</a:t>
            </a:r>
            <a:endParaRPr lang="de-CH" sz="1800" dirty="0"/>
          </a:p>
          <a:p>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42</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110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de-CH" dirty="0"/>
              <a:t>Bezüge zu den Nachhaltigkeitszielen der UNO</a:t>
            </a:r>
          </a:p>
        </p:txBody>
      </p:sp>
      <p:sp>
        <p:nvSpPr>
          <p:cNvPr id="3" name="Text Placeholder 2">
            <a:extLst>
              <a:ext uri="{FF2B5EF4-FFF2-40B4-BE49-F238E27FC236}">
                <a16:creationId xmlns:a16="http://schemas.microsoft.com/office/drawing/2014/main" id="{2B372B85-78C6-DD6D-ECAA-69BAADB9B453}"/>
              </a:ext>
            </a:extLst>
          </p:cNvPr>
          <p:cNvSpPr>
            <a:spLocks noGrp="1"/>
          </p:cNvSpPr>
          <p:nvPr>
            <p:ph type="body" sz="quarter" idx="13"/>
          </p:nvPr>
        </p:nvSpPr>
        <p:spPr/>
        <p:txBody>
          <a:bodyPr/>
          <a:lstStyle/>
          <a:p>
            <a:endParaRPr lang="de-CH" dirty="0"/>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74EBCDCE-70D1-B255-973E-9D43A65398EA}"/>
              </a:ext>
            </a:extLst>
          </p:cNvPr>
          <p:cNvPicPr>
            <a:picLocks noChangeAspect="1"/>
          </p:cNvPicPr>
          <p:nvPr/>
        </p:nvPicPr>
        <p:blipFill>
          <a:blip r:embed="rId2"/>
          <a:stretch>
            <a:fillRect/>
          </a:stretch>
        </p:blipFill>
        <p:spPr>
          <a:xfrm>
            <a:off x="2411340" y="3008470"/>
            <a:ext cx="1105920" cy="1080000"/>
          </a:xfrm>
          <a:prstGeom prst="rect">
            <a:avLst/>
          </a:prstGeom>
        </p:spPr>
      </p:pic>
      <p:cxnSp>
        <p:nvCxnSpPr>
          <p:cNvPr id="8" name="Straight Connector 7">
            <a:extLst>
              <a:ext uri="{FF2B5EF4-FFF2-40B4-BE49-F238E27FC236}">
                <a16:creationId xmlns:a16="http://schemas.microsoft.com/office/drawing/2014/main" id="{455BCA00-B1C7-5960-B65C-5E070D59BE99}"/>
              </a:ext>
            </a:extLst>
          </p:cNvPr>
          <p:cNvCxnSpPr>
            <a:cxnSpLocks/>
          </p:cNvCxnSpPr>
          <p:nvPr/>
        </p:nvCxnSpPr>
        <p:spPr>
          <a:xfrm flipV="1">
            <a:off x="5970409" y="2112046"/>
            <a:ext cx="922238" cy="1054542"/>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DAB1F7B-32F2-CB42-1CF9-D7C260FF68AA}"/>
              </a:ext>
            </a:extLst>
          </p:cNvPr>
          <p:cNvCxnSpPr>
            <a:cxnSpLocks/>
          </p:cNvCxnSpPr>
          <p:nvPr/>
        </p:nvCxnSpPr>
        <p:spPr>
          <a:xfrm>
            <a:off x="5970409" y="4117180"/>
            <a:ext cx="956905" cy="856824"/>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71BF4B70-21F5-F82D-123C-9D5182F2D0AF}"/>
              </a:ext>
            </a:extLst>
          </p:cNvPr>
          <p:cNvCxnSpPr>
            <a:cxnSpLocks/>
          </p:cNvCxnSpPr>
          <p:nvPr/>
        </p:nvCxnSpPr>
        <p:spPr>
          <a:xfrm>
            <a:off x="4888264" y="2523492"/>
            <a:ext cx="493246" cy="680091"/>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85F89E8-F5DC-84BE-941E-D694514622E2}"/>
              </a:ext>
            </a:extLst>
          </p:cNvPr>
          <p:cNvCxnSpPr>
            <a:cxnSpLocks/>
          </p:cNvCxnSpPr>
          <p:nvPr/>
        </p:nvCxnSpPr>
        <p:spPr>
          <a:xfrm flipV="1">
            <a:off x="4381500" y="4125219"/>
            <a:ext cx="911185" cy="848785"/>
          </a:xfrm>
          <a:prstGeom prst="line">
            <a:avLst/>
          </a:prstGeom>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3EA8B9DF-790A-627E-CD93-BF4E61D56F8D}"/>
              </a:ext>
            </a:extLst>
          </p:cNvPr>
          <p:cNvPicPr>
            <a:picLocks noChangeAspect="1"/>
          </p:cNvPicPr>
          <p:nvPr/>
        </p:nvPicPr>
        <p:blipFill>
          <a:blip r:embed="rId3"/>
          <a:stretch>
            <a:fillRect/>
          </a:stretch>
        </p:blipFill>
        <p:spPr>
          <a:xfrm>
            <a:off x="5152693" y="5306202"/>
            <a:ext cx="1036825" cy="1019176"/>
          </a:xfrm>
          <a:prstGeom prst="rect">
            <a:avLst/>
          </a:prstGeom>
        </p:spPr>
      </p:pic>
      <p:pic>
        <p:nvPicPr>
          <p:cNvPr id="17" name="Picture 16">
            <a:extLst>
              <a:ext uri="{FF2B5EF4-FFF2-40B4-BE49-F238E27FC236}">
                <a16:creationId xmlns:a16="http://schemas.microsoft.com/office/drawing/2014/main" id="{DAB8964D-EF71-0D59-1E55-C6C887F20936}"/>
              </a:ext>
            </a:extLst>
          </p:cNvPr>
          <p:cNvPicPr>
            <a:picLocks noChangeAspect="1"/>
          </p:cNvPicPr>
          <p:nvPr/>
        </p:nvPicPr>
        <p:blipFill>
          <a:blip r:embed="rId4"/>
          <a:stretch>
            <a:fillRect/>
          </a:stretch>
        </p:blipFill>
        <p:spPr>
          <a:xfrm>
            <a:off x="3186702" y="4986437"/>
            <a:ext cx="1033702" cy="1043501"/>
          </a:xfrm>
          <a:prstGeom prst="rect">
            <a:avLst/>
          </a:prstGeom>
        </p:spPr>
      </p:pic>
      <p:pic>
        <p:nvPicPr>
          <p:cNvPr id="18" name="Picture 17">
            <a:extLst>
              <a:ext uri="{FF2B5EF4-FFF2-40B4-BE49-F238E27FC236}">
                <a16:creationId xmlns:a16="http://schemas.microsoft.com/office/drawing/2014/main" id="{17A7A95E-A8B6-593D-F9CB-C51A7397ED89}"/>
              </a:ext>
            </a:extLst>
          </p:cNvPr>
          <p:cNvPicPr>
            <a:picLocks noChangeAspect="1"/>
          </p:cNvPicPr>
          <p:nvPr/>
        </p:nvPicPr>
        <p:blipFill>
          <a:blip r:embed="rId5"/>
          <a:stretch>
            <a:fillRect/>
          </a:stretch>
        </p:blipFill>
        <p:spPr>
          <a:xfrm>
            <a:off x="3880099" y="1367587"/>
            <a:ext cx="1049720" cy="1080000"/>
          </a:xfrm>
          <a:prstGeom prst="rect">
            <a:avLst/>
          </a:prstGeom>
        </p:spPr>
      </p:pic>
      <p:pic>
        <p:nvPicPr>
          <p:cNvPr id="19" name="Picture 18">
            <a:extLst>
              <a:ext uri="{FF2B5EF4-FFF2-40B4-BE49-F238E27FC236}">
                <a16:creationId xmlns:a16="http://schemas.microsoft.com/office/drawing/2014/main" id="{93E0249B-AD7E-97D1-D301-54A4BC452470}"/>
              </a:ext>
            </a:extLst>
          </p:cNvPr>
          <p:cNvPicPr>
            <a:picLocks noChangeAspect="1"/>
          </p:cNvPicPr>
          <p:nvPr/>
        </p:nvPicPr>
        <p:blipFill>
          <a:blip r:embed="rId6"/>
          <a:stretch>
            <a:fillRect/>
          </a:stretch>
        </p:blipFill>
        <p:spPr>
          <a:xfrm>
            <a:off x="7069920" y="4974004"/>
            <a:ext cx="1049782" cy="1059733"/>
          </a:xfrm>
          <a:prstGeom prst="rect">
            <a:avLst/>
          </a:prstGeom>
        </p:spPr>
      </p:pic>
      <p:pic>
        <p:nvPicPr>
          <p:cNvPr id="20" name="Picture 19">
            <a:extLst>
              <a:ext uri="{FF2B5EF4-FFF2-40B4-BE49-F238E27FC236}">
                <a16:creationId xmlns:a16="http://schemas.microsoft.com/office/drawing/2014/main" id="{F221BE39-CC16-933C-9514-0D5CC0525E84}"/>
              </a:ext>
            </a:extLst>
          </p:cNvPr>
          <p:cNvPicPr>
            <a:picLocks noChangeAspect="1"/>
          </p:cNvPicPr>
          <p:nvPr/>
        </p:nvPicPr>
        <p:blipFill>
          <a:blip r:embed="rId7"/>
          <a:stretch>
            <a:fillRect/>
          </a:stretch>
        </p:blipFill>
        <p:spPr>
          <a:xfrm>
            <a:off x="7971598" y="3008470"/>
            <a:ext cx="1033703" cy="1048400"/>
          </a:xfrm>
          <a:prstGeom prst="rect">
            <a:avLst/>
          </a:prstGeom>
        </p:spPr>
      </p:pic>
      <p:pic>
        <p:nvPicPr>
          <p:cNvPr id="23" name="Picture 22">
            <a:extLst>
              <a:ext uri="{FF2B5EF4-FFF2-40B4-BE49-F238E27FC236}">
                <a16:creationId xmlns:a16="http://schemas.microsoft.com/office/drawing/2014/main" id="{D978DB7A-D3ED-C034-52B3-F53BA1AA775B}"/>
              </a:ext>
            </a:extLst>
          </p:cNvPr>
          <p:cNvPicPr>
            <a:picLocks noChangeAspect="1"/>
          </p:cNvPicPr>
          <p:nvPr/>
        </p:nvPicPr>
        <p:blipFill>
          <a:blip r:embed="rId8"/>
          <a:stretch>
            <a:fillRect/>
          </a:stretch>
        </p:blipFill>
        <p:spPr>
          <a:xfrm>
            <a:off x="6599075" y="1314010"/>
            <a:ext cx="1066035" cy="1080000"/>
          </a:xfrm>
          <a:prstGeom prst="rect">
            <a:avLst/>
          </a:prstGeom>
        </p:spPr>
      </p:pic>
      <p:cxnSp>
        <p:nvCxnSpPr>
          <p:cNvPr id="24" name="Straight Connector 23">
            <a:extLst>
              <a:ext uri="{FF2B5EF4-FFF2-40B4-BE49-F238E27FC236}">
                <a16:creationId xmlns:a16="http://schemas.microsoft.com/office/drawing/2014/main" id="{13434CBC-FAEB-65BC-4A10-82D2431B4691}"/>
              </a:ext>
            </a:extLst>
          </p:cNvPr>
          <p:cNvCxnSpPr>
            <a:cxnSpLocks/>
          </p:cNvCxnSpPr>
          <p:nvPr/>
        </p:nvCxnSpPr>
        <p:spPr>
          <a:xfrm flipV="1">
            <a:off x="6189518" y="3548470"/>
            <a:ext cx="1475592" cy="34562"/>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CE7C0298-148A-3E88-52F7-421CC996F84F}"/>
              </a:ext>
            </a:extLst>
          </p:cNvPr>
          <p:cNvCxnSpPr>
            <a:cxnSpLocks/>
          </p:cNvCxnSpPr>
          <p:nvPr/>
        </p:nvCxnSpPr>
        <p:spPr>
          <a:xfrm>
            <a:off x="3531562" y="3583032"/>
            <a:ext cx="1305530"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D8C1C73-EFD9-9961-9FE0-2BCD3F37F41F}"/>
              </a:ext>
            </a:extLst>
          </p:cNvPr>
          <p:cNvCxnSpPr>
            <a:cxnSpLocks/>
          </p:cNvCxnSpPr>
          <p:nvPr/>
        </p:nvCxnSpPr>
        <p:spPr>
          <a:xfrm>
            <a:off x="5618979" y="4384566"/>
            <a:ext cx="25136" cy="938325"/>
          </a:xfrm>
          <a:prstGeom prst="line">
            <a:avLst/>
          </a:prstGeom>
        </p:spPr>
        <p:style>
          <a:lnRef idx="1">
            <a:schemeClr val="dk1"/>
          </a:lnRef>
          <a:fillRef idx="0">
            <a:schemeClr val="dk1"/>
          </a:fillRef>
          <a:effectRef idx="0">
            <a:schemeClr val="dk1"/>
          </a:effectRef>
          <a:fontRef idx="minor">
            <a:schemeClr val="tx1"/>
          </a:fontRef>
        </p:style>
      </p:cxnSp>
      <p:sp>
        <p:nvSpPr>
          <p:cNvPr id="41" name="Oval 40">
            <a:extLst>
              <a:ext uri="{FF2B5EF4-FFF2-40B4-BE49-F238E27FC236}">
                <a16:creationId xmlns:a16="http://schemas.microsoft.com/office/drawing/2014/main" id="{0D60D218-F89F-617A-ED85-8A931FA576A8}"/>
              </a:ext>
            </a:extLst>
          </p:cNvPr>
          <p:cNvSpPr/>
          <p:nvPr/>
        </p:nvSpPr>
        <p:spPr>
          <a:xfrm>
            <a:off x="4717968" y="3005131"/>
            <a:ext cx="1735753" cy="1059732"/>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2" name="TextBox 41">
            <a:extLst>
              <a:ext uri="{FF2B5EF4-FFF2-40B4-BE49-F238E27FC236}">
                <a16:creationId xmlns:a16="http://schemas.microsoft.com/office/drawing/2014/main" id="{6FA6D62A-911E-053F-AABD-C974DEC4AF41}"/>
              </a:ext>
            </a:extLst>
          </p:cNvPr>
          <p:cNvSpPr txBox="1"/>
          <p:nvPr/>
        </p:nvSpPr>
        <p:spPr>
          <a:xfrm>
            <a:off x="4977865" y="3326419"/>
            <a:ext cx="1307364" cy="301878"/>
          </a:xfrm>
          <a:prstGeom prst="rect">
            <a:avLst/>
          </a:prstGeom>
          <a:noFill/>
        </p:spPr>
        <p:txBody>
          <a:bodyPr wrap="square" lIns="0" tIns="0" rIns="0" bIns="0" rtlCol="0">
            <a:spAutoFit/>
          </a:bodyPr>
          <a:lstStyle/>
          <a:p>
            <a:pPr algn="l">
              <a:lnSpc>
                <a:spcPct val="120000"/>
              </a:lnSpc>
            </a:pPr>
            <a:r>
              <a:rPr lang="de-CH" dirty="0" err="1"/>
              <a:t>Governanz</a:t>
            </a:r>
            <a:endParaRPr lang="de-CH" dirty="0"/>
          </a:p>
        </p:txBody>
      </p:sp>
    </p:spTree>
    <p:extLst>
      <p:ext uri="{BB962C8B-B14F-4D97-AF65-F5344CB8AC3E}">
        <p14:creationId xmlns:p14="http://schemas.microsoft.com/office/powerpoint/2010/main" val="115564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07A2-46F9-EA65-CDA8-BBCD7F4BB3E4}"/>
              </a:ext>
            </a:extLst>
          </p:cNvPr>
          <p:cNvSpPr>
            <a:spLocks noGrp="1"/>
          </p:cNvSpPr>
          <p:nvPr>
            <p:ph type="title"/>
          </p:nvPr>
        </p:nvSpPr>
        <p:spPr/>
        <p:txBody>
          <a:bodyPr/>
          <a:lstStyle/>
          <a:p>
            <a:r>
              <a:rPr lang="de-CH" dirty="0"/>
              <a:t>Einstiegsaufgaben</a:t>
            </a:r>
          </a:p>
        </p:txBody>
      </p:sp>
      <p:sp>
        <p:nvSpPr>
          <p:cNvPr id="3" name="Text Placeholder 2">
            <a:extLst>
              <a:ext uri="{FF2B5EF4-FFF2-40B4-BE49-F238E27FC236}">
                <a16:creationId xmlns:a16="http://schemas.microsoft.com/office/drawing/2014/main" id="{2CBDD328-1C4A-DD6E-8EA3-64F054640B9F}"/>
              </a:ext>
            </a:extLst>
          </p:cNvPr>
          <p:cNvSpPr>
            <a:spLocks noGrp="1"/>
          </p:cNvSpPr>
          <p:nvPr>
            <p:ph type="body" sz="quarter" idx="13"/>
          </p:nvPr>
        </p:nvSpPr>
        <p:spPr/>
        <p:txBody>
          <a:bodyPr/>
          <a:lstStyle/>
          <a:p>
            <a:r>
              <a:rPr lang="de-CH" dirty="0"/>
              <a:t>Was bedeutet </a:t>
            </a:r>
            <a:r>
              <a:rPr lang="de-CH" b="1" dirty="0"/>
              <a:t>«</a:t>
            </a:r>
            <a:r>
              <a:rPr lang="de-CH" b="1" dirty="0" err="1"/>
              <a:t>Governanz</a:t>
            </a:r>
            <a:r>
              <a:rPr lang="de-CH" b="1" dirty="0"/>
              <a:t>» </a:t>
            </a:r>
            <a:r>
              <a:rPr lang="de-CH" dirty="0"/>
              <a:t>im Nachhaltigkeitskontext?</a:t>
            </a:r>
          </a:p>
          <a:p>
            <a:r>
              <a:rPr lang="de-CH" dirty="0"/>
              <a:t>Welche Prinzipien leiten die </a:t>
            </a:r>
            <a:r>
              <a:rPr lang="de-CH" b="1" dirty="0"/>
              <a:t>Nachhaltigkeitspolitik auf Bundesebene </a:t>
            </a:r>
            <a:r>
              <a:rPr lang="de-CH" dirty="0"/>
              <a:t>in der Schweiz?</a:t>
            </a:r>
          </a:p>
          <a:p>
            <a:r>
              <a:rPr lang="de-CH" dirty="0"/>
              <a:t>Welche </a:t>
            </a:r>
            <a:r>
              <a:rPr lang="de-CH" b="1" dirty="0"/>
              <a:t>politischen Instrumente </a:t>
            </a:r>
            <a:r>
              <a:rPr lang="de-CH" dirty="0"/>
              <a:t>zur Förderung einer nachhaltigen Wirtschaft stehen grundsätzlich zur Verfügung?</a:t>
            </a:r>
          </a:p>
          <a:p>
            <a:endParaRPr lang="de-CH" dirty="0"/>
          </a:p>
          <a:p>
            <a:pPr marL="0" indent="0">
              <a:buNone/>
            </a:pPr>
            <a:r>
              <a:rPr lang="de-CH" b="1" dirty="0"/>
              <a:t>Wissensquellen</a:t>
            </a:r>
            <a:r>
              <a:rPr lang="de-CH" dirty="0"/>
              <a:t>:</a:t>
            </a:r>
          </a:p>
          <a:p>
            <a:pPr marL="0" indent="0">
              <a:buNone/>
            </a:pPr>
            <a:r>
              <a:rPr lang="en-US" dirty="0">
                <a:hlinkClick r:id="rId2"/>
              </a:rPr>
              <a:t>IUCN (2008): Governance for sustainability : issues, challenges, successes</a:t>
            </a:r>
            <a:endParaRPr lang="en-US" dirty="0"/>
          </a:p>
          <a:p>
            <a:pPr marL="0" indent="0">
              <a:buNone/>
            </a:pPr>
            <a:r>
              <a:rPr lang="en-US" dirty="0" err="1">
                <a:hlinkClick r:id="rId3"/>
              </a:rPr>
              <a:t>Nachhaltigkeitspolitik</a:t>
            </a:r>
            <a:r>
              <a:rPr lang="en-US" dirty="0">
                <a:hlinkClick r:id="rId3"/>
              </a:rPr>
              <a:t> (Website der </a:t>
            </a:r>
            <a:r>
              <a:rPr lang="en-US" dirty="0" err="1">
                <a:hlinkClick r:id="rId3"/>
              </a:rPr>
              <a:t>Bundesverwaltung</a:t>
            </a:r>
            <a:r>
              <a:rPr lang="en-US" dirty="0">
                <a:hlinkClick r:id="rId3"/>
              </a:rPr>
              <a:t>)</a:t>
            </a:r>
            <a:endParaRPr lang="de-CH" dirty="0"/>
          </a:p>
          <a:p>
            <a:pPr marL="0" indent="0">
              <a:buNone/>
            </a:pPr>
            <a:r>
              <a:rPr lang="de-CH" dirty="0">
                <a:hlinkClick r:id="rId4"/>
              </a:rPr>
              <a:t>https://nfp73.ch/de/schwerpunkte/governanz</a:t>
            </a:r>
            <a:r>
              <a:rPr lang="de-CH" dirty="0"/>
              <a:t> </a:t>
            </a:r>
          </a:p>
        </p:txBody>
      </p:sp>
      <p:sp>
        <p:nvSpPr>
          <p:cNvPr id="4" name="Slide Number Placeholder 3">
            <a:extLst>
              <a:ext uri="{FF2B5EF4-FFF2-40B4-BE49-F238E27FC236}">
                <a16:creationId xmlns:a16="http://schemas.microsoft.com/office/drawing/2014/main" id="{15CC2A20-2057-8B4B-5D65-286767094718}"/>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52AD0755-CDBD-5076-9930-4CBF2FAE303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35823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a:lstStyle/>
          <a:p>
            <a:r>
              <a:rPr lang="de-CH" dirty="0"/>
              <a:t>Übersicht Forschungsprojekte</a:t>
            </a:r>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p:txBody>
          <a:bodyPr/>
          <a:lstStyle/>
          <a:p>
            <a:pPr marL="0" indent="0">
              <a:lnSpc>
                <a:spcPct val="100000"/>
              </a:lnSpc>
              <a:spcAft>
                <a:spcPts val="1200"/>
              </a:spcAft>
              <a:buNone/>
            </a:pPr>
            <a:r>
              <a:rPr lang="de-CH" dirty="0"/>
              <a:t>In diesem Schwerpunkt gab es fünf Forschungsprojekte:</a:t>
            </a:r>
          </a:p>
          <a:p>
            <a:pPr marL="342900" indent="-342900">
              <a:lnSpc>
                <a:spcPct val="100000"/>
              </a:lnSpc>
              <a:spcAft>
                <a:spcPts val="600"/>
              </a:spcAft>
              <a:buFont typeface="+mj-lt"/>
              <a:buAutoNum type="arabicPeriod"/>
            </a:pPr>
            <a:r>
              <a:rPr lang="de-CH" i="0" dirty="0">
                <a:effectLst/>
              </a:rPr>
              <a:t>Rechtliche Rahmenbedingungen für eine ressourceneffiziente Kreislaufwirtschaft</a:t>
            </a:r>
          </a:p>
          <a:p>
            <a:pPr marL="342900" indent="-342900">
              <a:lnSpc>
                <a:spcPct val="100000"/>
              </a:lnSpc>
              <a:spcAft>
                <a:spcPts val="600"/>
              </a:spcAft>
              <a:buFont typeface="+mj-lt"/>
              <a:buAutoNum type="arabicPeriod"/>
            </a:pPr>
            <a:r>
              <a:rPr lang="de-CH" i="0" dirty="0">
                <a:effectLst/>
              </a:rPr>
              <a:t>Freiwillige Umweltinitiativen der Privatwirtschaft</a:t>
            </a:r>
          </a:p>
          <a:p>
            <a:pPr marL="342900" indent="-342900">
              <a:lnSpc>
                <a:spcPct val="100000"/>
              </a:lnSpc>
              <a:spcAft>
                <a:spcPts val="600"/>
              </a:spcAft>
              <a:buFont typeface="+mj-lt"/>
              <a:buAutoNum type="arabicPeriod"/>
            </a:pPr>
            <a:r>
              <a:rPr lang="de-CH" i="0" dirty="0">
                <a:effectLst/>
              </a:rPr>
              <a:t>Arbeitsmarkteffekte einer grünen Volkswirtschaft</a:t>
            </a:r>
          </a:p>
          <a:p>
            <a:pPr marL="342900" indent="-342900">
              <a:lnSpc>
                <a:spcPct val="100000"/>
              </a:lnSpc>
              <a:spcAft>
                <a:spcPts val="600"/>
              </a:spcAft>
              <a:buFont typeface="+mj-lt"/>
              <a:buAutoNum type="arabicPeriod"/>
            </a:pPr>
            <a:r>
              <a:rPr lang="de-CH" i="0" dirty="0">
                <a:effectLst/>
              </a:rPr>
              <a:t>Diversifizierte Ernährungssysteme dank nachhaltiger Handelsbeziehungen</a:t>
            </a:r>
          </a:p>
          <a:p>
            <a:pPr marL="342900" indent="-342900">
              <a:lnSpc>
                <a:spcPct val="100000"/>
              </a:lnSpc>
              <a:spcAft>
                <a:spcPts val="600"/>
              </a:spcAft>
              <a:buFont typeface="+mj-lt"/>
              <a:buAutoNum type="arabicPeriod"/>
            </a:pPr>
            <a:r>
              <a:rPr lang="de-CH" i="0" dirty="0">
                <a:effectLst/>
              </a:rPr>
              <a:t>Nachhaltigkeitsfussabdruck der Schweiz</a:t>
            </a:r>
          </a:p>
          <a:p>
            <a:endParaRPr lang="de-CH" b="1" i="0" dirty="0">
              <a:solidFill>
                <a:srgbClr val="D28D0D"/>
              </a:solidFill>
              <a:effectLst/>
              <a:latin typeface="Open Sans" panose="020B0606030504020204" pitchFamily="34" charset="0"/>
            </a:endParaRPr>
          </a:p>
          <a:p>
            <a:endParaRPr lang="de-CH"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CH" smtClean="0"/>
              <a:pPr/>
              <a:t>7</a:t>
            </a:fld>
            <a:endParaRPr lang="de-CH"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741183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A0A6-7B34-0E5C-4F0E-8C411C9D03A4}"/>
              </a:ext>
            </a:extLst>
          </p:cNvPr>
          <p:cNvSpPr>
            <a:spLocks noGrp="1"/>
          </p:cNvSpPr>
          <p:nvPr>
            <p:ph type="title"/>
          </p:nvPr>
        </p:nvSpPr>
        <p:spPr/>
        <p:txBody>
          <a:bodyPr/>
          <a:lstStyle/>
          <a:p>
            <a:r>
              <a:rPr lang="de-CH" dirty="0"/>
              <a:t>Rechtliche Rahmenbedingungen für eine ressourceneffiziente Kreislaufwirtschaft</a:t>
            </a:r>
          </a:p>
        </p:txBody>
      </p:sp>
      <p:sp>
        <p:nvSpPr>
          <p:cNvPr id="3" name="Text Placeholder 2">
            <a:extLst>
              <a:ext uri="{FF2B5EF4-FFF2-40B4-BE49-F238E27FC236}">
                <a16:creationId xmlns:a16="http://schemas.microsoft.com/office/drawing/2014/main" id="{8ABF51A8-4096-2D74-AA36-3C9F19BF4CA2}"/>
              </a:ext>
            </a:extLst>
          </p:cNvPr>
          <p:cNvSpPr>
            <a:spLocks noGrp="1"/>
          </p:cNvSpPr>
          <p:nvPr>
            <p:ph type="body" sz="quarter" idx="13"/>
          </p:nvPr>
        </p:nvSpPr>
        <p:spPr>
          <a:xfrm>
            <a:off x="479424" y="1808163"/>
            <a:ext cx="5228917" cy="4213225"/>
          </a:xfrm>
        </p:spPr>
        <p:txBody>
          <a:bodyPr/>
          <a:lstStyle/>
          <a:p>
            <a:pPr marL="0" indent="0">
              <a:buNone/>
            </a:pPr>
            <a:r>
              <a:rPr lang="de-CH" dirty="0"/>
              <a:t>«Das Forschungsprojekt untersucht, welche rechtlichen Instrumente die </a:t>
            </a:r>
            <a:r>
              <a:rPr lang="de-CH" b="1" dirty="0"/>
              <a:t>Lebensmittel-verschwendung</a:t>
            </a:r>
            <a:r>
              <a:rPr lang="de-CH" dirty="0"/>
              <a:t> bekämpfen und die </a:t>
            </a:r>
            <a:r>
              <a:rPr lang="de-CH" b="1" dirty="0"/>
              <a:t>Lebens- und Nutzungsdauer </a:t>
            </a:r>
            <a:r>
              <a:rPr lang="de-CH" dirty="0"/>
              <a:t>von Produkten verlängern und dabei einen Beitrag zu einer ressourceneffizienten Kreislaufwirtschaft leisten können.»</a:t>
            </a:r>
          </a:p>
          <a:p>
            <a:pPr algn="r"/>
            <a:r>
              <a:rPr lang="de-CH" dirty="0"/>
              <a:t>Prof. Dr. Sebastian Heselhaus, Projektleitung, Rechtliche Rahmenbedingungen für eine ressourceneffiziente Kreislaufwirtschaft</a:t>
            </a:r>
            <a:br>
              <a:rPr lang="de-CH" dirty="0"/>
            </a:br>
            <a:endParaRPr lang="de-CH" dirty="0"/>
          </a:p>
          <a:p>
            <a:endParaRPr lang="de-CH" dirty="0"/>
          </a:p>
        </p:txBody>
      </p:sp>
      <p:sp>
        <p:nvSpPr>
          <p:cNvPr id="4" name="Slide Number Placeholder 3">
            <a:extLst>
              <a:ext uri="{FF2B5EF4-FFF2-40B4-BE49-F238E27FC236}">
                <a16:creationId xmlns:a16="http://schemas.microsoft.com/office/drawing/2014/main" id="{7518B052-5D80-8D43-BC4F-2C01E6EC396F}"/>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5" name="Footer Placeholder 4">
            <a:extLst>
              <a:ext uri="{FF2B5EF4-FFF2-40B4-BE49-F238E27FC236}">
                <a16:creationId xmlns:a16="http://schemas.microsoft.com/office/drawing/2014/main" id="{D12898FF-E0BB-6771-88D8-8EE7971FE04A}"/>
              </a:ext>
            </a:extLst>
          </p:cNvPr>
          <p:cNvSpPr>
            <a:spLocks noGrp="1"/>
          </p:cNvSpPr>
          <p:nvPr>
            <p:ph type="ftr" sz="quarter" idx="15"/>
          </p:nvPr>
        </p:nvSpPr>
        <p:spPr/>
        <p:txBody>
          <a:bodyPr/>
          <a:lstStyle/>
          <a:p>
            <a:r>
              <a:rPr lang="de-CH"/>
              <a:t>NFP 73 – Nachhaltige Wirtschaft</a:t>
            </a:r>
            <a:endParaRPr lang="de-CH" dirty="0"/>
          </a:p>
        </p:txBody>
      </p:sp>
      <p:pic>
        <p:nvPicPr>
          <p:cNvPr id="1026" name="Picture 2">
            <a:extLst>
              <a:ext uri="{FF2B5EF4-FFF2-40B4-BE49-F238E27FC236}">
                <a16:creationId xmlns:a16="http://schemas.microsoft.com/office/drawing/2014/main" id="{743DAA9A-D52D-7093-9E45-411352CF4A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02" r="1"/>
          <a:stretch>
            <a:fillRect/>
          </a:stretch>
        </p:blipFill>
        <p:spPr bwMode="auto">
          <a:xfrm>
            <a:off x="6187736" y="1808163"/>
            <a:ext cx="5524840" cy="422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84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4D7A2AA-CF4C-8BD0-74CB-282F69B546F3}"/>
              </a:ext>
            </a:extLst>
          </p:cNvPr>
          <p:cNvGraphicFramePr>
            <a:graphicFrameLocks noChangeAspect="1"/>
          </p:cNvGraphicFramePr>
          <p:nvPr>
            <p:custDataLst>
              <p:tags r:id="rId1"/>
            </p:custDataLst>
            <p:extLst>
              <p:ext uri="{D42A27DB-BD31-4B8C-83A1-F6EECF244321}">
                <p14:modId xmlns:p14="http://schemas.microsoft.com/office/powerpoint/2010/main" val="21268379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63B92A-A274-391A-3FA1-29D1D7D94E15}"/>
              </a:ext>
            </a:extLst>
          </p:cNvPr>
          <p:cNvSpPr>
            <a:spLocks noGrp="1"/>
          </p:cNvSpPr>
          <p:nvPr>
            <p:ph type="title"/>
          </p:nvPr>
        </p:nvSpPr>
        <p:spPr/>
        <p:txBody>
          <a:bodyPr vert="horz"/>
          <a:lstStyle/>
          <a:p>
            <a:r>
              <a:rPr lang="de-CH" dirty="0"/>
              <a:t>Rechtliche Rahmenbedingungen für eine ressourceneffiziente Kreislaufwirtschaft – Aufgaben</a:t>
            </a:r>
          </a:p>
        </p:txBody>
      </p:sp>
      <p:sp>
        <p:nvSpPr>
          <p:cNvPr id="3" name="Text Placeholder 2">
            <a:extLst>
              <a:ext uri="{FF2B5EF4-FFF2-40B4-BE49-F238E27FC236}">
                <a16:creationId xmlns:a16="http://schemas.microsoft.com/office/drawing/2014/main" id="{78F2B0C8-6B5B-7939-A1A3-AD9A0F6A3AAE}"/>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r>
              <a:rPr lang="de-CH" sz="1800" dirty="0"/>
              <a:t>Was bedeutet </a:t>
            </a:r>
            <a:r>
              <a:rPr lang="de-CH" sz="1800" b="1" dirty="0"/>
              <a:t>«Food </a:t>
            </a:r>
            <a:r>
              <a:rPr lang="de-CH" sz="1800" b="1" dirty="0" err="1"/>
              <a:t>Waste</a:t>
            </a:r>
            <a:r>
              <a:rPr lang="de-CH" sz="1800" b="1" dirty="0"/>
              <a:t>» </a:t>
            </a:r>
            <a:r>
              <a:rPr lang="de-CH" sz="1800" dirty="0"/>
              <a:t>und wo in der </a:t>
            </a:r>
            <a:r>
              <a:rPr lang="de-CH" sz="1800" b="1" dirty="0"/>
              <a:t>Lieferkette</a:t>
            </a:r>
            <a:r>
              <a:rPr lang="de-CH" sz="1800" dirty="0"/>
              <a:t> entsteht sie?</a:t>
            </a:r>
          </a:p>
          <a:p>
            <a:pPr marL="457200" indent="-457200">
              <a:lnSpc>
                <a:spcPct val="107000"/>
              </a:lnSpc>
              <a:spcAft>
                <a:spcPts val="400"/>
              </a:spcAft>
              <a:buFont typeface="+mj-lt"/>
              <a:buAutoNum type="arabicPeriod"/>
            </a:pPr>
            <a:r>
              <a:rPr lang="de-CH" sz="1800" dirty="0"/>
              <a:t>Mit welchen </a:t>
            </a:r>
            <a:r>
              <a:rPr lang="de-CH" sz="1800" b="1" dirty="0"/>
              <a:t>Ansätzen</a:t>
            </a:r>
            <a:r>
              <a:rPr lang="de-CH" sz="1800" dirty="0"/>
              <a:t> kann «Food </a:t>
            </a:r>
            <a:r>
              <a:rPr lang="de-CH" sz="1800" dirty="0" err="1"/>
              <a:t>Waste</a:t>
            </a:r>
            <a:r>
              <a:rPr lang="de-CH" sz="1800" dirty="0"/>
              <a:t>» </a:t>
            </a:r>
            <a:r>
              <a:rPr lang="de-CH" sz="1800" b="1" dirty="0"/>
              <a:t>reduziert</a:t>
            </a:r>
            <a:r>
              <a:rPr lang="de-CH" sz="1800" dirty="0"/>
              <a:t> werden?</a:t>
            </a:r>
          </a:p>
          <a:p>
            <a:pPr marL="457200" indent="-457200">
              <a:lnSpc>
                <a:spcPct val="107000"/>
              </a:lnSpc>
              <a:spcAft>
                <a:spcPts val="400"/>
              </a:spcAft>
              <a:buFont typeface="+mj-lt"/>
              <a:buAutoNum type="arabicPeriod"/>
            </a:pPr>
            <a:r>
              <a:rPr lang="de-CH" sz="1800" dirty="0"/>
              <a:t>Bei welchen Aspekten sollen </a:t>
            </a:r>
            <a:r>
              <a:rPr lang="de-CH" sz="1800" b="1" dirty="0"/>
              <a:t>rechtliche Rahmenbedingungen </a:t>
            </a:r>
            <a:r>
              <a:rPr lang="de-CH" sz="1800" dirty="0"/>
              <a:t>ansetzen, um eine </a:t>
            </a:r>
            <a:r>
              <a:rPr lang="de-CH" sz="1800" b="1" dirty="0"/>
              <a:t>ressourceneffiziente</a:t>
            </a:r>
            <a:r>
              <a:rPr lang="de-CH" sz="1800" dirty="0"/>
              <a:t> </a:t>
            </a:r>
            <a:r>
              <a:rPr lang="de-CH" sz="1800" b="1" dirty="0"/>
              <a:t>Kreislaufwirtschaft</a:t>
            </a:r>
            <a:r>
              <a:rPr lang="de-CH" sz="1800" dirty="0"/>
              <a:t> zu fördern?</a:t>
            </a:r>
          </a:p>
          <a:p>
            <a:pPr marL="0" indent="0">
              <a:lnSpc>
                <a:spcPct val="107000"/>
              </a:lnSpc>
              <a:spcAft>
                <a:spcPts val="400"/>
              </a:spcAft>
              <a:buNone/>
            </a:pPr>
            <a:endParaRPr lang="de-CH" sz="1800" b="1" dirty="0"/>
          </a:p>
          <a:p>
            <a:pPr marL="0" indent="0">
              <a:lnSpc>
                <a:spcPct val="107000"/>
              </a:lnSpc>
              <a:spcAft>
                <a:spcPts val="400"/>
              </a:spcAft>
              <a:buNone/>
            </a:pPr>
            <a:endParaRPr lang="de-CH" sz="1800" b="1" dirty="0"/>
          </a:p>
          <a:p>
            <a:pPr marL="0" indent="0">
              <a:lnSpc>
                <a:spcPct val="107000"/>
              </a:lnSpc>
              <a:spcAft>
                <a:spcPts val="400"/>
              </a:spcAft>
              <a:buNone/>
            </a:pPr>
            <a:endParaRPr lang="de-CH" b="1" dirty="0"/>
          </a:p>
          <a:p>
            <a:pPr marL="0" indent="0">
              <a:lnSpc>
                <a:spcPct val="107000"/>
              </a:lnSpc>
              <a:spcAft>
                <a:spcPts val="400"/>
              </a:spcAft>
              <a:buNone/>
            </a:pPr>
            <a:endParaRPr lang="de-CH" sz="1800" b="1" dirty="0"/>
          </a:p>
          <a:p>
            <a:pPr marL="0" indent="0">
              <a:lnSpc>
                <a:spcPct val="107000"/>
              </a:lnSpc>
              <a:spcAft>
                <a:spcPts val="400"/>
              </a:spcAft>
              <a:buNone/>
            </a:pPr>
            <a:endParaRPr lang="de-CH" b="1" dirty="0"/>
          </a:p>
          <a:p>
            <a:pPr marL="0" indent="0">
              <a:lnSpc>
                <a:spcPct val="107000"/>
              </a:lnSpc>
              <a:spcAft>
                <a:spcPts val="400"/>
              </a:spcAft>
              <a:buNone/>
            </a:pPr>
            <a:r>
              <a:rPr lang="de-CH" sz="1800" b="1" dirty="0"/>
              <a:t>Wissensquelle</a:t>
            </a:r>
          </a:p>
          <a:p>
            <a:pPr marL="0" indent="0">
              <a:lnSpc>
                <a:spcPct val="107000"/>
              </a:lnSpc>
              <a:spcAft>
                <a:spcPts val="400"/>
              </a:spcAft>
              <a:buNone/>
            </a:pPr>
            <a:r>
              <a:rPr lang="de-CH" sz="1800" dirty="0">
                <a:hlinkClick r:id="rId5"/>
              </a:rPr>
              <a:t>Rechtliche Rahmenbedingungen für eine ressourceneffiziente Kreislaufwirtschaft</a:t>
            </a:r>
            <a:r>
              <a:rPr lang="de-CH" sz="1800" dirty="0"/>
              <a:t> (Website NFP 73)</a:t>
            </a:r>
          </a:p>
          <a:p>
            <a:pPr marL="0" indent="0">
              <a:lnSpc>
                <a:spcPct val="107000"/>
              </a:lnSpc>
              <a:spcAft>
                <a:spcPts val="400"/>
              </a:spcAft>
              <a:buNone/>
            </a:pPr>
            <a:r>
              <a:rPr lang="de-CH" sz="1800" dirty="0">
                <a:hlinkClick r:id="rId6"/>
              </a:rPr>
              <a:t>Food </a:t>
            </a:r>
            <a:r>
              <a:rPr lang="de-CH" sz="1800" dirty="0" err="1">
                <a:hlinkClick r:id="rId6"/>
              </a:rPr>
              <a:t>Waste</a:t>
            </a:r>
            <a:r>
              <a:rPr lang="de-CH" sz="1800" dirty="0">
                <a:hlinkClick r:id="rId6"/>
              </a:rPr>
              <a:t> </a:t>
            </a:r>
            <a:r>
              <a:rPr lang="de-CH" sz="1800" dirty="0"/>
              <a:t>(Wikipedia)</a:t>
            </a:r>
          </a:p>
        </p:txBody>
      </p:sp>
      <p:sp>
        <p:nvSpPr>
          <p:cNvPr id="4" name="Slide Number Placeholder 3">
            <a:extLst>
              <a:ext uri="{FF2B5EF4-FFF2-40B4-BE49-F238E27FC236}">
                <a16:creationId xmlns:a16="http://schemas.microsoft.com/office/drawing/2014/main" id="{1043B2C4-26EE-2311-4F58-972E4DAC904D}"/>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5" name="Footer Placeholder 4">
            <a:extLst>
              <a:ext uri="{FF2B5EF4-FFF2-40B4-BE49-F238E27FC236}">
                <a16:creationId xmlns:a16="http://schemas.microsoft.com/office/drawing/2014/main" id="{37C62475-C75C-C10F-830F-21D6A6AF859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49910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Props1.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9C1BB8-243C-4CA7-95D4-911922562088}">
  <ds:schemaRefs>
    <ds:schemaRef ds:uri="http://schemas.microsoft.com/sharepoint/v3/contenttype/forms"/>
  </ds:schemaRefs>
</ds:datastoreItem>
</file>

<file path=customXml/itemProps3.xml><?xml version="1.0" encoding="utf-8"?>
<ds:datastoreItem xmlns:ds="http://schemas.openxmlformats.org/officeDocument/2006/customXml" ds:itemID="{3045CE4D-432F-4A66-B675-4B9C170F31CF}">
  <ds:schemaRefs>
    <ds:schemaRef ds:uri="http://schemas.microsoft.com/sharepoint/events"/>
  </ds:schemaRefs>
</ds:datastoreItem>
</file>

<file path=customXml/itemProps4.xml><?xml version="1.0" encoding="utf-8"?>
<ds:datastoreItem xmlns:ds="http://schemas.openxmlformats.org/officeDocument/2006/customXml" ds:itemID="{BCA66F1D-A320-4135-A5A1-3FB2B20DFA1B}">
  <ds:schemaRefs>
    <ds:schemaRef ds:uri="http://schemas.openxmlformats.org/package/2006/metadata/core-properties"/>
    <ds:schemaRef ds:uri="http://www.w3.org/XML/1998/namespace"/>
    <ds:schemaRef ds:uri="http://purl.org/dc/terms/"/>
    <ds:schemaRef ds:uri="http://schemas.microsoft.com/office/2006/metadata/properties"/>
    <ds:schemaRef ds:uri="http://schemas.microsoft.com/office/2006/documentManagement/types"/>
    <ds:schemaRef ds:uri="a7cc7ebd-2fa7-4938-8178-e67a6f6112bd"/>
    <ds:schemaRef ds:uri="b29bbfd8-b7a5-4cdd-94f7-16e12e21a51b"/>
    <ds:schemaRef ds:uri="http://schemas.microsoft.com/office/infopath/2007/PartnerControl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6568</TotalTime>
  <Words>3824</Words>
  <Application>Microsoft Macintosh PowerPoint</Application>
  <PresentationFormat>Widescreen</PresentationFormat>
  <Paragraphs>331</Paragraphs>
  <Slides>42</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8" baseType="lpstr">
      <vt:lpstr>Arial</vt:lpstr>
      <vt:lpstr>Open Sans</vt:lpstr>
      <vt:lpstr>Times</vt:lpstr>
      <vt:lpstr>Wingdings</vt:lpstr>
      <vt:lpstr>SNF</vt:lpstr>
      <vt:lpstr>think-cell Slide</vt:lpstr>
      <vt:lpstr>Governanz</vt:lpstr>
      <vt:lpstr>Schwerpunkt Governanz </vt:lpstr>
      <vt:lpstr>Lernziele</vt:lpstr>
      <vt:lpstr>Einstiegsfragen</vt:lpstr>
      <vt:lpstr>Bezüge zu den Nachhaltigkeitszielen der UNO</vt:lpstr>
      <vt:lpstr>Einstiegsaufgaben</vt:lpstr>
      <vt:lpstr>Übersicht Forschungsprojekte</vt:lpstr>
      <vt:lpstr>Rechtliche Rahmenbedingungen für eine ressourceneffiziente Kreislaufwirtschaft</vt:lpstr>
      <vt:lpstr>Rechtliche Rahmenbedingungen für eine ressourceneffiziente Kreislaufwirtschaft – Aufgaben</vt:lpstr>
      <vt:lpstr>Rechtliche Rahmenbedingungen für eine ressourcen-effiziente Kreislaufwirtschaft – Hintergrund I </vt:lpstr>
      <vt:lpstr>Rechtliche Rahmenbedingungen für eine ressourcen-effiziente Kreislaufwirtschaft – Hintergrund II </vt:lpstr>
      <vt:lpstr>Rechtliche Rahmenbedingungen für eine ressourcen-effiziente Kreislaufwirtschaft – Ziel </vt:lpstr>
      <vt:lpstr>Rechtliche Rahmenbedingungen für eine ressourcen-effiziente Kreislaufwirtschaft – Resultate </vt:lpstr>
      <vt:lpstr>Freiwillige Umweltinitiativen der Privatwirtschaft </vt:lpstr>
      <vt:lpstr>Freiwillige Umweltinitiativen der Privatwirtschaft - Aufgaben</vt:lpstr>
      <vt:lpstr>Freiwillige Umweltinitiativen der Privatwirtschaft – Hintergrund </vt:lpstr>
      <vt:lpstr>Freiwillige Umweltinitiativen der Privatwirtschaft – Ziel </vt:lpstr>
      <vt:lpstr>Freiwillige Umweltinitiativen der Privatwirtschaft – Resultate I</vt:lpstr>
      <vt:lpstr>Freiwillige Umweltinitiativen der Privatwirtschaft – Resultate II</vt:lpstr>
      <vt:lpstr>Arbeitsmarkteffekte einer grünen Volkswirtschaft </vt:lpstr>
      <vt:lpstr>Arbeitsmarkteffekte einer grünen Volkswirtschaft – Aufgaben</vt:lpstr>
      <vt:lpstr>Arbeitsmarkteffekte einer grünen Volkswirtschaft – Hintergrund </vt:lpstr>
      <vt:lpstr>Arbeitsmarkteffekte einer grünen Volkswirtschaft – Ziel </vt:lpstr>
      <vt:lpstr>Arbeitsmarkteffekte einer grünen Volkswirtschaft – Resultate I</vt:lpstr>
      <vt:lpstr>Arbeitsmarkteffekte einer grünen Volkswirtschaft – Resultate II</vt:lpstr>
      <vt:lpstr>Diversifizierte Ernährungssysteme dank nachhaltiger Handelsbeziehungen</vt:lpstr>
      <vt:lpstr>Diversifizierte Ernährungssysteme dank nachhaltiger Handelsbeziehungen - Aufgaben</vt:lpstr>
      <vt:lpstr>Diversifizierte Ernährungssysteme dank nachhaltiger Handelsbeziehungen – Hintergrund</vt:lpstr>
      <vt:lpstr>Diversifizierte Ernährungssysteme dank nachhaltiger Handelsbeziehungen – Ziel</vt:lpstr>
      <vt:lpstr>Diversifizierte Ernährungssysteme dank nachhaltiger Handelsbeziehungen – Resultate I</vt:lpstr>
      <vt:lpstr>Diversifizierte Ernährungssysteme dank nachhaltiger Handelsbeziehungen – Resultate II</vt:lpstr>
      <vt:lpstr>Diversifizierte Ernährungssysteme dank nachhaltiger Handelsbeziehungen – Resultate III</vt:lpstr>
      <vt:lpstr>Nachhaltigkeitsfussabdruck der Schweiz </vt:lpstr>
      <vt:lpstr>Nachhaltigkeitsfussabdruck der Schweiz – Aufgaben</vt:lpstr>
      <vt:lpstr>Nachhaltigkeitsfussabdruck der Schweiz – Hintergrund </vt:lpstr>
      <vt:lpstr>Nachhaltigkeitsfussabdruck der Schweiz – Ziel </vt:lpstr>
      <vt:lpstr>Nachhaltigkeitsfussabdruck der Schweiz – Resultate </vt:lpstr>
      <vt:lpstr>Abschlussdiskussion</vt:lpstr>
      <vt:lpstr>Anhang</vt:lpstr>
      <vt:lpstr>Earth Overshoot Day in der New York Times </vt:lpstr>
      <vt:lpstr>Einsatz des Lernmoduls</vt:lpstr>
      <vt:lpstr>Das NFP 73 Nachhaltige Wirtschaft:  ressourcenschonend, zukunftsfähig, innovativ</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Sofia Jordan</cp:lastModifiedBy>
  <cp:revision>62</cp:revision>
  <dcterms:created xsi:type="dcterms:W3CDTF">2022-05-16T14:25:03Z</dcterms:created>
  <dcterms:modified xsi:type="dcterms:W3CDTF">2025-09-25T09:28:41Z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