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media/image18.jpg" ContentType="image/jpeg"/>
  <Override PartName="/ppt/tags/tag9.xml" ContentType="application/vnd.openxmlformats-officedocument.presentationml.tags+xml"/>
  <Override PartName="/ppt/media/image21.jpg" ContentType="image/jpeg"/>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media/image35.jpg" ContentType="image/jpeg"/>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6"/>
  </p:notesMasterIdLst>
  <p:handoutMasterIdLst>
    <p:handoutMasterId r:id="rId47"/>
  </p:handoutMasterIdLst>
  <p:sldIdLst>
    <p:sldId id="141169004" r:id="rId6"/>
    <p:sldId id="141169013" r:id="rId7"/>
    <p:sldId id="141169018" r:id="rId8"/>
    <p:sldId id="141169012" r:id="rId9"/>
    <p:sldId id="141169011" r:id="rId10"/>
    <p:sldId id="141169016" r:id="rId11"/>
    <p:sldId id="141169022" r:id="rId12"/>
    <p:sldId id="141169061" r:id="rId13"/>
    <p:sldId id="141169060" r:id="rId14"/>
    <p:sldId id="141169046" r:id="rId15"/>
    <p:sldId id="141169047" r:id="rId16"/>
    <p:sldId id="141169048" r:id="rId17"/>
    <p:sldId id="141169049" r:id="rId18"/>
    <p:sldId id="141169050" r:id="rId19"/>
    <p:sldId id="141169021" r:id="rId20"/>
    <p:sldId id="141169020" r:id="rId21"/>
    <p:sldId id="141169062" r:id="rId22"/>
    <p:sldId id="141169052" r:id="rId23"/>
    <p:sldId id="141169051" r:id="rId24"/>
    <p:sldId id="141169037" r:id="rId25"/>
    <p:sldId id="141169063" r:id="rId26"/>
    <p:sldId id="141169053" r:id="rId27"/>
    <p:sldId id="141169054" r:id="rId28"/>
    <p:sldId id="141169034" r:id="rId29"/>
    <p:sldId id="141169064" r:id="rId30"/>
    <p:sldId id="141169055" r:id="rId31"/>
    <p:sldId id="141169056" r:id="rId32"/>
    <p:sldId id="141169031" r:id="rId33"/>
    <p:sldId id="141169066" r:id="rId34"/>
    <p:sldId id="141169057" r:id="rId35"/>
    <p:sldId id="141169058" r:id="rId36"/>
    <p:sldId id="141169028" r:id="rId37"/>
    <p:sldId id="141169068" r:id="rId38"/>
    <p:sldId id="141169059" r:id="rId39"/>
    <p:sldId id="141169009" r:id="rId40"/>
    <p:sldId id="141169008" r:id="rId41"/>
    <p:sldId id="141169027" r:id="rId42"/>
    <p:sldId id="141169019" r:id="rId43"/>
    <p:sldId id="141169005" r:id="rId44"/>
    <p:sldId id="141169007" r:id="rId4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2"/>
            <p14:sldId id="141169011"/>
            <p14:sldId id="141169016"/>
            <p14:sldId id="141169022"/>
            <p14:sldId id="141169061"/>
            <p14:sldId id="141169060"/>
            <p14:sldId id="141169046"/>
            <p14:sldId id="141169047"/>
            <p14:sldId id="141169048"/>
            <p14:sldId id="141169049"/>
            <p14:sldId id="141169050"/>
            <p14:sldId id="141169021"/>
            <p14:sldId id="141169020"/>
            <p14:sldId id="141169062"/>
            <p14:sldId id="141169052"/>
            <p14:sldId id="141169051"/>
            <p14:sldId id="141169037"/>
            <p14:sldId id="141169063"/>
            <p14:sldId id="141169053"/>
            <p14:sldId id="141169054"/>
            <p14:sldId id="141169034"/>
            <p14:sldId id="141169064"/>
            <p14:sldId id="141169055"/>
            <p14:sldId id="141169056"/>
            <p14:sldId id="141169031"/>
            <p14:sldId id="141169066"/>
            <p14:sldId id="141169057"/>
            <p14:sldId id="141169058"/>
            <p14:sldId id="141169028"/>
            <p14:sldId id="141169068"/>
            <p14:sldId id="141169059"/>
            <p14:sldId id="141169009"/>
            <p14:sldId id="141169008"/>
            <p14:sldId id="141169027"/>
            <p14:sldId id="141169019"/>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205" userDrawn="1">
          <p15:clr>
            <a:srgbClr val="A4A3A4"/>
          </p15:clr>
        </p15:guide>
        <p15:guide id="3" orient="horz" pos="981" userDrawn="1">
          <p15:clr>
            <a:srgbClr val="A4A3A4"/>
          </p15:clr>
        </p15:guide>
        <p15:guide id="4" orient="horz" pos="2260"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16" autoAdjust="0"/>
    <p:restoredTop sz="97020" autoAdjust="0"/>
  </p:normalViewPr>
  <p:slideViewPr>
    <p:cSldViewPr snapToGrid="0" snapToObjects="1" showGuides="1">
      <p:cViewPr varScale="1">
        <p:scale>
          <a:sx n="155" d="100"/>
          <a:sy n="155" d="100"/>
        </p:scale>
        <p:origin x="984" y="192"/>
      </p:cViewPr>
      <p:guideLst>
        <p:guide pos="1708"/>
        <p:guide pos="3205"/>
        <p:guide orient="horz" pos="981"/>
        <p:guide orient="horz" pos="2260"/>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25.09.25</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25.09.25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CDBFD45-EBE1-A536-99A4-17EBEC85E1DA}"/>
              </a:ext>
            </a:extLst>
          </p:cNvPr>
          <p:cNvGraphicFramePr>
            <a:graphicFrameLocks noChangeAspect="1"/>
          </p:cNvGraphicFramePr>
          <p:nvPr userDrawn="1">
            <p:custDataLst>
              <p:tags r:id="rId30"/>
            </p:custDataLst>
            <p:extLst>
              <p:ext uri="{D42A27DB-BD31-4B8C-83A1-F6EECF244321}">
                <p14:modId xmlns:p14="http://schemas.microsoft.com/office/powerpoint/2010/main" val="292189183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0" name=""/>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nfp73.ch/de/schwerpunkte/landwirtschaft-und-ernaehrung"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4.xml"/><Relationship Id="rId1" Type="http://schemas.openxmlformats.org/officeDocument/2006/relationships/tags" Target="../tags/tag9.xml"/><Relationship Id="rId5" Type="http://schemas.openxmlformats.org/officeDocument/2006/relationships/image" Target="../media/image21.jpg"/><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nfp73.ch/de/schwerpunkte/kreislaufwirtschaft"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6.xml"/><Relationship Id="rId1" Type="http://schemas.openxmlformats.org/officeDocument/2006/relationships/tags" Target="../tags/tag12.xml"/><Relationship Id="rId5" Type="http://schemas.openxmlformats.org/officeDocument/2006/relationships/image" Target="../media/image25.emf"/><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nfp73.ch/de/schwerpunkte/wohnen-und-bauen"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6.xml"/><Relationship Id="rId1" Type="http://schemas.openxmlformats.org/officeDocument/2006/relationships/tags" Target="../tags/tag15.xml"/><Relationship Id="rId5" Type="http://schemas.openxmlformats.org/officeDocument/2006/relationships/image" Target="../media/image29.jpeg"/><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nfp73.ch/de/schwerpunkte/nachhaltiges-verhalten"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7.xml"/><Relationship Id="rId1" Type="http://schemas.openxmlformats.org/officeDocument/2006/relationships/tags" Target="../tags/tag18.xml"/><Relationship Id="rId5" Type="http://schemas.openxmlformats.org/officeDocument/2006/relationships/image" Target="../media/image33.jpeg"/><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nfp73.ch/de/schwerpunkte/forstwirtschaft"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7.xml"/><Relationship Id="rId1" Type="http://schemas.openxmlformats.org/officeDocument/2006/relationships/tags" Target="../tags/tag21.xml"/><Relationship Id="rId5" Type="http://schemas.openxmlformats.org/officeDocument/2006/relationships/image" Target="../media/image37.jpg"/><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3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hyperlink" Target="https://nfp73.ch/download/85/Gesamt_NFP73_DE_260623.pdf?inline=true" TargetMode="External"/><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watch?v=4jM9zeuLldY"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nfp73.ch/download/85/Gesamt_NFP73_DE_260623.pdf?inline=true"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tags" Target="../tags/tag2.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xml"/><Relationship Id="rId1" Type="http://schemas.openxmlformats.org/officeDocument/2006/relationships/tags" Target="../tags/tag3.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colorful toy&#10;&#10;AI-generated content may be incorrect.">
            <a:extLst>
              <a:ext uri="{FF2B5EF4-FFF2-40B4-BE49-F238E27FC236}">
                <a16:creationId xmlns:a16="http://schemas.microsoft.com/office/drawing/2014/main" id="{A96F868D-EF02-FE90-53BB-A1748F6AE8F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94" b="9694"/>
          <a:stretch>
            <a:fillRect/>
          </a:stretch>
        </p:blipFill>
        <p:spPr/>
      </p:pic>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a:lstStyle/>
          <a:p>
            <a:r>
              <a:rPr lang="de-CH" dirty="0"/>
              <a:t>Synthese: Politikempfehlungen</a:t>
            </a:r>
            <a:endParaRPr lang="en-GB" dirty="0"/>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GB" sz="2000" dirty="0"/>
              <a:t>Ein </a:t>
            </a:r>
            <a:r>
              <a:rPr lang="en-GB" sz="2000" dirty="0" err="1"/>
              <a:t>Lernmodul</a:t>
            </a:r>
            <a:r>
              <a:rPr lang="en-GB" sz="2000" dirty="0"/>
              <a:t> für die </a:t>
            </a:r>
            <a:r>
              <a:rPr lang="en-GB" sz="2000" dirty="0" err="1"/>
              <a:t>Tertiärstufe</a:t>
            </a:r>
            <a:endParaRPr lang="en-GB" sz="2000" dirty="0"/>
          </a:p>
          <a:p>
            <a:endParaRPr lang="en-GB" dirty="0"/>
          </a:p>
        </p:txBody>
      </p:sp>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221D131-0049-2783-61DD-1030F39011DB}"/>
              </a:ext>
            </a:extLst>
          </p:cNvPr>
          <p:cNvGraphicFramePr>
            <a:graphicFrameLocks noChangeAspect="1"/>
          </p:cNvGraphicFramePr>
          <p:nvPr>
            <p:custDataLst>
              <p:tags r:id="rId1"/>
            </p:custDataLst>
            <p:extLst>
              <p:ext uri="{D42A27DB-BD31-4B8C-83A1-F6EECF244321}">
                <p14:modId xmlns:p14="http://schemas.microsoft.com/office/powerpoint/2010/main" val="42284490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4892C4-0F31-631E-845C-503CF77EDB13}"/>
              </a:ext>
            </a:extLst>
          </p:cNvPr>
          <p:cNvSpPr>
            <a:spLocks noGrp="1"/>
          </p:cNvSpPr>
          <p:nvPr>
            <p:ph type="title"/>
          </p:nvPr>
        </p:nvSpPr>
        <p:spPr/>
        <p:txBody>
          <a:bodyPr vert="horz"/>
          <a:lstStyle/>
          <a:p>
            <a:pPr>
              <a:spcAft>
                <a:spcPts val="600"/>
              </a:spcAft>
            </a:pPr>
            <a:r>
              <a:rPr lang="de-CH" dirty="0"/>
              <a:t>Politikempfehlungen I</a:t>
            </a:r>
            <a:br>
              <a:rPr lang="de-CH" dirty="0"/>
            </a:br>
            <a:br>
              <a:rPr lang="de-CH" sz="1500" dirty="0"/>
            </a:br>
            <a:r>
              <a:rPr lang="de-CH" sz="1600" dirty="0"/>
              <a:t>Aus den Ergebnissen des NFP 73 wurden acht Empfehlungen an die Schweizer Regierung entwickelt:</a:t>
            </a:r>
          </a:p>
        </p:txBody>
      </p:sp>
      <p:sp>
        <p:nvSpPr>
          <p:cNvPr id="3" name="Text Placeholder 2">
            <a:extLst>
              <a:ext uri="{FF2B5EF4-FFF2-40B4-BE49-F238E27FC236}">
                <a16:creationId xmlns:a16="http://schemas.microsoft.com/office/drawing/2014/main" id="{83C876E6-817B-F73D-E502-F8DB7B70A97F}"/>
              </a:ext>
            </a:extLst>
          </p:cNvPr>
          <p:cNvSpPr>
            <a:spLocks noGrp="1"/>
          </p:cNvSpPr>
          <p:nvPr>
            <p:ph type="body" sz="quarter" idx="13"/>
          </p:nvPr>
        </p:nvSpPr>
        <p:spPr/>
        <p:txBody>
          <a:bodyPr/>
          <a:lstStyle/>
          <a:p>
            <a:pPr marL="342900" indent="-342900">
              <a:buFont typeface="+mj-lt"/>
              <a:buAutoNum type="arabicPeriod"/>
            </a:pPr>
            <a:r>
              <a:rPr lang="de-CH" b="1" dirty="0"/>
              <a:t>Nachhaltige </a:t>
            </a:r>
            <a:r>
              <a:rPr lang="de-CH" b="1" dirty="0">
                <a:solidFill>
                  <a:schemeClr val="bg1"/>
                </a:solidFill>
              </a:rPr>
              <a:t>Technologien und Innovationen durch nachhaltige Finanzinstrumente sollten unterstützt werden </a:t>
            </a:r>
            <a:r>
              <a:rPr lang="de-CH" dirty="0">
                <a:solidFill>
                  <a:schemeClr val="bg1"/>
                </a:solidFill>
              </a:rPr>
              <a:t>wie Green Bonds, die gemäss der Forschung von NFP 73 wirksam sind. Dies könnte dazu beitragen, dass sich die Schweiz als einer der führenden Wissens- und Infrastrukturhubs für nachhaltige Finanzierung positionieren kann.</a:t>
            </a:r>
            <a:br>
              <a:rPr lang="de-CH" dirty="0">
                <a:solidFill>
                  <a:schemeClr val="bg1"/>
                </a:solidFill>
              </a:rPr>
            </a:br>
            <a:endParaRPr lang="de-CH" dirty="0">
              <a:solidFill>
                <a:schemeClr val="bg1"/>
              </a:solidFill>
            </a:endParaRPr>
          </a:p>
          <a:p>
            <a:pPr marL="342900" indent="-342900">
              <a:buFont typeface="+mj-lt"/>
              <a:buAutoNum type="arabicPeriod"/>
            </a:pPr>
            <a:r>
              <a:rPr lang="de-CH" b="1" dirty="0">
                <a:solidFill>
                  <a:schemeClr val="bg1"/>
                </a:solidFill>
              </a:rPr>
              <a:t>Innovationen erfordern auch langfristige Investitionen und politische Anreize sowie das Engagement von und Vertrauen in Behörden</a:t>
            </a:r>
            <a:r>
              <a:rPr lang="de-CH" dirty="0">
                <a:solidFill>
                  <a:schemeClr val="bg1"/>
                </a:solidFill>
              </a:rPr>
              <a:t>. Wenn diese Innovationen die Ressourceneffizienz erhöhen und zu höheren verfügbaren Einkommen führen, kann dies wiederum zu einer grösseren Nachfrage nach Ressourcen führen, was das Risiko von Rebound-Effekten birgt. Dies würde die durch höhere Effizienz erreichten Umweltvorteile zunichtemachen (z. B. energiesparende Gebäudesanierung). Rebound-Effekte wurden in vielen NFP 73-Projekten festgestellt, und die Regierung muss sich über diese sowohl bewusst sein als auch versuchen, ihnen entgegenzuwirken</a:t>
            </a:r>
            <a:r>
              <a:rPr lang="de-CH" dirty="0"/>
              <a:t>.</a:t>
            </a:r>
          </a:p>
        </p:txBody>
      </p:sp>
      <p:sp>
        <p:nvSpPr>
          <p:cNvPr id="4" name="Slide Number Placeholder 3">
            <a:extLst>
              <a:ext uri="{FF2B5EF4-FFF2-40B4-BE49-F238E27FC236}">
                <a16:creationId xmlns:a16="http://schemas.microsoft.com/office/drawing/2014/main" id="{3AA7B347-A7AE-F6D9-DE1A-B555C4F146B4}"/>
              </a:ext>
            </a:extLst>
          </p:cNvPr>
          <p:cNvSpPr>
            <a:spLocks noGrp="1"/>
          </p:cNvSpPr>
          <p:nvPr>
            <p:ph type="sldNum" sz="quarter" idx="14"/>
          </p:nvPr>
        </p:nvSpPr>
        <p:spPr/>
        <p:txBody>
          <a:bodyPr/>
          <a:lstStyle/>
          <a:p>
            <a:fld id="{476BE59D-4918-439E-9CBF-5840B2847889}" type="slidenum">
              <a:rPr lang="de-CH" smtClean="0"/>
              <a:pPr/>
              <a:t>10</a:t>
            </a:fld>
            <a:endParaRPr lang="de-CH" dirty="0"/>
          </a:p>
        </p:txBody>
      </p:sp>
      <p:sp>
        <p:nvSpPr>
          <p:cNvPr id="5" name="Footer Placeholder 4">
            <a:extLst>
              <a:ext uri="{FF2B5EF4-FFF2-40B4-BE49-F238E27FC236}">
                <a16:creationId xmlns:a16="http://schemas.microsoft.com/office/drawing/2014/main" id="{F67ED730-6193-5244-0CEA-FADF857B47DB}"/>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976388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8BE35-DA51-CDB1-D853-A3C8BC7D222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D03FD46-6652-BB95-DB86-8967ADA59604}"/>
              </a:ext>
            </a:extLst>
          </p:cNvPr>
          <p:cNvGraphicFramePr>
            <a:graphicFrameLocks noChangeAspect="1"/>
          </p:cNvGraphicFramePr>
          <p:nvPr>
            <p:custDataLst>
              <p:tags r:id="rId1"/>
            </p:custDataLst>
            <p:extLst>
              <p:ext uri="{D42A27DB-BD31-4B8C-83A1-F6EECF244321}">
                <p14:modId xmlns:p14="http://schemas.microsoft.com/office/powerpoint/2010/main" val="26318878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221D131-0049-2783-61DD-1030F39011D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21C835C-77CE-4365-D4BF-239624111E63}"/>
              </a:ext>
            </a:extLst>
          </p:cNvPr>
          <p:cNvSpPr>
            <a:spLocks noGrp="1"/>
          </p:cNvSpPr>
          <p:nvPr>
            <p:ph type="title"/>
          </p:nvPr>
        </p:nvSpPr>
        <p:spPr/>
        <p:txBody>
          <a:bodyPr vert="horz"/>
          <a:lstStyle/>
          <a:p>
            <a:pPr>
              <a:spcAft>
                <a:spcPts val="600"/>
              </a:spcAft>
            </a:pPr>
            <a:r>
              <a:rPr lang="de-CH" dirty="0"/>
              <a:t>Politikempfehlungen II</a:t>
            </a:r>
            <a:br>
              <a:rPr lang="de-CH" dirty="0"/>
            </a:br>
            <a:br>
              <a:rPr lang="de-CH" sz="1500" dirty="0"/>
            </a:br>
            <a:endParaRPr lang="de-CH" sz="1600" dirty="0"/>
          </a:p>
        </p:txBody>
      </p:sp>
      <p:sp>
        <p:nvSpPr>
          <p:cNvPr id="3" name="Text Placeholder 2">
            <a:extLst>
              <a:ext uri="{FF2B5EF4-FFF2-40B4-BE49-F238E27FC236}">
                <a16:creationId xmlns:a16="http://schemas.microsoft.com/office/drawing/2014/main" id="{004B39AF-D022-02CD-F286-CC7967BA511F}"/>
              </a:ext>
            </a:extLst>
          </p:cNvPr>
          <p:cNvSpPr>
            <a:spLocks noGrp="1"/>
          </p:cNvSpPr>
          <p:nvPr>
            <p:ph type="body" sz="quarter" idx="13"/>
          </p:nvPr>
        </p:nvSpPr>
        <p:spPr/>
        <p:txBody>
          <a:bodyPr/>
          <a:lstStyle/>
          <a:p>
            <a:pPr marL="342900" marR="0" lvl="0" indent="-342900" algn="l" defTabSz="914400" rtl="0" eaLnBrk="1" fontAlgn="auto" latinLnBrk="0" hangingPunct="1">
              <a:lnSpc>
                <a:spcPct val="120000"/>
              </a:lnSpc>
              <a:spcBef>
                <a:spcPts val="0"/>
              </a:spcBef>
              <a:spcAft>
                <a:spcPts val="0"/>
              </a:spcAft>
              <a:buClrTx/>
              <a:buSzTx/>
              <a:buFont typeface="+mj-lt"/>
              <a:buAutoNum type="arabicPeriod" startAt="3"/>
              <a:tabLst/>
              <a:defRPr/>
            </a:pPr>
            <a:r>
              <a:rPr kumimoji="0" lang="de-CH" sz="1800" b="1" i="0" u="none" strike="noStrike" kern="1200" cap="none" spc="0" normalizeH="0" baseline="0" noProof="0" dirty="0">
                <a:ln>
                  <a:noFill/>
                </a:ln>
                <a:solidFill>
                  <a:schemeClr val="bg1"/>
                </a:solidFill>
                <a:effectLst/>
                <a:uLnTx/>
                <a:uFillTx/>
                <a:latin typeface="Arial" panose="020B0604020202020204"/>
                <a:ea typeface="+mn-ea"/>
                <a:cs typeface="+mn-cs"/>
              </a:rPr>
              <a:t>Es muss sich lohnen, umweltfreundliche Technologien zu entwickeln und zu verwenden</a:t>
            </a:r>
            <a:r>
              <a:rPr kumimoji="0" lang="de-CH" sz="1800" b="0" i="0" u="none" strike="noStrike" kern="1200" cap="none" spc="0" normalizeH="0" baseline="0" noProof="0" dirty="0">
                <a:ln>
                  <a:noFill/>
                </a:ln>
                <a:solidFill>
                  <a:schemeClr val="bg1"/>
                </a:solidFill>
                <a:effectLst/>
                <a:uLnTx/>
                <a:uFillTx/>
                <a:latin typeface="Arial" panose="020B0604020202020204"/>
                <a:ea typeface="+mn-ea"/>
                <a:cs typeface="+mn-cs"/>
              </a:rPr>
              <a:t>. Marktpreise sind oft zu tief und reflektieren nicht die ökologische Wahrheit: Weder die Vorteile, die wir aus Ökosystemleistungen ziehen, noch die Umweltzerstörung werden in Marktpreisen berücksichtigt. Zunächst einmal sollten Subventionen</a:t>
            </a:r>
            <a:r>
              <a:rPr lang="de-CH" dirty="0">
                <a:solidFill>
                  <a:schemeClr val="bg1"/>
                </a:solidFill>
                <a:latin typeface="Arial" panose="020B0604020202020204"/>
              </a:rPr>
              <a:t>, die</a:t>
            </a:r>
            <a:r>
              <a:rPr kumimoji="0" lang="de-CH" sz="1800" b="0" i="0" u="none" strike="noStrike" kern="1200" cap="none" spc="0" normalizeH="0" baseline="0" noProof="0" dirty="0">
                <a:ln>
                  <a:noFill/>
                </a:ln>
                <a:solidFill>
                  <a:schemeClr val="bg1"/>
                </a:solidFill>
                <a:effectLst/>
                <a:uLnTx/>
                <a:uFillTx/>
                <a:latin typeface="Arial" panose="020B0604020202020204"/>
                <a:ea typeface="+mn-ea"/>
                <a:cs typeface="+mn-cs"/>
              </a:rPr>
              <a:t> </a:t>
            </a:r>
            <a:r>
              <a:rPr lang="de-CH" dirty="0">
                <a:solidFill>
                  <a:schemeClr val="bg1"/>
                </a:solidFill>
                <a:latin typeface="Arial" panose="020B0604020202020204"/>
              </a:rPr>
              <a:t>falsche Anreize schaffen, abgeschafft </a:t>
            </a:r>
            <a:r>
              <a:rPr kumimoji="0" lang="de-CH" sz="1800" b="0" i="0" u="none" strike="noStrike" kern="1200" cap="none" spc="0" normalizeH="0" baseline="0" noProof="0" dirty="0">
                <a:ln>
                  <a:noFill/>
                </a:ln>
                <a:solidFill>
                  <a:schemeClr val="bg1"/>
                </a:solidFill>
                <a:effectLst/>
                <a:uLnTx/>
                <a:uFillTx/>
                <a:latin typeface="Arial" panose="020B0604020202020204"/>
                <a:ea typeface="+mn-ea"/>
                <a:cs typeface="+mn-cs"/>
              </a:rPr>
              <a:t>werden. Dann sollten </a:t>
            </a:r>
            <a:r>
              <a:rPr lang="de-CH" dirty="0">
                <a:solidFill>
                  <a:schemeClr val="bg1"/>
                </a:solidFill>
                <a:latin typeface="Arial" panose="020B0604020202020204"/>
              </a:rPr>
              <a:t>neue Steuern auf</a:t>
            </a:r>
            <a:r>
              <a:rPr kumimoji="0" lang="de-CH" sz="1800" b="0" i="0" u="none" strike="noStrike" kern="1200" cap="none" spc="0" normalizeH="0" baseline="0" noProof="0" dirty="0">
                <a:ln>
                  <a:noFill/>
                </a:ln>
                <a:solidFill>
                  <a:schemeClr val="bg1"/>
                </a:solidFill>
                <a:effectLst/>
                <a:uLnTx/>
                <a:uFillTx/>
                <a:latin typeface="Arial" panose="020B0604020202020204"/>
                <a:ea typeface="+mn-ea"/>
                <a:cs typeface="+mn-cs"/>
              </a:rPr>
              <a:t> </a:t>
            </a:r>
            <a:r>
              <a:rPr lang="de-CH" dirty="0">
                <a:solidFill>
                  <a:schemeClr val="bg1"/>
                </a:solidFill>
                <a:latin typeface="Arial" panose="020B0604020202020204"/>
              </a:rPr>
              <a:t>Ressourcen</a:t>
            </a:r>
            <a:r>
              <a:rPr kumimoji="0" lang="de-CH" sz="1800" b="0" i="0" u="none" strike="noStrike" kern="1200" cap="none" spc="0" normalizeH="0" baseline="0" noProof="0" dirty="0">
                <a:ln>
                  <a:noFill/>
                </a:ln>
                <a:solidFill>
                  <a:schemeClr val="bg1"/>
                </a:solidFill>
                <a:effectLst/>
                <a:uLnTx/>
                <a:uFillTx/>
                <a:latin typeface="Arial" panose="020B0604020202020204"/>
                <a:ea typeface="+mn-ea"/>
                <a:cs typeface="+mn-cs"/>
              </a:rPr>
              <a:t> </a:t>
            </a:r>
            <a:r>
              <a:rPr lang="de-CH" dirty="0">
                <a:solidFill>
                  <a:schemeClr val="bg1"/>
                </a:solidFill>
                <a:latin typeface="Arial" panose="020B0604020202020204"/>
              </a:rPr>
              <a:t>oder</a:t>
            </a:r>
            <a:r>
              <a:rPr kumimoji="0" lang="de-CH" sz="1800" b="0" i="0" u="none" strike="noStrike" kern="1200" cap="none" spc="0" normalizeH="0" baseline="0" noProof="0" dirty="0">
                <a:ln>
                  <a:noFill/>
                </a:ln>
                <a:solidFill>
                  <a:schemeClr val="bg1"/>
                </a:solidFill>
                <a:effectLst/>
                <a:uLnTx/>
                <a:uFillTx/>
                <a:latin typeface="Arial" panose="020B0604020202020204"/>
                <a:ea typeface="+mn-ea"/>
                <a:cs typeface="+mn-cs"/>
              </a:rPr>
              <a:t> </a:t>
            </a:r>
            <a:r>
              <a:rPr lang="de-CH" dirty="0">
                <a:solidFill>
                  <a:schemeClr val="bg1"/>
                </a:solidFill>
                <a:latin typeface="Arial" panose="020B0604020202020204"/>
              </a:rPr>
              <a:t>Umweltauswirkungen</a:t>
            </a:r>
            <a:r>
              <a:rPr kumimoji="0" lang="de-CH" sz="1800" b="0" i="0" u="none" strike="noStrike" kern="1200" cap="none" spc="0" normalizeH="0" baseline="0" noProof="0" dirty="0">
                <a:ln>
                  <a:noFill/>
                </a:ln>
                <a:solidFill>
                  <a:schemeClr val="bg1"/>
                </a:solidFill>
                <a:effectLst/>
                <a:uLnTx/>
                <a:uFillTx/>
                <a:latin typeface="Arial" panose="020B0604020202020204"/>
                <a:ea typeface="+mn-ea"/>
                <a:cs typeface="+mn-cs"/>
              </a:rPr>
              <a:t> eingeführt werden, und die </a:t>
            </a:r>
            <a:r>
              <a:rPr lang="de-CH" dirty="0">
                <a:solidFill>
                  <a:schemeClr val="bg1"/>
                </a:solidFill>
                <a:latin typeface="Arial" panose="020B0604020202020204"/>
              </a:rPr>
              <a:t>Einnahmen</a:t>
            </a:r>
            <a:r>
              <a:rPr kumimoji="0" lang="de-CH" sz="1800" b="0" i="0" u="none" strike="noStrike" kern="1200" cap="none" spc="0" normalizeH="0" baseline="0" noProof="0" dirty="0">
                <a:ln>
                  <a:noFill/>
                </a:ln>
                <a:solidFill>
                  <a:schemeClr val="bg1"/>
                </a:solidFill>
                <a:effectLst/>
                <a:uLnTx/>
                <a:uFillTx/>
                <a:latin typeface="Arial" panose="020B0604020202020204"/>
                <a:ea typeface="+mn-ea"/>
                <a:cs typeface="+mn-cs"/>
              </a:rPr>
              <a:t> sollten entweder zurückfliessen oder zur Senkung bestehender Steuern eingesetzt werden.</a:t>
            </a:r>
            <a:br>
              <a:rPr kumimoji="0" lang="de-CH" sz="1800" b="0" i="0" u="none" strike="noStrike" kern="1200" cap="none" spc="0" normalizeH="0" baseline="0" noProof="0" dirty="0">
                <a:ln>
                  <a:noFill/>
                </a:ln>
                <a:solidFill>
                  <a:schemeClr val="bg1"/>
                </a:solidFill>
                <a:effectLst/>
                <a:uLnTx/>
                <a:uFillTx/>
                <a:latin typeface="Arial" panose="020B0604020202020204"/>
                <a:ea typeface="+mn-ea"/>
                <a:cs typeface="+mn-cs"/>
              </a:rPr>
            </a:br>
            <a:endParaRPr kumimoji="0" lang="de-CH"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mj-lt"/>
              <a:buAutoNum type="arabicPeriod" startAt="3"/>
              <a:tabLst/>
              <a:defRPr/>
            </a:pPr>
            <a:r>
              <a:rPr kumimoji="0" lang="de-CH" sz="1800" b="1" i="0" u="none" strike="noStrike" kern="1200" cap="none" spc="0" normalizeH="0" baseline="0" noProof="0" dirty="0">
                <a:ln>
                  <a:noFill/>
                </a:ln>
                <a:solidFill>
                  <a:schemeClr val="bg1"/>
                </a:solidFill>
                <a:effectLst/>
                <a:uLnTx/>
                <a:uFillTx/>
                <a:latin typeface="Arial" panose="020B0604020202020204"/>
                <a:ea typeface="+mn-ea"/>
                <a:cs typeface="+mn-cs"/>
              </a:rPr>
              <a:t>Zielkonflikte sollten transparent gemacht werden und integrierte Bewertungsansätze sollten eingeführt werden</a:t>
            </a:r>
            <a:r>
              <a:rPr kumimoji="0" lang="de-CH" sz="1800" b="0" i="0" u="none" strike="noStrike" kern="1200" cap="none" spc="0" normalizeH="0" baseline="0" noProof="0" dirty="0">
                <a:ln>
                  <a:noFill/>
                </a:ln>
                <a:solidFill>
                  <a:schemeClr val="bg1"/>
                </a:solidFill>
                <a:effectLst/>
                <a:uLnTx/>
                <a:uFillTx/>
                <a:latin typeface="Arial" panose="020B0604020202020204"/>
                <a:ea typeface="+mn-ea"/>
                <a:cs typeface="+mn-cs"/>
              </a:rPr>
              <a:t> (z. B. Mischungen aus ordnungspolitischen, soziopolitischen und steuerlichen Massnahmen), um mit Zielkonflikten und Kompromissen zwischen sozialen, ökologischen und wirtschaftlichen Zielen umzugehen. Die Situation wird noch komplexer, wenn die Zuständigkeit auf die verschiedenen Staatsebenen verteilt ist, was zu Lücken und Widersprüchen in den Vorschriften führen kann.</a:t>
            </a:r>
          </a:p>
        </p:txBody>
      </p:sp>
      <p:sp>
        <p:nvSpPr>
          <p:cNvPr id="4" name="Slide Number Placeholder 3">
            <a:extLst>
              <a:ext uri="{FF2B5EF4-FFF2-40B4-BE49-F238E27FC236}">
                <a16:creationId xmlns:a16="http://schemas.microsoft.com/office/drawing/2014/main" id="{EA57E430-FD42-7BA5-4516-21273A83679F}"/>
              </a:ext>
            </a:extLst>
          </p:cNvPr>
          <p:cNvSpPr>
            <a:spLocks noGrp="1"/>
          </p:cNvSpPr>
          <p:nvPr>
            <p:ph type="sldNum" sz="quarter" idx="14"/>
          </p:nvPr>
        </p:nvSpPr>
        <p:spPr/>
        <p:txBody>
          <a:bodyPr/>
          <a:lstStyle/>
          <a:p>
            <a:fld id="{476BE59D-4918-439E-9CBF-5840B2847889}" type="slidenum">
              <a:rPr lang="de-CH" smtClean="0"/>
              <a:pPr/>
              <a:t>11</a:t>
            </a:fld>
            <a:endParaRPr lang="de-CH" dirty="0"/>
          </a:p>
        </p:txBody>
      </p:sp>
      <p:sp>
        <p:nvSpPr>
          <p:cNvPr id="5" name="Footer Placeholder 4">
            <a:extLst>
              <a:ext uri="{FF2B5EF4-FFF2-40B4-BE49-F238E27FC236}">
                <a16:creationId xmlns:a16="http://schemas.microsoft.com/office/drawing/2014/main" id="{0744AECE-EF48-E2AA-1603-F7DDDE3B60C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60890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FF6B5-F640-118D-5243-1EF0A4135BA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71D787F-4C65-E216-646B-6E57AFF598FF}"/>
              </a:ext>
            </a:extLst>
          </p:cNvPr>
          <p:cNvGraphicFramePr>
            <a:graphicFrameLocks noChangeAspect="1"/>
          </p:cNvGraphicFramePr>
          <p:nvPr>
            <p:custDataLst>
              <p:tags r:id="rId1"/>
            </p:custDataLst>
            <p:extLst>
              <p:ext uri="{D42A27DB-BD31-4B8C-83A1-F6EECF244321}">
                <p14:modId xmlns:p14="http://schemas.microsoft.com/office/powerpoint/2010/main" val="18105534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2D03FD46-6652-BB95-DB86-8967ADA5960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8FB65B8-575A-BB2D-FF71-B59BEF2F5CC6}"/>
              </a:ext>
            </a:extLst>
          </p:cNvPr>
          <p:cNvSpPr>
            <a:spLocks noGrp="1"/>
          </p:cNvSpPr>
          <p:nvPr>
            <p:ph type="title"/>
          </p:nvPr>
        </p:nvSpPr>
        <p:spPr/>
        <p:txBody>
          <a:bodyPr vert="horz"/>
          <a:lstStyle/>
          <a:p>
            <a:pPr>
              <a:spcAft>
                <a:spcPts val="600"/>
              </a:spcAft>
            </a:pPr>
            <a:r>
              <a:rPr lang="de-CH" dirty="0"/>
              <a:t>Politikempfehlungen III</a:t>
            </a:r>
            <a:br>
              <a:rPr lang="de-CH" dirty="0"/>
            </a:br>
            <a:br>
              <a:rPr lang="de-CH" sz="1500" dirty="0"/>
            </a:br>
            <a:endParaRPr lang="de-CH" sz="1600" dirty="0"/>
          </a:p>
        </p:txBody>
      </p:sp>
      <p:sp>
        <p:nvSpPr>
          <p:cNvPr id="3" name="Text Placeholder 2">
            <a:extLst>
              <a:ext uri="{FF2B5EF4-FFF2-40B4-BE49-F238E27FC236}">
                <a16:creationId xmlns:a16="http://schemas.microsoft.com/office/drawing/2014/main" id="{405ECC24-97B5-B894-392A-011F198802C4}"/>
              </a:ext>
            </a:extLst>
          </p:cNvPr>
          <p:cNvSpPr>
            <a:spLocks noGrp="1"/>
          </p:cNvSpPr>
          <p:nvPr>
            <p:ph type="body" sz="quarter" idx="13"/>
          </p:nvPr>
        </p:nvSpPr>
        <p:spPr/>
        <p:txBody>
          <a:bodyPr/>
          <a:lstStyle/>
          <a:p>
            <a:pPr marL="342900" indent="-342900">
              <a:buFont typeface="+mj-lt"/>
              <a:buAutoNum type="arabicPeriod" startAt="5"/>
            </a:pPr>
            <a:r>
              <a:rPr lang="de-CH" b="1" dirty="0">
                <a:solidFill>
                  <a:schemeClr val="bg1"/>
                </a:solidFill>
              </a:rPr>
              <a:t>Eine politische Koordination ist notwendig</a:t>
            </a:r>
            <a:r>
              <a:rPr lang="de-CH" dirty="0">
                <a:solidFill>
                  <a:schemeClr val="bg1"/>
                </a:solidFill>
              </a:rPr>
              <a:t> zwischen verschiedenen Sektoren wie Wohnen, Energie, Abfall und Ressourcen, Flächennutzung und Verkehr oder Kulturerbe und Denkmalschutz. Um die Koordination zu verbessern, wären </a:t>
            </a:r>
            <a:r>
              <a:rPr lang="de-CH" b="1" dirty="0">
                <a:solidFill>
                  <a:schemeClr val="bg1"/>
                </a:solidFill>
              </a:rPr>
              <a:t>«Roadmaps»</a:t>
            </a:r>
            <a:r>
              <a:rPr lang="de-CH" dirty="0">
                <a:solidFill>
                  <a:schemeClr val="bg1"/>
                </a:solidFill>
              </a:rPr>
              <a:t>, die Zwischenziele festlegen, und die Einbeziehung aller relevanten Anspruchsgruppen ein geeigneter Ansatz. In jedem Fall müssen die Konsequenzen aus der Nichterreichung on festgelegten Zielen von Anfang an klar festgelegt werden.</a:t>
            </a:r>
            <a:br>
              <a:rPr lang="de-CH" dirty="0">
                <a:solidFill>
                  <a:schemeClr val="bg1"/>
                </a:solidFill>
              </a:rPr>
            </a:br>
            <a:endParaRPr lang="de-CH" dirty="0">
              <a:solidFill>
                <a:schemeClr val="bg1"/>
              </a:solidFill>
            </a:endParaRPr>
          </a:p>
          <a:p>
            <a:pPr marL="342900" indent="-342900">
              <a:buFont typeface="+mj-lt"/>
              <a:buAutoNum type="arabicPeriod" startAt="5"/>
            </a:pPr>
            <a:r>
              <a:rPr lang="de-CH" b="1" dirty="0">
                <a:solidFill>
                  <a:schemeClr val="bg1"/>
                </a:solidFill>
              </a:rPr>
              <a:t>Die Regierung sollte mit gutem Beispiel vorangehen</a:t>
            </a:r>
            <a:r>
              <a:rPr lang="de-CH" dirty="0">
                <a:solidFill>
                  <a:schemeClr val="bg1"/>
                </a:solidFill>
              </a:rPr>
              <a:t> wie es mehrere NFP 73-Projekte zeigen. Die nachhaltige öffentliche Beschaffung spielt diesbezüglich eine wichtige Rolle. Dazu müssen Ziele gesetzt, Messmethoden getestet und Standards laufend überprüft und verbessert werden. Darüber hinaus sollte die Regierung den Arbeitsmarkt stärken, um sicherzustellen, dass die Entwicklung von erforderlichen Fähigkeiten und die Anpassung der akademischen und beruflichen Ausbildung unterstützt werden.</a:t>
            </a:r>
            <a:endParaRPr kumimoji="0" lang="de-CH" sz="18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77BD7574-DA22-F347-6263-DA9E5B9D1F1F}"/>
              </a:ext>
            </a:extLst>
          </p:cNvPr>
          <p:cNvSpPr>
            <a:spLocks noGrp="1"/>
          </p:cNvSpPr>
          <p:nvPr>
            <p:ph type="sldNum" sz="quarter" idx="14"/>
          </p:nvPr>
        </p:nvSpPr>
        <p:spPr/>
        <p:txBody>
          <a:bodyPr/>
          <a:lstStyle/>
          <a:p>
            <a:fld id="{476BE59D-4918-439E-9CBF-5840B2847889}" type="slidenum">
              <a:rPr lang="de-CH" smtClean="0"/>
              <a:pPr/>
              <a:t>12</a:t>
            </a:fld>
            <a:endParaRPr lang="de-CH" dirty="0"/>
          </a:p>
        </p:txBody>
      </p:sp>
      <p:sp>
        <p:nvSpPr>
          <p:cNvPr id="5" name="Footer Placeholder 4">
            <a:extLst>
              <a:ext uri="{FF2B5EF4-FFF2-40B4-BE49-F238E27FC236}">
                <a16:creationId xmlns:a16="http://schemas.microsoft.com/office/drawing/2014/main" id="{F8766967-A856-BE13-04D9-28DCE2A4AF2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728995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932D8-ADE9-E58E-81CA-7BBA105E01A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757EA9F-E799-B90B-756E-49824A290A6D}"/>
              </a:ext>
            </a:extLst>
          </p:cNvPr>
          <p:cNvGraphicFramePr>
            <a:graphicFrameLocks noChangeAspect="1"/>
          </p:cNvGraphicFramePr>
          <p:nvPr>
            <p:custDataLst>
              <p:tags r:id="rId1"/>
            </p:custDataLst>
            <p:extLst>
              <p:ext uri="{D42A27DB-BD31-4B8C-83A1-F6EECF244321}">
                <p14:modId xmlns:p14="http://schemas.microsoft.com/office/powerpoint/2010/main" val="42561085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71D787F-4C65-E216-646B-6E57AFF598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C29AC44-EA5A-CD04-C656-E80E83DC8005}"/>
              </a:ext>
            </a:extLst>
          </p:cNvPr>
          <p:cNvSpPr>
            <a:spLocks noGrp="1"/>
          </p:cNvSpPr>
          <p:nvPr>
            <p:ph type="title"/>
          </p:nvPr>
        </p:nvSpPr>
        <p:spPr/>
        <p:txBody>
          <a:bodyPr vert="horz"/>
          <a:lstStyle/>
          <a:p>
            <a:pPr>
              <a:spcAft>
                <a:spcPts val="600"/>
              </a:spcAft>
            </a:pPr>
            <a:r>
              <a:rPr lang="de-CH" dirty="0"/>
              <a:t>Politikempfehlungen IV</a:t>
            </a:r>
            <a:br>
              <a:rPr lang="de-CH" dirty="0"/>
            </a:br>
            <a:br>
              <a:rPr lang="de-CH" sz="1500" dirty="0"/>
            </a:br>
            <a:endParaRPr lang="de-CH" sz="1600" dirty="0"/>
          </a:p>
        </p:txBody>
      </p:sp>
      <p:sp>
        <p:nvSpPr>
          <p:cNvPr id="3" name="Text Placeholder 2">
            <a:extLst>
              <a:ext uri="{FF2B5EF4-FFF2-40B4-BE49-F238E27FC236}">
                <a16:creationId xmlns:a16="http://schemas.microsoft.com/office/drawing/2014/main" id="{D0F19884-1A9D-215F-295E-883C7ED87E38}"/>
              </a:ext>
            </a:extLst>
          </p:cNvPr>
          <p:cNvSpPr>
            <a:spLocks noGrp="1"/>
          </p:cNvSpPr>
          <p:nvPr>
            <p:ph type="body" sz="quarter" idx="13"/>
          </p:nvPr>
        </p:nvSpPr>
        <p:spPr/>
        <p:txBody>
          <a:bodyPr/>
          <a:lstStyle/>
          <a:p>
            <a:pPr marL="342900" indent="-342900">
              <a:spcAft>
                <a:spcPts val="600"/>
              </a:spcAft>
              <a:buFont typeface="+mj-lt"/>
              <a:buAutoNum type="arabicPeriod" startAt="7"/>
            </a:pPr>
            <a:r>
              <a:rPr lang="de-CH" b="1" dirty="0">
                <a:solidFill>
                  <a:schemeClr val="bg1"/>
                </a:solidFill>
              </a:rPr>
              <a:t>Die Regierung muss Mindeststandards festlegen </a:t>
            </a:r>
            <a:r>
              <a:rPr lang="de-CH" dirty="0">
                <a:solidFill>
                  <a:schemeClr val="bg1"/>
                </a:solidFill>
              </a:rPr>
              <a:t>um den Wettlauf um tiefe Umweltstandards zu stoppen. Wie viele Forschungsprojekte zeigen, gibt es in der Schweiz keine verbindlichen </a:t>
            </a:r>
            <a:r>
              <a:rPr lang="de-CH" b="1" dirty="0">
                <a:solidFill>
                  <a:schemeClr val="bg1"/>
                </a:solidFill>
              </a:rPr>
              <a:t>Definitionen </a:t>
            </a:r>
            <a:r>
              <a:rPr lang="de-CH" dirty="0">
                <a:solidFill>
                  <a:schemeClr val="bg1"/>
                </a:solidFill>
              </a:rPr>
              <a:t>und </a:t>
            </a:r>
            <a:r>
              <a:rPr lang="de-CH" b="1" dirty="0">
                <a:solidFill>
                  <a:schemeClr val="bg1"/>
                </a:solidFill>
              </a:rPr>
              <a:t>Regulierungen </a:t>
            </a:r>
            <a:r>
              <a:rPr lang="de-CH" dirty="0">
                <a:solidFill>
                  <a:schemeClr val="bg1"/>
                </a:solidFill>
              </a:rPr>
              <a:t>von nachhaltigen Produkten und nachhaltigen Investitionen. Marketing und der Druck zur Produktdifferenzierung haben zu einer Vielzahl von Labels geführt, was wiederum Greenwashing verstärkt hat. Andere Länder und Institutionen wie die EU haben ihre eigenen Kennzeichnungssysteme eingeführt, um die Verwirrung der Konsumentinnen und Konsumenten zu verringern. Die Schweiz hat dies auf privater Basis mit Biolebensmittel-Labels (Bio Suisse) gemacht, aber für IKT und nachhaltige Finanzen gibt es noch keine Regulierung.</a:t>
            </a:r>
          </a:p>
        </p:txBody>
      </p:sp>
      <p:sp>
        <p:nvSpPr>
          <p:cNvPr id="4" name="Slide Number Placeholder 3">
            <a:extLst>
              <a:ext uri="{FF2B5EF4-FFF2-40B4-BE49-F238E27FC236}">
                <a16:creationId xmlns:a16="http://schemas.microsoft.com/office/drawing/2014/main" id="{B9884D07-1F34-F54E-C5FA-EF5F1AA74FA0}"/>
              </a:ext>
            </a:extLst>
          </p:cNvPr>
          <p:cNvSpPr>
            <a:spLocks noGrp="1"/>
          </p:cNvSpPr>
          <p:nvPr>
            <p:ph type="sldNum" sz="quarter" idx="14"/>
          </p:nvPr>
        </p:nvSpPr>
        <p:spPr/>
        <p:txBody>
          <a:bodyPr/>
          <a:lstStyle/>
          <a:p>
            <a:fld id="{476BE59D-4918-439E-9CBF-5840B2847889}" type="slidenum">
              <a:rPr lang="de-CH" smtClean="0"/>
              <a:pPr/>
              <a:t>13</a:t>
            </a:fld>
            <a:endParaRPr lang="de-CH" dirty="0"/>
          </a:p>
        </p:txBody>
      </p:sp>
      <p:sp>
        <p:nvSpPr>
          <p:cNvPr id="5" name="Footer Placeholder 4">
            <a:extLst>
              <a:ext uri="{FF2B5EF4-FFF2-40B4-BE49-F238E27FC236}">
                <a16:creationId xmlns:a16="http://schemas.microsoft.com/office/drawing/2014/main" id="{C27DB120-E349-5CA9-911F-1BCD3831D13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837916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33F40-730D-DC6A-46EF-2C6A879E7CF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0C65B86-CE75-FAF8-7D2B-7F5798711D6E}"/>
              </a:ext>
            </a:extLst>
          </p:cNvPr>
          <p:cNvGraphicFramePr>
            <a:graphicFrameLocks noChangeAspect="1"/>
          </p:cNvGraphicFramePr>
          <p:nvPr>
            <p:custDataLst>
              <p:tags r:id="rId1"/>
            </p:custDataLst>
            <p:extLst>
              <p:ext uri="{D42A27DB-BD31-4B8C-83A1-F6EECF244321}">
                <p14:modId xmlns:p14="http://schemas.microsoft.com/office/powerpoint/2010/main" val="38508369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6757EA9F-E799-B90B-756E-49824A290A6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4DF8C4B-BC20-5363-5834-F26C910C700F}"/>
              </a:ext>
            </a:extLst>
          </p:cNvPr>
          <p:cNvSpPr>
            <a:spLocks noGrp="1"/>
          </p:cNvSpPr>
          <p:nvPr>
            <p:ph type="title"/>
          </p:nvPr>
        </p:nvSpPr>
        <p:spPr/>
        <p:txBody>
          <a:bodyPr vert="horz"/>
          <a:lstStyle/>
          <a:p>
            <a:pPr>
              <a:spcAft>
                <a:spcPts val="600"/>
              </a:spcAft>
            </a:pPr>
            <a:r>
              <a:rPr lang="de-CH" dirty="0"/>
              <a:t>Politikempfehlungen V</a:t>
            </a:r>
            <a:br>
              <a:rPr lang="de-CH" dirty="0"/>
            </a:br>
            <a:br>
              <a:rPr lang="de-CH" sz="1500" dirty="0"/>
            </a:br>
            <a:endParaRPr lang="de-CH" sz="1600" dirty="0"/>
          </a:p>
        </p:txBody>
      </p:sp>
      <p:sp>
        <p:nvSpPr>
          <p:cNvPr id="3" name="Text Placeholder 2">
            <a:extLst>
              <a:ext uri="{FF2B5EF4-FFF2-40B4-BE49-F238E27FC236}">
                <a16:creationId xmlns:a16="http://schemas.microsoft.com/office/drawing/2014/main" id="{A5DD6D17-7C31-4535-492B-916725F8E064}"/>
              </a:ext>
            </a:extLst>
          </p:cNvPr>
          <p:cNvSpPr>
            <a:spLocks noGrp="1"/>
          </p:cNvSpPr>
          <p:nvPr>
            <p:ph type="body" sz="quarter" idx="13"/>
          </p:nvPr>
        </p:nvSpPr>
        <p:spPr/>
        <p:txBody>
          <a:bodyPr/>
          <a:lstStyle/>
          <a:p>
            <a:pPr marL="0" indent="0">
              <a:buNone/>
              <a:defRPr/>
            </a:pPr>
            <a:r>
              <a:rPr kumimoji="0" lang="de-CH" b="1" i="0" u="none" strike="noStrike" kern="1200" cap="none" spc="0" normalizeH="0" baseline="0" noProof="0" dirty="0">
                <a:ln>
                  <a:noFill/>
                </a:ln>
                <a:solidFill>
                  <a:schemeClr val="bg1"/>
                </a:solidFill>
                <a:effectLst/>
                <a:uLnTx/>
                <a:uFillTx/>
                <a:latin typeface="Arial" panose="020B0604020202020204"/>
                <a:ea typeface="+mn-ea"/>
                <a:cs typeface="+mn-cs"/>
              </a:rPr>
              <a:t>8. «Hybrid </a:t>
            </a:r>
            <a:r>
              <a:rPr kumimoji="0" lang="de-CH" b="1" i="0" u="none" strike="noStrike" kern="1200" cap="none" spc="0" normalizeH="0" baseline="0" noProof="0" dirty="0" err="1">
                <a:ln>
                  <a:noFill/>
                </a:ln>
                <a:solidFill>
                  <a:schemeClr val="bg1"/>
                </a:solidFill>
                <a:effectLst/>
                <a:uLnTx/>
                <a:uFillTx/>
                <a:latin typeface="Arial" panose="020B0604020202020204"/>
                <a:ea typeface="+mn-ea"/>
                <a:cs typeface="+mn-cs"/>
              </a:rPr>
              <a:t>Governance</a:t>
            </a:r>
            <a:r>
              <a:rPr kumimoji="0" lang="de-CH" b="1" i="0" u="none" strike="noStrike" kern="1200" cap="none" spc="0" normalizeH="0" baseline="0" noProof="0" dirty="0">
                <a:ln>
                  <a:noFill/>
                </a:ln>
                <a:solidFill>
                  <a:schemeClr val="bg1"/>
                </a:solidFill>
                <a:effectLst/>
                <a:uLnTx/>
                <a:uFillTx/>
                <a:latin typeface="Arial" panose="020B0604020202020204"/>
                <a:ea typeface="+mn-ea"/>
                <a:cs typeface="+mn-cs"/>
              </a:rPr>
              <a:t>»-Ansätze sollten für die nachhaltige Umwandlung genutzt werden</a:t>
            </a:r>
            <a:r>
              <a:rPr kumimoji="0" lang="de-CH" b="0" i="0" u="none" strike="noStrike" kern="1200" cap="none" spc="0" normalizeH="0" baseline="0" noProof="0" dirty="0">
                <a:ln>
                  <a:noFill/>
                </a:ln>
                <a:solidFill>
                  <a:schemeClr val="bg1"/>
                </a:solidFill>
                <a:effectLst/>
                <a:uLnTx/>
                <a:uFillTx/>
                <a:latin typeface="Arial" panose="020B0604020202020204"/>
                <a:ea typeface="+mn-ea"/>
                <a:cs typeface="+mn-cs"/>
              </a:rPr>
              <a:t>, da sie über die Zuständigkeit der gesetzgebenden Körperschaft hinausgehen. Mehrere Forschungsprojekte empfehlen, mehrgleisige Strategien für eine nachhaltige Wirtschaft einzuführen, die es ermöglichen, die Umweltaus-wirkungen entlang der gesamten Lieferketten zu berücksichtigen. Freiwillige Massnahmen von Unternehmen werden nicht ausreichen und müssen durch verbindliche Massnahmen unterstützt werden. Dies ist besonders wichtig bei globalen Lieferketten, z.B. durch verbindliche nationale Massnahmen, kombiniert mit freiwilligen kooperativen Verpflichtungen (wie Handelsabkommen), freiwilligen privaten Aktionsplänen und freiwilligen Vereinbarungen, die im Falle der Nichteinhaltung durch rechtliche Sanktionen unterstützt werden sollten.</a:t>
            </a:r>
          </a:p>
          <a:p>
            <a:pPr marL="0" indent="0">
              <a:spcAft>
                <a:spcPts val="600"/>
              </a:spcAft>
              <a:buNone/>
            </a:pPr>
            <a:endParaRPr lang="de-CH" dirty="0">
              <a:solidFill>
                <a:schemeClr val="bg1"/>
              </a:solidFill>
            </a:endParaRPr>
          </a:p>
        </p:txBody>
      </p:sp>
      <p:sp>
        <p:nvSpPr>
          <p:cNvPr id="4" name="Slide Number Placeholder 3">
            <a:extLst>
              <a:ext uri="{FF2B5EF4-FFF2-40B4-BE49-F238E27FC236}">
                <a16:creationId xmlns:a16="http://schemas.microsoft.com/office/drawing/2014/main" id="{FC8C2427-0E5A-D7C8-0700-15DF93B27C47}"/>
              </a:ext>
            </a:extLst>
          </p:cNvPr>
          <p:cNvSpPr>
            <a:spLocks noGrp="1"/>
          </p:cNvSpPr>
          <p:nvPr>
            <p:ph type="sldNum" sz="quarter" idx="14"/>
          </p:nvPr>
        </p:nvSpPr>
        <p:spPr/>
        <p:txBody>
          <a:bodyPr/>
          <a:lstStyle/>
          <a:p>
            <a:fld id="{476BE59D-4918-439E-9CBF-5840B2847889}" type="slidenum">
              <a:rPr lang="de-CH" smtClean="0"/>
              <a:pPr/>
              <a:t>14</a:t>
            </a:fld>
            <a:endParaRPr lang="de-CH" dirty="0"/>
          </a:p>
        </p:txBody>
      </p:sp>
      <p:sp>
        <p:nvSpPr>
          <p:cNvPr id="5" name="Footer Placeholder 4">
            <a:extLst>
              <a:ext uri="{FF2B5EF4-FFF2-40B4-BE49-F238E27FC236}">
                <a16:creationId xmlns:a16="http://schemas.microsoft.com/office/drawing/2014/main" id="{A3C0BB3A-6738-46C9-24C1-3A8619F3ED4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4277639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61D8-F102-3D80-10FD-A6E7626C51CC}"/>
              </a:ext>
            </a:extLst>
          </p:cNvPr>
          <p:cNvSpPr>
            <a:spLocks noGrp="1"/>
          </p:cNvSpPr>
          <p:nvPr>
            <p:ph type="title"/>
          </p:nvPr>
        </p:nvSpPr>
        <p:spPr>
          <a:xfrm>
            <a:off x="479425" y="476250"/>
            <a:ext cx="11233150" cy="1044575"/>
          </a:xfrm>
        </p:spPr>
        <p:txBody>
          <a:bodyPr anchor="t">
            <a:normAutofit/>
          </a:bodyPr>
          <a:lstStyle/>
          <a:p>
            <a:r>
              <a:rPr lang="de-CH" dirty="0"/>
              <a:t>Spezifische Politikempfehlungen</a:t>
            </a:r>
          </a:p>
        </p:txBody>
      </p:sp>
      <p:sp>
        <p:nvSpPr>
          <p:cNvPr id="3" name="Text Placeholder 2">
            <a:extLst>
              <a:ext uri="{FF2B5EF4-FFF2-40B4-BE49-F238E27FC236}">
                <a16:creationId xmlns:a16="http://schemas.microsoft.com/office/drawing/2014/main" id="{6B230C2D-58C5-CA90-2FBD-7DC4820B6CDB}"/>
              </a:ext>
            </a:extLst>
          </p:cNvPr>
          <p:cNvSpPr>
            <a:spLocks noGrp="1"/>
          </p:cNvSpPr>
          <p:nvPr>
            <p:ph type="body" sz="quarter" idx="13"/>
          </p:nvPr>
        </p:nvSpPr>
        <p:spPr>
          <a:xfrm>
            <a:off x="479425" y="1808163"/>
            <a:ext cx="5400675" cy="4213225"/>
          </a:xfrm>
        </p:spPr>
        <p:txBody>
          <a:bodyPr>
            <a:normAutofit/>
          </a:bodyPr>
          <a:lstStyle/>
          <a:p>
            <a:pPr marL="0" indent="0">
              <a:spcAft>
                <a:spcPts val="600"/>
              </a:spcAft>
              <a:buNone/>
            </a:pPr>
            <a:r>
              <a:rPr lang="de-CH" dirty="0"/>
              <a:t>Zu fünf Schwerpunkten wurden spezifische Politikempfehlungen formuliert:</a:t>
            </a:r>
          </a:p>
          <a:p>
            <a:pPr>
              <a:spcAft>
                <a:spcPts val="600"/>
              </a:spcAft>
            </a:pPr>
            <a:r>
              <a:rPr lang="de-CH" dirty="0"/>
              <a:t>Lebensmittelproduktion und Ernährung</a:t>
            </a:r>
          </a:p>
          <a:p>
            <a:pPr>
              <a:spcAft>
                <a:spcPts val="600"/>
              </a:spcAft>
            </a:pPr>
            <a:r>
              <a:rPr lang="de-CH" dirty="0"/>
              <a:t>Kreislaufwirtschaft</a:t>
            </a:r>
          </a:p>
          <a:p>
            <a:pPr>
              <a:spcAft>
                <a:spcPts val="600"/>
              </a:spcAft>
            </a:pPr>
            <a:r>
              <a:rPr lang="de-CH" dirty="0"/>
              <a:t>Wohnen und Bauen</a:t>
            </a:r>
          </a:p>
          <a:p>
            <a:pPr>
              <a:spcAft>
                <a:spcPts val="600"/>
              </a:spcAft>
            </a:pPr>
            <a:r>
              <a:rPr lang="de-CH" dirty="0"/>
              <a:t>Verhalten und Konsum</a:t>
            </a:r>
          </a:p>
          <a:p>
            <a:pPr>
              <a:spcAft>
                <a:spcPts val="600"/>
              </a:spcAft>
            </a:pPr>
            <a:r>
              <a:rPr lang="de-CH" dirty="0"/>
              <a:t>Ökosystemleistungen von Wäldern</a:t>
            </a:r>
          </a:p>
          <a:p>
            <a:pPr>
              <a:spcAft>
                <a:spcPts val="600"/>
              </a:spcAft>
            </a:pPr>
            <a:endParaRPr lang="de-CH" dirty="0"/>
          </a:p>
          <a:p>
            <a:pPr>
              <a:spcAft>
                <a:spcPts val="600"/>
              </a:spcAft>
            </a:pPr>
            <a:endParaRPr lang="de-CH" dirty="0"/>
          </a:p>
        </p:txBody>
      </p:sp>
      <p:sp>
        <p:nvSpPr>
          <p:cNvPr id="4" name="Slide Number Placeholder 3">
            <a:extLst>
              <a:ext uri="{FF2B5EF4-FFF2-40B4-BE49-F238E27FC236}">
                <a16:creationId xmlns:a16="http://schemas.microsoft.com/office/drawing/2014/main" id="{67DD76B0-EF50-AE77-6E3B-D3CD5A2EE652}"/>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15</a:t>
            </a:fld>
            <a:endParaRPr lang="de-CH"/>
          </a:p>
        </p:txBody>
      </p:sp>
      <p:sp>
        <p:nvSpPr>
          <p:cNvPr id="5" name="Footer Placeholder 4">
            <a:extLst>
              <a:ext uri="{FF2B5EF4-FFF2-40B4-BE49-F238E27FC236}">
                <a16:creationId xmlns:a16="http://schemas.microsoft.com/office/drawing/2014/main" id="{30CA17EC-7BE9-2C3B-CE0E-E6E892C51505}"/>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a:t>NFP 73 – Nachhaltige Wirtschaft</a:t>
            </a:r>
          </a:p>
        </p:txBody>
      </p:sp>
      <p:pic>
        <p:nvPicPr>
          <p:cNvPr id="7" name="Picture 6" descr="A colorful circle with four different colored parts&#10;&#10;AI-generated content may be incorrect.">
            <a:extLst>
              <a:ext uri="{FF2B5EF4-FFF2-40B4-BE49-F238E27FC236}">
                <a16:creationId xmlns:a16="http://schemas.microsoft.com/office/drawing/2014/main" id="{A97007B3-6E11-61FA-22AD-EDE12A611A6D}"/>
              </a:ext>
            </a:extLst>
          </p:cNvPr>
          <p:cNvPicPr>
            <a:picLocks noChangeAspect="1"/>
          </p:cNvPicPr>
          <p:nvPr/>
        </p:nvPicPr>
        <p:blipFill>
          <a:blip r:embed="rId2">
            <a:extLst>
              <a:ext uri="{28A0092B-C50C-407E-A947-70E740481C1C}">
                <a14:useLocalDpi xmlns:a14="http://schemas.microsoft.com/office/drawing/2010/main" val="0"/>
              </a:ext>
            </a:extLst>
          </a:blip>
          <a:srcRect l="5793" r="5582" b="-3"/>
          <a:stretch>
            <a:fillRect/>
          </a:stretch>
        </p:blipFill>
        <p:spPr>
          <a:xfrm>
            <a:off x="6311902" y="1808164"/>
            <a:ext cx="5880097" cy="4213224"/>
          </a:xfrm>
          <a:prstGeom prst="rect">
            <a:avLst/>
          </a:prstGeom>
          <a:noFill/>
        </p:spPr>
      </p:pic>
    </p:spTree>
    <p:extLst>
      <p:ext uri="{BB962C8B-B14F-4D97-AF65-F5344CB8AC3E}">
        <p14:creationId xmlns:p14="http://schemas.microsoft.com/office/powerpoint/2010/main" val="2042802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9605-97C9-59BF-94FF-C9CD92C3BC66}"/>
              </a:ext>
            </a:extLst>
          </p:cNvPr>
          <p:cNvSpPr>
            <a:spLocks noGrp="1"/>
          </p:cNvSpPr>
          <p:nvPr>
            <p:ph type="title"/>
          </p:nvPr>
        </p:nvSpPr>
        <p:spPr>
          <a:xfrm>
            <a:off x="479425" y="476250"/>
            <a:ext cx="11233150" cy="1044575"/>
          </a:xfrm>
        </p:spPr>
        <p:txBody>
          <a:bodyPr anchor="t">
            <a:normAutofit/>
          </a:bodyPr>
          <a:lstStyle/>
          <a:p>
            <a:r>
              <a:rPr lang="de-CH" dirty="0"/>
              <a:t>Lebensmittelproduktion und Ernährung</a:t>
            </a:r>
          </a:p>
        </p:txBody>
      </p:sp>
      <p:sp>
        <p:nvSpPr>
          <p:cNvPr id="3" name="Text Placeholder 2">
            <a:extLst>
              <a:ext uri="{FF2B5EF4-FFF2-40B4-BE49-F238E27FC236}">
                <a16:creationId xmlns:a16="http://schemas.microsoft.com/office/drawing/2014/main" id="{13BAAF3E-C0D8-B163-D7AD-DA776D15553E}"/>
              </a:ext>
            </a:extLst>
          </p:cNvPr>
          <p:cNvSpPr>
            <a:spLocks noGrp="1"/>
          </p:cNvSpPr>
          <p:nvPr>
            <p:ph type="body" sz="quarter" idx="13"/>
          </p:nvPr>
        </p:nvSpPr>
        <p:spPr>
          <a:xfrm>
            <a:off x="479425" y="1942284"/>
            <a:ext cx="5712369" cy="4079104"/>
          </a:xfrm>
        </p:spPr>
        <p:txBody>
          <a:bodyPr>
            <a:normAutofit/>
          </a:bodyPr>
          <a:lstStyle/>
          <a:p>
            <a:pPr marL="0" indent="0">
              <a:spcAft>
                <a:spcPts val="600"/>
              </a:spcAft>
              <a:buNone/>
            </a:pPr>
            <a:r>
              <a:rPr lang="de-CH" sz="1700" dirty="0"/>
              <a:t>Landwirtschaft und Ernährungssysteme sind für einen bedeutenden Teil des ökologischen Fussabdrucks der Menschheit verantwortlich, und Bestrebungen, deren Auswirkungen zu reduzieren, sind wesentlich, um eine nachhaltige Entwicklung zu erreichen.</a:t>
            </a:r>
          </a:p>
          <a:p>
            <a:pPr marL="0" indent="0">
              <a:spcAft>
                <a:spcPts val="600"/>
              </a:spcAft>
              <a:buNone/>
            </a:pPr>
            <a:r>
              <a:rPr lang="de-CH" sz="1700" dirty="0"/>
              <a:t>Die Wertschöpfungskette im Ernährungssystem umfasst die landwirtschaftliche Produktion, einschliesslich der</a:t>
            </a:r>
          </a:p>
          <a:p>
            <a:pPr marL="0" indent="0">
              <a:spcAft>
                <a:spcPts val="600"/>
              </a:spcAft>
              <a:buNone/>
            </a:pPr>
            <a:r>
              <a:rPr lang="de-CH" sz="1700" dirty="0"/>
              <a:t>landwirtschaftlichen Dienstleistungs- und Produkt-lieferanten, gefolgt von der Verarbeitung, Verteilung, dem Detailhandel, einschliesslich Restaurants und anderer Lebensmitteldienstleistungen, Konsum und Entsorgung.</a:t>
            </a:r>
          </a:p>
          <a:p>
            <a:pPr marL="0" indent="0">
              <a:spcAft>
                <a:spcPts val="600"/>
              </a:spcAft>
              <a:buNone/>
            </a:pPr>
            <a:r>
              <a:rPr lang="de-CH" sz="1700" dirty="0">
                <a:hlinkClick r:id="rId2"/>
              </a:rPr>
              <a:t>NFP 73, </a:t>
            </a:r>
            <a:r>
              <a:rPr lang="en-GB" dirty="0" err="1">
                <a:hlinkClick r:id="rId2"/>
              </a:rPr>
              <a:t>Landwirtschaft</a:t>
            </a:r>
            <a:r>
              <a:rPr lang="en-GB" dirty="0">
                <a:hlinkClick r:id="rId2"/>
              </a:rPr>
              <a:t> und </a:t>
            </a:r>
            <a:r>
              <a:rPr lang="en-GB" dirty="0" err="1">
                <a:hlinkClick r:id="rId2"/>
              </a:rPr>
              <a:t>Ernährung</a:t>
            </a:r>
            <a:endParaRPr lang="en-GB" dirty="0"/>
          </a:p>
        </p:txBody>
      </p:sp>
      <p:sp>
        <p:nvSpPr>
          <p:cNvPr id="4" name="Slide Number Placeholder 3">
            <a:extLst>
              <a:ext uri="{FF2B5EF4-FFF2-40B4-BE49-F238E27FC236}">
                <a16:creationId xmlns:a16="http://schemas.microsoft.com/office/drawing/2014/main" id="{3EAA9BF2-3067-5697-92A9-2CFFC9E48021}"/>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16</a:t>
            </a:fld>
            <a:endParaRPr lang="de-CH"/>
          </a:p>
        </p:txBody>
      </p:sp>
      <p:sp>
        <p:nvSpPr>
          <p:cNvPr id="5" name="Footer Placeholder 4">
            <a:extLst>
              <a:ext uri="{FF2B5EF4-FFF2-40B4-BE49-F238E27FC236}">
                <a16:creationId xmlns:a16="http://schemas.microsoft.com/office/drawing/2014/main" id="{9C60215D-2261-0F2C-F0E2-7A7EA75C46A9}"/>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a:t>NFP 73 – Nachhaltige Wirtschaft</a:t>
            </a:r>
          </a:p>
        </p:txBody>
      </p:sp>
      <p:pic>
        <p:nvPicPr>
          <p:cNvPr id="6" name="object 6">
            <a:extLst>
              <a:ext uri="{FF2B5EF4-FFF2-40B4-BE49-F238E27FC236}">
                <a16:creationId xmlns:a16="http://schemas.microsoft.com/office/drawing/2014/main" id="{D29C9479-BE60-16B9-D138-A0848F7B5AA5}"/>
              </a:ext>
            </a:extLst>
          </p:cNvPr>
          <p:cNvPicPr/>
          <p:nvPr/>
        </p:nvPicPr>
        <p:blipFill>
          <a:blip r:embed="rId3" cstate="print"/>
          <a:srcRect l="18637" t="14368" r="16177" b="10871"/>
          <a:stretch>
            <a:fillRect/>
          </a:stretch>
        </p:blipFill>
        <p:spPr>
          <a:xfrm>
            <a:off x="6191794" y="1808162"/>
            <a:ext cx="5520781" cy="4213225"/>
          </a:xfrm>
          <a:prstGeom prst="rect">
            <a:avLst/>
          </a:prstGeom>
        </p:spPr>
      </p:pic>
    </p:spTree>
    <p:extLst>
      <p:ext uri="{BB962C8B-B14F-4D97-AF65-F5344CB8AC3E}">
        <p14:creationId xmlns:p14="http://schemas.microsoft.com/office/powerpoint/2010/main" val="472957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DDD9728-48D3-C553-3165-B77FE7D6BD08}"/>
              </a:ext>
            </a:extLst>
          </p:cNvPr>
          <p:cNvGraphicFramePr>
            <a:graphicFrameLocks noChangeAspect="1"/>
          </p:cNvGraphicFramePr>
          <p:nvPr>
            <p:custDataLst>
              <p:tags r:id="rId1"/>
            </p:custDataLst>
            <p:extLst>
              <p:ext uri="{D42A27DB-BD31-4B8C-83A1-F6EECF244321}">
                <p14:modId xmlns:p14="http://schemas.microsoft.com/office/powerpoint/2010/main" val="31653460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E564D24-46D7-ADF9-DB90-D20C8BA474D7}"/>
              </a:ext>
            </a:extLst>
          </p:cNvPr>
          <p:cNvSpPr>
            <a:spLocks noGrp="1"/>
          </p:cNvSpPr>
          <p:nvPr>
            <p:ph type="title"/>
          </p:nvPr>
        </p:nvSpPr>
        <p:spPr/>
        <p:txBody>
          <a:bodyPr vert="horz"/>
          <a:lstStyle/>
          <a:p>
            <a:r>
              <a:rPr lang="de-CH" dirty="0"/>
              <a:t>Lebensmittelproduktion und Ernährung – Aufgabe</a:t>
            </a:r>
          </a:p>
        </p:txBody>
      </p:sp>
      <p:sp>
        <p:nvSpPr>
          <p:cNvPr id="3" name="Slide Number Placeholder 2">
            <a:extLst>
              <a:ext uri="{FF2B5EF4-FFF2-40B4-BE49-F238E27FC236}">
                <a16:creationId xmlns:a16="http://schemas.microsoft.com/office/drawing/2014/main" id="{87C22BC6-FE97-4FB2-C314-B163391E44AC}"/>
              </a:ext>
            </a:extLst>
          </p:cNvPr>
          <p:cNvSpPr>
            <a:spLocks noGrp="1"/>
          </p:cNvSpPr>
          <p:nvPr>
            <p:ph type="sldNum" sz="quarter" idx="14"/>
          </p:nvPr>
        </p:nvSpPr>
        <p:spPr/>
        <p:txBody>
          <a:bodyPr/>
          <a:lstStyle/>
          <a:p>
            <a:fld id="{476BE59D-4918-439E-9CBF-5840B2847889}" type="slidenum">
              <a:rPr lang="de-CH" smtClean="0"/>
              <a:pPr/>
              <a:t>17</a:t>
            </a:fld>
            <a:endParaRPr lang="de-CH" dirty="0"/>
          </a:p>
        </p:txBody>
      </p:sp>
      <p:sp>
        <p:nvSpPr>
          <p:cNvPr id="5" name="Text Placeholder 4">
            <a:extLst>
              <a:ext uri="{FF2B5EF4-FFF2-40B4-BE49-F238E27FC236}">
                <a16:creationId xmlns:a16="http://schemas.microsoft.com/office/drawing/2014/main" id="{386AC550-BB9E-684F-74E6-4628BCBDEE98}"/>
              </a:ext>
            </a:extLst>
          </p:cNvPr>
          <p:cNvSpPr>
            <a:spLocks noGrp="1"/>
          </p:cNvSpPr>
          <p:nvPr>
            <p:ph type="body" sz="quarter" idx="15"/>
          </p:nvPr>
        </p:nvSpPr>
        <p:spPr/>
        <p:txBody>
          <a:bodyPr/>
          <a:lstStyle/>
          <a:p>
            <a:endParaRPr lang="de-CH"/>
          </a:p>
        </p:txBody>
      </p:sp>
      <p:sp>
        <p:nvSpPr>
          <p:cNvPr id="6" name="Text Placeholder 5">
            <a:extLst>
              <a:ext uri="{FF2B5EF4-FFF2-40B4-BE49-F238E27FC236}">
                <a16:creationId xmlns:a16="http://schemas.microsoft.com/office/drawing/2014/main" id="{04BFBDAE-CF8D-D241-52D1-8BAF12233F60}"/>
              </a:ext>
            </a:extLst>
          </p:cNvPr>
          <p:cNvSpPr>
            <a:spLocks noGrp="1"/>
          </p:cNvSpPr>
          <p:nvPr>
            <p:ph type="body" sz="quarter" idx="13"/>
          </p:nvPr>
        </p:nvSpPr>
        <p:spPr>
          <a:xfrm>
            <a:off x="479426" y="2565400"/>
            <a:ext cx="3743253" cy="3455988"/>
          </a:xfrm>
        </p:spPr>
        <p:txBody>
          <a:bodyPr/>
          <a:lstStyle/>
          <a:p>
            <a:pPr marL="0" indent="0">
              <a:buNone/>
            </a:pPr>
            <a:r>
              <a:rPr lang="de-CH" dirty="0"/>
              <a:t>Welche konkreten Empfehlungen würdest du aus den Forschungsergebnissen ableiten (s. Lernmodul «Landwirtschaft und Ernährung») und an wenn würdest du die Empfehlungen richten?</a:t>
            </a:r>
          </a:p>
          <a:p>
            <a:pPr marL="0" indent="0">
              <a:buNone/>
            </a:pPr>
            <a:endParaRPr lang="de-CH" dirty="0"/>
          </a:p>
          <a:p>
            <a:pPr marL="0" indent="0">
              <a:buNone/>
            </a:pPr>
            <a:r>
              <a:rPr lang="de-CH" dirty="0"/>
              <a:t>Vergleiche deine Empfehlungen dann mit denjenigen der Forschenden.</a:t>
            </a:r>
          </a:p>
          <a:p>
            <a:endParaRPr lang="de-CH" dirty="0"/>
          </a:p>
        </p:txBody>
      </p:sp>
      <p:sp>
        <p:nvSpPr>
          <p:cNvPr id="7" name="Text Placeholder 6">
            <a:extLst>
              <a:ext uri="{FF2B5EF4-FFF2-40B4-BE49-F238E27FC236}">
                <a16:creationId xmlns:a16="http://schemas.microsoft.com/office/drawing/2014/main" id="{9B80623C-F537-6A35-93A4-3C01A11F1DA9}"/>
              </a:ext>
            </a:extLst>
          </p:cNvPr>
          <p:cNvSpPr>
            <a:spLocks noGrp="1"/>
          </p:cNvSpPr>
          <p:nvPr>
            <p:ph type="body" sz="quarter" idx="12"/>
          </p:nvPr>
        </p:nvSpPr>
        <p:spPr>
          <a:xfrm>
            <a:off x="479424" y="1808163"/>
            <a:ext cx="4628915" cy="587375"/>
          </a:xfrm>
        </p:spPr>
        <p:txBody>
          <a:bodyPr/>
          <a:lstStyle/>
          <a:p>
            <a:r>
              <a:rPr lang="de-CH" dirty="0"/>
              <a:t>Aufgabe</a:t>
            </a:r>
          </a:p>
        </p:txBody>
      </p:sp>
      <p:sp>
        <p:nvSpPr>
          <p:cNvPr id="8" name="Footer Placeholder 7">
            <a:extLst>
              <a:ext uri="{FF2B5EF4-FFF2-40B4-BE49-F238E27FC236}">
                <a16:creationId xmlns:a16="http://schemas.microsoft.com/office/drawing/2014/main" id="{9028D3E6-E9C7-068F-15B6-7EDFC7CDD028}"/>
              </a:ext>
            </a:extLst>
          </p:cNvPr>
          <p:cNvSpPr>
            <a:spLocks noGrp="1"/>
          </p:cNvSpPr>
          <p:nvPr>
            <p:ph type="ftr" sz="quarter" idx="16"/>
          </p:nvPr>
        </p:nvSpPr>
        <p:spPr/>
        <p:txBody>
          <a:bodyPr/>
          <a:lstStyle/>
          <a:p>
            <a:r>
              <a:rPr lang="de-CH"/>
              <a:t>NFP 73 – Nachhaltige Wirtschaft</a:t>
            </a:r>
            <a:endParaRPr lang="de-CH" dirty="0"/>
          </a:p>
        </p:txBody>
      </p:sp>
      <p:pic>
        <p:nvPicPr>
          <p:cNvPr id="17" name="Picture Placeholder 16" descr="A person holding a box of vegetables&#10;&#10;AI-generated content may be incorrect.">
            <a:extLst>
              <a:ext uri="{FF2B5EF4-FFF2-40B4-BE49-F238E27FC236}">
                <a16:creationId xmlns:a16="http://schemas.microsoft.com/office/drawing/2014/main" id="{EB7A9B28-AF3C-5BD4-7B6F-8F756DC9357A}"/>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9530" b="9530"/>
          <a:stretch>
            <a:fillRect/>
          </a:stretch>
        </p:blipFill>
        <p:spPr/>
      </p:pic>
    </p:spTree>
    <p:extLst>
      <p:ext uri="{BB962C8B-B14F-4D97-AF65-F5344CB8AC3E}">
        <p14:creationId xmlns:p14="http://schemas.microsoft.com/office/powerpoint/2010/main" val="884359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9278E-EE34-B38E-CFF0-195D0F2B748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15B9DEC-52F3-5D2B-E639-B6B057EB9877}"/>
              </a:ext>
            </a:extLst>
          </p:cNvPr>
          <p:cNvGraphicFramePr>
            <a:graphicFrameLocks noChangeAspect="1"/>
          </p:cNvGraphicFramePr>
          <p:nvPr>
            <p:custDataLst>
              <p:tags r:id="rId1"/>
            </p:custDataLst>
            <p:extLst>
              <p:ext uri="{D42A27DB-BD31-4B8C-83A1-F6EECF244321}">
                <p14:modId xmlns:p14="http://schemas.microsoft.com/office/powerpoint/2010/main" val="71812139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6727A00B-52EB-94CA-D168-ACC27F7B539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9041CBC-1E11-F4AE-D932-4FEA14B2D6F3}"/>
              </a:ext>
            </a:extLst>
          </p:cNvPr>
          <p:cNvSpPr>
            <a:spLocks noGrp="1"/>
          </p:cNvSpPr>
          <p:nvPr>
            <p:ph type="title"/>
          </p:nvPr>
        </p:nvSpPr>
        <p:spPr/>
        <p:txBody>
          <a:bodyPr vert="horz"/>
          <a:lstStyle/>
          <a:p>
            <a:r>
              <a:rPr lang="de-CH" dirty="0"/>
              <a:t>Lebensmittelproduktion und Ernährung – Empfehlungen I</a:t>
            </a:r>
          </a:p>
        </p:txBody>
      </p:sp>
      <p:sp>
        <p:nvSpPr>
          <p:cNvPr id="3" name="Text Placeholder 2">
            <a:extLst>
              <a:ext uri="{FF2B5EF4-FFF2-40B4-BE49-F238E27FC236}">
                <a16:creationId xmlns:a16="http://schemas.microsoft.com/office/drawing/2014/main" id="{56C8B0EB-B6C6-C4AB-3F68-22F657547C12}"/>
              </a:ext>
            </a:extLst>
          </p:cNvPr>
          <p:cNvSpPr>
            <a:spLocks noGrp="1"/>
          </p:cNvSpPr>
          <p:nvPr>
            <p:ph type="body" sz="quarter" idx="13"/>
          </p:nvPr>
        </p:nvSpPr>
        <p:spPr/>
        <p:txBody>
          <a:bodyPr/>
          <a:lstStyle/>
          <a:p>
            <a:pPr marL="342900" indent="-342900">
              <a:buFont typeface="+mj-lt"/>
              <a:buAutoNum type="arabicPeriod"/>
            </a:pPr>
            <a:r>
              <a:rPr lang="de-CH" dirty="0"/>
              <a:t>Übernahme der europäischen Lebensmittelverschwendungsdefinition und Messmethodik in das Schweizer Recht, da dies Rechtssicherheit und eine rechtliche Grundlage für Massnahmen und Pflichten bietet.</a:t>
            </a:r>
          </a:p>
          <a:p>
            <a:pPr marL="342900" indent="-342900">
              <a:buFont typeface="+mj-lt"/>
              <a:buAutoNum type="arabicPeriod"/>
            </a:pPr>
            <a:r>
              <a:rPr lang="de-CH" dirty="0"/>
              <a:t>Aufweichung ästhetischer Vermarktungsnormen für Früchte und Gemüse (meist private Normen).</a:t>
            </a:r>
          </a:p>
          <a:p>
            <a:pPr marL="342900" indent="-342900">
              <a:buFont typeface="+mj-lt"/>
              <a:buAutoNum type="arabicPeriod"/>
            </a:pPr>
            <a:r>
              <a:rPr lang="de-CH" dirty="0"/>
              <a:t>Klärung der Definition des Mindesthaltbarkeitsdatums und Zulassung des Verkaufs von abgelaufenen Produkten mit einem Mindesthaltbarkeitsdatum, sofern ein sicherer Verzehr gewährleistet ist und die Konsumentinnen und Konsumenten auf das Ablaufdatum hingewiesen werden.</a:t>
            </a:r>
          </a:p>
          <a:p>
            <a:pPr marL="342900" indent="-342900">
              <a:buFont typeface="+mj-lt"/>
              <a:buAutoNum type="arabicPeriod"/>
            </a:pPr>
            <a:r>
              <a:rPr lang="de-CH" dirty="0"/>
              <a:t>Einführung verbindlicher Reduktionsziele, falls freiwillige Massnahmen nicht ausreichen, für jede Branche der Lebensmittelindustrie, z. B. Kriterien für die Reduzierung von Lebensmittelabfällen in Kantinen.</a:t>
            </a:r>
          </a:p>
          <a:p>
            <a:pPr marL="342900" indent="-342900">
              <a:buFont typeface="+mj-lt"/>
              <a:buAutoNum type="arabicPeriod"/>
            </a:pPr>
            <a:r>
              <a:rPr lang="de-CH" dirty="0"/>
              <a:t>Einführung eines Gesetzes über Lebensmittelspenden in der schweizerischen Lebensmittelgesetzgebung Art. 7 Abs. 4 LMG. Supermärkte wären verpflichtet, Verträge mit Lebensmittelbanken oder anderen wohltätigen Einrichtungen abzuschliessen. Läden könnten für Verstösse gegen das Gesetz bestraft werden</a:t>
            </a:r>
          </a:p>
          <a:p>
            <a:pPr marL="342900" marR="0" lvl="0" indent="-342900" algn="l" defTabSz="914400" rtl="0" eaLnBrk="1" fontAlgn="auto" latinLnBrk="0" hangingPunct="1">
              <a:lnSpc>
                <a:spcPct val="120000"/>
              </a:lnSpc>
              <a:spcBef>
                <a:spcPts val="0"/>
              </a:spcBef>
              <a:spcAft>
                <a:spcPts val="600"/>
              </a:spcAft>
              <a:buClrTx/>
              <a:buSzTx/>
              <a:buFont typeface="+mj-lt"/>
              <a:buAutoNum type="arabicPeriod" startAt="6"/>
              <a:tabLst/>
              <a:defRPr/>
            </a:pPr>
            <a:r>
              <a:rPr kumimoji="0" lang="de-CH" sz="1800" b="0" i="0" u="none" strike="noStrike" kern="1200" cap="none" spc="0" normalizeH="0" baseline="0" noProof="0" dirty="0">
                <a:ln>
                  <a:noFill/>
                </a:ln>
                <a:solidFill>
                  <a:schemeClr val="bg1"/>
                </a:solidFill>
                <a:effectLst/>
                <a:uLnTx/>
                <a:uFillTx/>
                <a:latin typeface="Arial" panose="020B0604020202020204"/>
                <a:ea typeface="+mn-ea"/>
                <a:cs typeface="+mn-cs"/>
              </a:rPr>
              <a:t>Steuererleichterungen für eine vereinfachte Verteilung.</a:t>
            </a:r>
          </a:p>
          <a:p>
            <a:pPr marL="342900" indent="-342900">
              <a:buFont typeface="+mj-lt"/>
              <a:buAutoNum type="arabicPeriod"/>
            </a:pPr>
            <a:endParaRPr lang="de-CH" dirty="0"/>
          </a:p>
        </p:txBody>
      </p:sp>
      <p:sp>
        <p:nvSpPr>
          <p:cNvPr id="4" name="Slide Number Placeholder 3">
            <a:extLst>
              <a:ext uri="{FF2B5EF4-FFF2-40B4-BE49-F238E27FC236}">
                <a16:creationId xmlns:a16="http://schemas.microsoft.com/office/drawing/2014/main" id="{72BA4325-C0D2-BF74-70A7-B13AEF5C3762}"/>
              </a:ext>
            </a:extLst>
          </p:cNvPr>
          <p:cNvSpPr>
            <a:spLocks noGrp="1"/>
          </p:cNvSpPr>
          <p:nvPr>
            <p:ph type="sldNum" sz="quarter" idx="14"/>
          </p:nvPr>
        </p:nvSpPr>
        <p:spPr/>
        <p:txBody>
          <a:bodyPr/>
          <a:lstStyle/>
          <a:p>
            <a:fld id="{476BE59D-4918-439E-9CBF-5840B2847889}" type="slidenum">
              <a:rPr lang="de-CH" smtClean="0"/>
              <a:pPr/>
              <a:t>18</a:t>
            </a:fld>
            <a:endParaRPr lang="de-CH" dirty="0"/>
          </a:p>
        </p:txBody>
      </p:sp>
      <p:sp>
        <p:nvSpPr>
          <p:cNvPr id="5" name="Footer Placeholder 4">
            <a:extLst>
              <a:ext uri="{FF2B5EF4-FFF2-40B4-BE49-F238E27FC236}">
                <a16:creationId xmlns:a16="http://schemas.microsoft.com/office/drawing/2014/main" id="{22F67EB8-9C73-FADB-FF57-1A68C7F950C8}"/>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58993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727A00B-52EB-94CA-D168-ACC27F7B5397}"/>
              </a:ext>
            </a:extLst>
          </p:cNvPr>
          <p:cNvGraphicFramePr>
            <a:graphicFrameLocks noChangeAspect="1"/>
          </p:cNvGraphicFramePr>
          <p:nvPr>
            <p:custDataLst>
              <p:tags r:id="rId1"/>
            </p:custDataLst>
            <p:extLst>
              <p:ext uri="{D42A27DB-BD31-4B8C-83A1-F6EECF244321}">
                <p14:modId xmlns:p14="http://schemas.microsoft.com/office/powerpoint/2010/main" val="12530158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E1A202-E23F-6BA2-4BF8-021CF8DAC51D}"/>
              </a:ext>
            </a:extLst>
          </p:cNvPr>
          <p:cNvSpPr>
            <a:spLocks noGrp="1"/>
          </p:cNvSpPr>
          <p:nvPr>
            <p:ph type="title"/>
          </p:nvPr>
        </p:nvSpPr>
        <p:spPr/>
        <p:txBody>
          <a:bodyPr vert="horz"/>
          <a:lstStyle/>
          <a:p>
            <a:r>
              <a:rPr lang="de-CH" dirty="0"/>
              <a:t>Lebensmittelproduktion und Ernährung – Empfehlungen II</a:t>
            </a:r>
          </a:p>
        </p:txBody>
      </p:sp>
      <p:sp>
        <p:nvSpPr>
          <p:cNvPr id="3" name="Text Placeholder 2">
            <a:extLst>
              <a:ext uri="{FF2B5EF4-FFF2-40B4-BE49-F238E27FC236}">
                <a16:creationId xmlns:a16="http://schemas.microsoft.com/office/drawing/2014/main" id="{A9CE391A-1D50-157E-D0B9-B755A5941CD3}"/>
              </a:ext>
            </a:extLst>
          </p:cNvPr>
          <p:cNvSpPr>
            <a:spLocks noGrp="1"/>
          </p:cNvSpPr>
          <p:nvPr>
            <p:ph type="body" sz="quarter" idx="13"/>
          </p:nvPr>
        </p:nvSpPr>
        <p:spPr/>
        <p:txBody>
          <a:bodyPr/>
          <a:lstStyle/>
          <a:p>
            <a:pPr marL="342900" indent="-342900">
              <a:spcAft>
                <a:spcPts val="600"/>
              </a:spcAft>
              <a:buFont typeface="+mj-lt"/>
              <a:buAutoNum type="arabicPeriod" startAt="7"/>
            </a:pPr>
            <a:r>
              <a:rPr lang="de-CH" dirty="0">
                <a:solidFill>
                  <a:schemeClr val="bg1"/>
                </a:solidFill>
              </a:rPr>
              <a:t>Keine/eine reduzierte MwSt. auf gespendete Lebensmittel.</a:t>
            </a:r>
          </a:p>
          <a:p>
            <a:pPr marL="342900" indent="-342900">
              <a:spcAft>
                <a:spcPts val="600"/>
              </a:spcAft>
              <a:buFont typeface="+mj-lt"/>
              <a:buAutoNum type="arabicPeriod" startAt="7"/>
            </a:pPr>
            <a:r>
              <a:rPr lang="de-CH" dirty="0">
                <a:solidFill>
                  <a:schemeClr val="bg1"/>
                </a:solidFill>
              </a:rPr>
              <a:t>Einführung eines Systems für Essensbestellung in Spitälern, das (i) Mahlzeiten automatisch storniert, wenn Patientinnen und Patienten das Spital verlassen oder aus medizinischen Gründen nicht essen können, und (ii) eine flexible Auswahl der Portionsgrösse und der Bestandteile der Mahlzeit ermöglicht.</a:t>
            </a:r>
          </a:p>
          <a:p>
            <a:pPr marL="342900" indent="-342900">
              <a:spcAft>
                <a:spcPts val="600"/>
              </a:spcAft>
              <a:buFont typeface="+mj-lt"/>
              <a:buAutoNum type="arabicPeriod" startAt="7"/>
            </a:pPr>
            <a:r>
              <a:rPr lang="de-CH" dirty="0">
                <a:solidFill>
                  <a:schemeClr val="bg1"/>
                </a:solidFill>
              </a:rPr>
              <a:t>Interventionen oder Informationskampagnen sollten sich auf die mit Lebensmittelverschwendung zusammenhängenden Fragen der Ernährung und der ökologischen Nachhaltigkeit konzentrieren.</a:t>
            </a:r>
          </a:p>
          <a:p>
            <a:pPr marL="342900" indent="-342900">
              <a:spcAft>
                <a:spcPts val="600"/>
              </a:spcAft>
              <a:buFont typeface="+mj-lt"/>
              <a:buAutoNum type="arabicPeriod" startAt="7"/>
            </a:pPr>
            <a:r>
              <a:rPr lang="de-CH" dirty="0">
                <a:solidFill>
                  <a:schemeClr val="bg1"/>
                </a:solidFill>
              </a:rPr>
              <a:t>Gut definierte Vorschriften sind bei der Bekämpfung von Lebensmittelverschwendung in Haushalten wirksamer als steuerliche oder wirtschaftliche Anreize.</a:t>
            </a:r>
          </a:p>
          <a:p>
            <a:pPr marL="342900" indent="-342900">
              <a:spcAft>
                <a:spcPts val="600"/>
              </a:spcAft>
              <a:buFont typeface="+mj-lt"/>
              <a:buAutoNum type="arabicPeriod" startAt="7"/>
            </a:pPr>
            <a:r>
              <a:rPr lang="de-CH" dirty="0">
                <a:solidFill>
                  <a:schemeClr val="bg1"/>
                </a:solidFill>
              </a:rPr>
              <a:t>Die Verwendung intelligenter Ernährungs- und Umweltindikatoren auf globaler Ebene kann den wahrgenommenen Wert von verschwendeten Lebensmitteln erhöhen. Die Darstellung des tatsächlichen Werts von verschwendeten Lebensmitteln ist ein erster Schritt, um Konsumentinnen und Konsumenten, Unternehmen und Regierungen zu Massnahmen zur Eindämmung der Verschwendung zu bewegen.</a:t>
            </a:r>
          </a:p>
        </p:txBody>
      </p:sp>
      <p:sp>
        <p:nvSpPr>
          <p:cNvPr id="4" name="Slide Number Placeholder 3">
            <a:extLst>
              <a:ext uri="{FF2B5EF4-FFF2-40B4-BE49-F238E27FC236}">
                <a16:creationId xmlns:a16="http://schemas.microsoft.com/office/drawing/2014/main" id="{7ADB525D-3DD4-A59C-5C6F-E8B6B9235152}"/>
              </a:ext>
            </a:extLst>
          </p:cNvPr>
          <p:cNvSpPr>
            <a:spLocks noGrp="1"/>
          </p:cNvSpPr>
          <p:nvPr>
            <p:ph type="sldNum" sz="quarter" idx="14"/>
          </p:nvPr>
        </p:nvSpPr>
        <p:spPr/>
        <p:txBody>
          <a:bodyPr/>
          <a:lstStyle/>
          <a:p>
            <a:fld id="{476BE59D-4918-439E-9CBF-5840B2847889}" type="slidenum">
              <a:rPr lang="de-CH" smtClean="0"/>
              <a:pPr/>
              <a:t>19</a:t>
            </a:fld>
            <a:endParaRPr lang="de-CH" dirty="0"/>
          </a:p>
        </p:txBody>
      </p:sp>
      <p:sp>
        <p:nvSpPr>
          <p:cNvPr id="5" name="Footer Placeholder 4">
            <a:extLst>
              <a:ext uri="{FF2B5EF4-FFF2-40B4-BE49-F238E27FC236}">
                <a16:creationId xmlns:a16="http://schemas.microsoft.com/office/drawing/2014/main" id="{A18AD0CF-5BA9-53E5-DA0C-773403CD2BA0}"/>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4285381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a:lstStyle/>
          <a:p>
            <a:r>
              <a:rPr lang="de-CH" dirty="0"/>
              <a:t>Synthese: Politikempfehlungen </a:t>
            </a:r>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479426" y="1808163"/>
            <a:ext cx="7943214" cy="4213225"/>
          </a:xfrm>
        </p:spPr>
        <p:txBody>
          <a:bodyPr/>
          <a:lstStyle/>
          <a:p>
            <a:pPr marL="0" indent="0" algn="l">
              <a:buNone/>
            </a:pPr>
            <a:r>
              <a:rPr lang="de-CH" sz="1800" b="0" i="0" u="none" strike="noStrike" baseline="0" dirty="0">
                <a:solidFill>
                  <a:srgbClr val="262626"/>
                </a:solidFill>
              </a:rPr>
              <a:t>Unwetter, steigende Meeresspiegel und der Verlust von Biodiversität bedrohen weltweit unser Wohlergehen und unsere </a:t>
            </a:r>
            <a:r>
              <a:rPr lang="de-CH" sz="1800" i="0" u="none" strike="noStrike" baseline="0" dirty="0">
                <a:solidFill>
                  <a:srgbClr val="262626"/>
                </a:solidFill>
              </a:rPr>
              <a:t>Lebensgrundlage</a:t>
            </a:r>
            <a:r>
              <a:rPr lang="de-CH" sz="1800" b="0" i="0" u="none" strike="noStrike" baseline="0" dirty="0">
                <a:solidFill>
                  <a:srgbClr val="262626"/>
                </a:solidFill>
              </a:rPr>
              <a:t>. Wir müssen unseren Ressourcenverbrauch den Möglichkeiten der Natur anpassen. Dies betrifft das Konsumverhalten wie auch </a:t>
            </a:r>
            <a:r>
              <a:rPr lang="de-CH" dirty="0">
                <a:solidFill>
                  <a:srgbClr val="262626"/>
                </a:solidFill>
              </a:rPr>
              <a:t>Produktions-prozesse. Der notwendige Übergang zu einer nachhaltigen Wirtschaft betrifft sowohl die heutige wie auch künftige Generationen und bedarf deshalb einer langfristigen Perspektive.</a:t>
            </a:r>
          </a:p>
          <a:p>
            <a:pPr marL="0" indent="0" algn="l">
              <a:buNone/>
            </a:pPr>
            <a:endParaRPr lang="de-CH" dirty="0">
              <a:solidFill>
                <a:srgbClr val="262626"/>
              </a:solidFill>
            </a:endParaRPr>
          </a:p>
          <a:p>
            <a:pPr marL="0" indent="0" algn="l">
              <a:buNone/>
            </a:pPr>
            <a:r>
              <a:rPr lang="de-CH" dirty="0">
                <a:solidFill>
                  <a:srgbClr val="262626"/>
                </a:solidFill>
              </a:rPr>
              <a:t>Das Ziel der Synthese ist es, die Kernaussagen aus den 29 Forschungsprojekten des NFP 73 zu präsentieren, wobei der Schwerpunkt auf den politischen Empfehlungen liegt.</a:t>
            </a:r>
          </a:p>
          <a:p>
            <a:pPr marL="0" indent="0" algn="l">
              <a:buNone/>
            </a:pPr>
            <a:endParaRPr lang="de-CH" dirty="0">
              <a:solidFill>
                <a:srgbClr val="262626"/>
              </a:solidFill>
            </a:endParaRPr>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CH" smtClean="0"/>
              <a:pPr/>
              <a:t>2</a:t>
            </a:fld>
            <a:endParaRPr lang="de-CH"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CH"/>
              <a:t>NFP 73 – Nachhaltige Wirtschaft</a:t>
            </a:r>
            <a:endParaRPr lang="de-CH" dirty="0"/>
          </a:p>
        </p:txBody>
      </p:sp>
      <p:pic>
        <p:nvPicPr>
          <p:cNvPr id="6" name="object 4">
            <a:extLst>
              <a:ext uri="{FF2B5EF4-FFF2-40B4-BE49-F238E27FC236}">
                <a16:creationId xmlns:a16="http://schemas.microsoft.com/office/drawing/2014/main" id="{087C3FF4-9333-5592-97C0-2FD945504E4C}"/>
              </a:ext>
            </a:extLst>
          </p:cNvPr>
          <p:cNvPicPr/>
          <p:nvPr/>
        </p:nvPicPr>
        <p:blipFill>
          <a:blip r:embed="rId2" cstate="print"/>
          <a:stretch>
            <a:fillRect/>
          </a:stretch>
        </p:blipFill>
        <p:spPr>
          <a:xfrm>
            <a:off x="8894656" y="1808163"/>
            <a:ext cx="2817918" cy="4226877"/>
          </a:xfrm>
          <a:prstGeom prst="rect">
            <a:avLst/>
          </a:prstGeom>
        </p:spPr>
      </p:pic>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C48B-B668-ECEA-BF2B-5D34F449995A}"/>
              </a:ext>
            </a:extLst>
          </p:cNvPr>
          <p:cNvSpPr>
            <a:spLocks noGrp="1"/>
          </p:cNvSpPr>
          <p:nvPr>
            <p:ph type="title"/>
          </p:nvPr>
        </p:nvSpPr>
        <p:spPr>
          <a:xfrm>
            <a:off x="479425" y="476250"/>
            <a:ext cx="11233150" cy="1044575"/>
          </a:xfrm>
        </p:spPr>
        <p:txBody>
          <a:bodyPr anchor="t">
            <a:normAutofit/>
          </a:bodyPr>
          <a:lstStyle/>
          <a:p>
            <a:r>
              <a:rPr lang="de-CH" dirty="0"/>
              <a:t>Kreislaufwirtschaft</a:t>
            </a:r>
          </a:p>
        </p:txBody>
      </p:sp>
      <p:sp>
        <p:nvSpPr>
          <p:cNvPr id="3" name="Text Placeholder 2">
            <a:extLst>
              <a:ext uri="{FF2B5EF4-FFF2-40B4-BE49-F238E27FC236}">
                <a16:creationId xmlns:a16="http://schemas.microsoft.com/office/drawing/2014/main" id="{DAF85952-DB8C-B122-58FE-2911E0F5563B}"/>
              </a:ext>
            </a:extLst>
          </p:cNvPr>
          <p:cNvSpPr>
            <a:spLocks noGrp="1"/>
          </p:cNvSpPr>
          <p:nvPr>
            <p:ph type="body" sz="quarter" idx="13"/>
          </p:nvPr>
        </p:nvSpPr>
        <p:spPr>
          <a:xfrm>
            <a:off x="479425" y="1808163"/>
            <a:ext cx="6696075" cy="4213226"/>
          </a:xfrm>
        </p:spPr>
        <p:txBody>
          <a:bodyPr>
            <a:noAutofit/>
          </a:bodyPr>
          <a:lstStyle/>
          <a:p>
            <a:pPr marL="0" indent="0" rtl="0" eaLnBrk="1" latinLnBrk="0" hangingPunct="1">
              <a:lnSpc>
                <a:spcPct val="110000"/>
              </a:lnSpc>
              <a:spcAft>
                <a:spcPts val="600"/>
              </a:spcAft>
              <a:buNone/>
            </a:pPr>
            <a:r>
              <a:rPr lang="de-CH" dirty="0"/>
              <a:t>In der Schweiz gibt es eine starke Unterstützung der Bevölkerung für das Recycling. Im Jahr 2019 erreichte die Schweiz einen </a:t>
            </a:r>
            <a:r>
              <a:rPr lang="de-CH" b="1" dirty="0"/>
              <a:t>Recyclinganteil von 53%</a:t>
            </a:r>
            <a:r>
              <a:rPr lang="de-CH" dirty="0"/>
              <a:t>, was sie im europäischen Vergleich zu den führenden Ländern zählt. Eine nachhaltige Kreislaufwirtschaft umfasst jedoch mehr als nur Recycling. Gemäss der gängigen Definition der Ellen MacArthur Foundation (2015) bezeichnet eine Kreislaufwirtschaft „eine Wirtschaft, die von Grund auf regenerativ gestaltet ist und darauf abzielt, Produkte, Komponenten und Materialien immer mit ihrem höchsten Nutzen und Wert zu bewahren, wobei zwischen technischen und biologischen Kreisläufen unterschieden wird. Dieses innovative Wirtschaftsmodell hat das Ziel, das Wirtschaftswachstum letztendlich vom Verbrauch von Ressourcen zu entkoppeln. </a:t>
            </a:r>
          </a:p>
          <a:p>
            <a:pPr marL="0" indent="0" algn="r">
              <a:lnSpc>
                <a:spcPct val="110000"/>
              </a:lnSpc>
              <a:spcAft>
                <a:spcPts val="600"/>
              </a:spcAft>
              <a:buNone/>
            </a:pPr>
            <a:r>
              <a:rPr lang="de-CH" dirty="0">
                <a:hlinkClick r:id="rId2"/>
              </a:rPr>
              <a:t>NFP 73, Kreislaufwirtschaft</a:t>
            </a:r>
            <a:endParaRPr lang="de-CH" dirty="0"/>
          </a:p>
        </p:txBody>
      </p:sp>
      <p:sp>
        <p:nvSpPr>
          <p:cNvPr id="4" name="Slide Number Placeholder 3">
            <a:extLst>
              <a:ext uri="{FF2B5EF4-FFF2-40B4-BE49-F238E27FC236}">
                <a16:creationId xmlns:a16="http://schemas.microsoft.com/office/drawing/2014/main" id="{8FDED405-5492-790F-3057-A7BF2E337449}"/>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20</a:t>
            </a:fld>
            <a:endParaRPr lang="de-CH"/>
          </a:p>
        </p:txBody>
      </p:sp>
      <p:sp>
        <p:nvSpPr>
          <p:cNvPr id="5" name="Footer Placeholder 4">
            <a:extLst>
              <a:ext uri="{FF2B5EF4-FFF2-40B4-BE49-F238E27FC236}">
                <a16:creationId xmlns:a16="http://schemas.microsoft.com/office/drawing/2014/main" id="{C3615D37-7D02-78B2-29A0-98B268A1B0F2}"/>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a:t>NFP 73 – Nachhaltige Wirtschaft</a:t>
            </a:r>
          </a:p>
        </p:txBody>
      </p:sp>
      <p:pic>
        <p:nvPicPr>
          <p:cNvPr id="8" name="Picture 7">
            <a:extLst>
              <a:ext uri="{FF2B5EF4-FFF2-40B4-BE49-F238E27FC236}">
                <a16:creationId xmlns:a16="http://schemas.microsoft.com/office/drawing/2014/main" id="{3206C2DD-CB24-93BD-11A6-AEB81701FA18}"/>
              </a:ext>
            </a:extLst>
          </p:cNvPr>
          <p:cNvPicPr>
            <a:picLocks noChangeAspect="1"/>
          </p:cNvPicPr>
          <p:nvPr/>
        </p:nvPicPr>
        <p:blipFill rotWithShape="1">
          <a:blip r:embed="rId3"/>
          <a:srcRect l="17544" r="17544"/>
          <a:stretch>
            <a:fillRect/>
          </a:stretch>
        </p:blipFill>
        <p:spPr>
          <a:xfrm>
            <a:off x="7500135" y="1812758"/>
            <a:ext cx="4212440" cy="4212440"/>
          </a:xfrm>
          <a:prstGeom prst="rect">
            <a:avLst/>
          </a:prstGeom>
        </p:spPr>
      </p:pic>
    </p:spTree>
    <p:extLst>
      <p:ext uri="{BB962C8B-B14F-4D97-AF65-F5344CB8AC3E}">
        <p14:creationId xmlns:p14="http://schemas.microsoft.com/office/powerpoint/2010/main" val="425407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6075952-E05C-FAC3-DA31-5A2032238681}"/>
              </a:ext>
            </a:extLst>
          </p:cNvPr>
          <p:cNvGraphicFramePr>
            <a:graphicFrameLocks noChangeAspect="1"/>
          </p:cNvGraphicFramePr>
          <p:nvPr>
            <p:custDataLst>
              <p:tags r:id="rId1"/>
            </p:custDataLst>
            <p:extLst>
              <p:ext uri="{D42A27DB-BD31-4B8C-83A1-F6EECF244321}">
                <p14:modId xmlns:p14="http://schemas.microsoft.com/office/powerpoint/2010/main" val="13112576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FD8DF3-F7DD-6FBB-D9A8-6B6078580B83}"/>
              </a:ext>
            </a:extLst>
          </p:cNvPr>
          <p:cNvSpPr>
            <a:spLocks noGrp="1"/>
          </p:cNvSpPr>
          <p:nvPr>
            <p:ph type="title"/>
          </p:nvPr>
        </p:nvSpPr>
        <p:spPr/>
        <p:txBody>
          <a:bodyPr vert="horz"/>
          <a:lstStyle/>
          <a:p>
            <a:r>
              <a:rPr lang="de-CH" dirty="0"/>
              <a:t>Kreislaufwirtschaft – Aufgabe</a:t>
            </a:r>
          </a:p>
        </p:txBody>
      </p:sp>
      <p:sp>
        <p:nvSpPr>
          <p:cNvPr id="3" name="Slide Number Placeholder 2">
            <a:extLst>
              <a:ext uri="{FF2B5EF4-FFF2-40B4-BE49-F238E27FC236}">
                <a16:creationId xmlns:a16="http://schemas.microsoft.com/office/drawing/2014/main" id="{112DDF7B-1110-4D8D-BE3F-8EFA1958BF48}"/>
              </a:ext>
            </a:extLst>
          </p:cNvPr>
          <p:cNvSpPr>
            <a:spLocks noGrp="1"/>
          </p:cNvSpPr>
          <p:nvPr>
            <p:ph type="sldNum" sz="quarter" idx="14"/>
          </p:nvPr>
        </p:nvSpPr>
        <p:spPr/>
        <p:txBody>
          <a:bodyPr/>
          <a:lstStyle/>
          <a:p>
            <a:fld id="{476BE59D-4918-439E-9CBF-5840B2847889}" type="slidenum">
              <a:rPr lang="de-CH" smtClean="0"/>
              <a:pPr/>
              <a:t>21</a:t>
            </a:fld>
            <a:endParaRPr lang="de-CH" dirty="0"/>
          </a:p>
        </p:txBody>
      </p:sp>
      <p:sp>
        <p:nvSpPr>
          <p:cNvPr id="4" name="Text Placeholder 3">
            <a:extLst>
              <a:ext uri="{FF2B5EF4-FFF2-40B4-BE49-F238E27FC236}">
                <a16:creationId xmlns:a16="http://schemas.microsoft.com/office/drawing/2014/main" id="{8844F6BB-63A9-A090-D90D-71F432F7E249}"/>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C6834281-3E6F-FDDA-F8E2-E71173134997}"/>
              </a:ext>
            </a:extLst>
          </p:cNvPr>
          <p:cNvSpPr>
            <a:spLocks noGrp="1"/>
          </p:cNvSpPr>
          <p:nvPr>
            <p:ph type="body" sz="quarter" idx="13"/>
          </p:nvPr>
        </p:nvSpPr>
        <p:spPr>
          <a:xfrm>
            <a:off x="479426" y="2565400"/>
            <a:ext cx="4608512" cy="3455988"/>
          </a:xfrm>
        </p:spPr>
        <p:txBody>
          <a:bodyPr/>
          <a:lstStyle/>
          <a:p>
            <a:pPr marL="0" indent="0">
              <a:buNone/>
            </a:pPr>
            <a:r>
              <a:rPr lang="de-CH" dirty="0"/>
              <a:t>Welche konkreten Empfehlungen würdest du aus den Forschungsergebnissen ableiten (s. Lernmodul «Kreislaufwirtschaft») und an wen würdest du die Empfehlungen richten?</a:t>
            </a:r>
          </a:p>
          <a:p>
            <a:pPr marL="0" indent="0">
              <a:buNone/>
            </a:pPr>
            <a:endParaRPr lang="de-CH" dirty="0"/>
          </a:p>
          <a:p>
            <a:pPr marL="0" indent="0">
              <a:buNone/>
            </a:pPr>
            <a:r>
              <a:rPr lang="de-CH" dirty="0"/>
              <a:t>Vergleiche deine Empfehlungen dann mit denjenigen der Forschenden.</a:t>
            </a:r>
          </a:p>
          <a:p>
            <a:pPr marL="0" indent="0">
              <a:buNone/>
            </a:pPr>
            <a:endParaRPr lang="de-CH" dirty="0"/>
          </a:p>
        </p:txBody>
      </p:sp>
      <p:sp>
        <p:nvSpPr>
          <p:cNvPr id="6" name="Text Placeholder 5">
            <a:extLst>
              <a:ext uri="{FF2B5EF4-FFF2-40B4-BE49-F238E27FC236}">
                <a16:creationId xmlns:a16="http://schemas.microsoft.com/office/drawing/2014/main" id="{AED43D06-6DF5-C8E4-A411-6D91E8ED4C5A}"/>
              </a:ext>
            </a:extLst>
          </p:cNvPr>
          <p:cNvSpPr>
            <a:spLocks noGrp="1"/>
          </p:cNvSpPr>
          <p:nvPr>
            <p:ph type="body" sz="quarter" idx="12"/>
          </p:nvPr>
        </p:nvSpPr>
        <p:spPr>
          <a:xfrm>
            <a:off x="479424" y="1808163"/>
            <a:ext cx="4879426" cy="587375"/>
          </a:xfrm>
        </p:spPr>
        <p:txBody>
          <a:bodyPr/>
          <a:lstStyle/>
          <a:p>
            <a:r>
              <a:rPr lang="de-CH" dirty="0"/>
              <a:t>Aufgabe</a:t>
            </a:r>
          </a:p>
        </p:txBody>
      </p:sp>
      <p:sp>
        <p:nvSpPr>
          <p:cNvPr id="8" name="Footer Placeholder 7">
            <a:extLst>
              <a:ext uri="{FF2B5EF4-FFF2-40B4-BE49-F238E27FC236}">
                <a16:creationId xmlns:a16="http://schemas.microsoft.com/office/drawing/2014/main" id="{BF92D196-BE58-E449-936B-757B3559D8AA}"/>
              </a:ext>
            </a:extLst>
          </p:cNvPr>
          <p:cNvSpPr>
            <a:spLocks noGrp="1"/>
          </p:cNvSpPr>
          <p:nvPr>
            <p:ph type="ftr" sz="quarter" idx="17"/>
          </p:nvPr>
        </p:nvSpPr>
        <p:spPr/>
        <p:txBody>
          <a:bodyPr/>
          <a:lstStyle/>
          <a:p>
            <a:r>
              <a:rPr lang="de-CH"/>
              <a:t>NFP 73 – Nachhaltige Wirtschaft</a:t>
            </a:r>
            <a:endParaRPr lang="de-CH" dirty="0"/>
          </a:p>
        </p:txBody>
      </p:sp>
      <p:pic>
        <p:nvPicPr>
          <p:cNvPr id="17" name="Picture Placeholder 16">
            <a:extLst>
              <a:ext uri="{FF2B5EF4-FFF2-40B4-BE49-F238E27FC236}">
                <a16:creationId xmlns:a16="http://schemas.microsoft.com/office/drawing/2014/main" id="{97DA2463-1D3B-6218-9606-6947CB706E97}"/>
              </a:ext>
            </a:extLst>
          </p:cNvPr>
          <p:cNvPicPr>
            <a:picLocks noGrp="1" noChangeAspect="1"/>
          </p:cNvPicPr>
          <p:nvPr>
            <p:ph type="pic" sz="quarter" idx="16"/>
          </p:nvPr>
        </p:nvPicPr>
        <p:blipFill>
          <a:blip r:embed="rId5"/>
          <a:srcRect t="7612" b="7612"/>
          <a:stretch>
            <a:fillRect/>
          </a:stretch>
        </p:blipFill>
        <p:spPr>
          <a:xfrm>
            <a:off x="5359400" y="1808163"/>
            <a:ext cx="6353175" cy="4213225"/>
          </a:xfrm>
          <a:prstGeom prst="rect">
            <a:avLst/>
          </a:prstGeom>
          <a:noFill/>
        </p:spPr>
      </p:pic>
    </p:spTree>
    <p:extLst>
      <p:ext uri="{BB962C8B-B14F-4D97-AF65-F5344CB8AC3E}">
        <p14:creationId xmlns:p14="http://schemas.microsoft.com/office/powerpoint/2010/main" val="3483247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D639DDB-FD64-BAC2-25C2-9FDE9CA9CE90}"/>
              </a:ext>
            </a:extLst>
          </p:cNvPr>
          <p:cNvGraphicFramePr>
            <a:graphicFrameLocks noChangeAspect="1"/>
          </p:cNvGraphicFramePr>
          <p:nvPr>
            <p:custDataLst>
              <p:tags r:id="rId1"/>
            </p:custDataLst>
            <p:extLst>
              <p:ext uri="{D42A27DB-BD31-4B8C-83A1-F6EECF244321}">
                <p14:modId xmlns:p14="http://schemas.microsoft.com/office/powerpoint/2010/main" val="19515121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DA33CE-8EEA-7B50-FCC1-9AE04F0C2F5C}"/>
              </a:ext>
            </a:extLst>
          </p:cNvPr>
          <p:cNvSpPr>
            <a:spLocks noGrp="1"/>
          </p:cNvSpPr>
          <p:nvPr>
            <p:ph type="title"/>
          </p:nvPr>
        </p:nvSpPr>
        <p:spPr/>
        <p:txBody>
          <a:bodyPr vert="horz"/>
          <a:lstStyle/>
          <a:p>
            <a:r>
              <a:rPr lang="de-CH" dirty="0"/>
              <a:t>Kreislaufwirtschaft – Empfehlungen I</a:t>
            </a:r>
          </a:p>
        </p:txBody>
      </p:sp>
      <p:sp>
        <p:nvSpPr>
          <p:cNvPr id="3" name="Text Placeholder 2">
            <a:extLst>
              <a:ext uri="{FF2B5EF4-FFF2-40B4-BE49-F238E27FC236}">
                <a16:creationId xmlns:a16="http://schemas.microsoft.com/office/drawing/2014/main" id="{049B5487-F3EB-E3F1-3F12-22BA107C033A}"/>
              </a:ext>
            </a:extLst>
          </p:cNvPr>
          <p:cNvSpPr>
            <a:spLocks noGrp="1"/>
          </p:cNvSpPr>
          <p:nvPr>
            <p:ph type="body" sz="quarter" idx="13"/>
          </p:nvPr>
        </p:nvSpPr>
        <p:spPr/>
        <p:txBody>
          <a:bodyPr/>
          <a:lstStyle/>
          <a:p>
            <a:pPr marL="342900" indent="-342900">
              <a:buFont typeface="+mj-lt"/>
              <a:buAutoNum type="arabicPeriod"/>
            </a:pPr>
            <a:r>
              <a:rPr lang="de-CH" dirty="0">
                <a:solidFill>
                  <a:schemeClr val="bg1"/>
                </a:solidFill>
              </a:rPr>
              <a:t>Da die blosse Beibehaltung von Material im Kreislauf nicht per se nachhaltig ist, müssen ökologische und wirtschaftliche Indikatoren zur Ermittlung nachhaltiger Kreisläufe eingesetzt </a:t>
            </a:r>
            <a:r>
              <a:rPr lang="en-US" dirty="0" err="1">
                <a:solidFill>
                  <a:schemeClr val="bg1"/>
                </a:solidFill>
              </a:rPr>
              <a:t>werden</a:t>
            </a:r>
            <a:r>
              <a:rPr lang="en-US" dirty="0">
                <a:solidFill>
                  <a:schemeClr val="bg1"/>
                </a:solidFill>
              </a:rPr>
              <a:t> («Retained Environmental Value»-</a:t>
            </a:r>
            <a:r>
              <a:rPr lang="en-US" dirty="0" err="1">
                <a:solidFill>
                  <a:schemeClr val="bg1"/>
                </a:solidFill>
              </a:rPr>
              <a:t>Indikator</a:t>
            </a:r>
            <a:r>
              <a:rPr lang="de-CH" dirty="0">
                <a:solidFill>
                  <a:schemeClr val="bg1"/>
                </a:solidFill>
              </a:rPr>
              <a:t>).</a:t>
            </a:r>
          </a:p>
          <a:p>
            <a:pPr marL="342900" indent="-342900">
              <a:buFont typeface="+mj-lt"/>
              <a:buAutoNum type="arabicPeriod"/>
            </a:pPr>
            <a:r>
              <a:rPr lang="de-CH" dirty="0">
                <a:solidFill>
                  <a:schemeClr val="bg1"/>
                </a:solidFill>
              </a:rPr>
              <a:t>Die Rahmenbedingungen müssen angepasst werden, indem marktwirtschaftliche Instrumente eingeführt werden, die darauf abzielen, die externen Effekte aller Güter und Dienstleistungen innerhalb des Schweizer Markts zu internalisieren, und indem für Importe Mechanismen zur Anpassung der Grenzsteuer angewendet werden.</a:t>
            </a:r>
          </a:p>
        </p:txBody>
      </p:sp>
      <p:sp>
        <p:nvSpPr>
          <p:cNvPr id="4" name="Slide Number Placeholder 3">
            <a:extLst>
              <a:ext uri="{FF2B5EF4-FFF2-40B4-BE49-F238E27FC236}">
                <a16:creationId xmlns:a16="http://schemas.microsoft.com/office/drawing/2014/main" id="{0E8944B2-B115-357F-437A-7940CAE12E6F}"/>
              </a:ext>
            </a:extLst>
          </p:cNvPr>
          <p:cNvSpPr>
            <a:spLocks noGrp="1"/>
          </p:cNvSpPr>
          <p:nvPr>
            <p:ph type="sldNum" sz="quarter" idx="14"/>
          </p:nvPr>
        </p:nvSpPr>
        <p:spPr/>
        <p:txBody>
          <a:bodyPr/>
          <a:lstStyle/>
          <a:p>
            <a:fld id="{476BE59D-4918-439E-9CBF-5840B2847889}" type="slidenum">
              <a:rPr lang="de-CH" smtClean="0"/>
              <a:pPr/>
              <a:t>22</a:t>
            </a:fld>
            <a:endParaRPr lang="de-CH" dirty="0"/>
          </a:p>
        </p:txBody>
      </p:sp>
      <p:sp>
        <p:nvSpPr>
          <p:cNvPr id="5" name="Footer Placeholder 4">
            <a:extLst>
              <a:ext uri="{FF2B5EF4-FFF2-40B4-BE49-F238E27FC236}">
                <a16:creationId xmlns:a16="http://schemas.microsoft.com/office/drawing/2014/main" id="{D462ECEF-68FB-5D10-6CD8-2F45CDF9888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98081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7989F-2469-7BE1-3621-F10E6C1D91E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A32B731-FA8D-1F16-9D43-D1DB9A314F84}"/>
              </a:ext>
            </a:extLst>
          </p:cNvPr>
          <p:cNvGraphicFramePr>
            <a:graphicFrameLocks noChangeAspect="1"/>
          </p:cNvGraphicFramePr>
          <p:nvPr>
            <p:custDataLst>
              <p:tags r:id="rId1"/>
            </p:custDataLst>
            <p:extLst>
              <p:ext uri="{D42A27DB-BD31-4B8C-83A1-F6EECF244321}">
                <p14:modId xmlns:p14="http://schemas.microsoft.com/office/powerpoint/2010/main" val="13173675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0D639DDB-FD64-BAC2-25C2-9FDE9CA9CE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962309C-1B8B-AA4E-1DF6-B42086EE9FFE}"/>
              </a:ext>
            </a:extLst>
          </p:cNvPr>
          <p:cNvSpPr>
            <a:spLocks noGrp="1"/>
          </p:cNvSpPr>
          <p:nvPr>
            <p:ph type="title"/>
          </p:nvPr>
        </p:nvSpPr>
        <p:spPr/>
        <p:txBody>
          <a:bodyPr vert="horz"/>
          <a:lstStyle/>
          <a:p>
            <a:r>
              <a:rPr lang="de-CH" dirty="0"/>
              <a:t>Kreislaufwirtschaft – Empfehlungen II</a:t>
            </a:r>
          </a:p>
        </p:txBody>
      </p:sp>
      <p:sp>
        <p:nvSpPr>
          <p:cNvPr id="3" name="Text Placeholder 2">
            <a:extLst>
              <a:ext uri="{FF2B5EF4-FFF2-40B4-BE49-F238E27FC236}">
                <a16:creationId xmlns:a16="http://schemas.microsoft.com/office/drawing/2014/main" id="{175A34D2-CA18-463F-3BD3-2F3FD1A0D8FE}"/>
              </a:ext>
            </a:extLst>
          </p:cNvPr>
          <p:cNvSpPr>
            <a:spLocks noGrp="1"/>
          </p:cNvSpPr>
          <p:nvPr>
            <p:ph type="body" sz="quarter" idx="13"/>
          </p:nvPr>
        </p:nvSpPr>
        <p:spPr/>
        <p:txBody>
          <a:bodyPr/>
          <a:lstStyle/>
          <a:p>
            <a:pPr marL="342900" indent="-342900">
              <a:buFont typeface="+mj-lt"/>
              <a:buAutoNum type="arabicPeriod" startAt="3"/>
            </a:pPr>
            <a:r>
              <a:rPr lang="de-CH" dirty="0">
                <a:solidFill>
                  <a:schemeClr val="bg1"/>
                </a:solidFill>
              </a:rPr>
              <a:t>Es müssen Anreize für unternehmerische Verantwortung geschaffen werden, da Kreislauflösungen durch die Zusammenarbeit zwischen Unternehmen und anderen Anspruchsgruppen angegangen und erfolgreich eingeführt werden können. Dies sollte in der allgemeinen Gesetzgebung durch eine umfassende Überprüfung der bestehenden Gesetze und Regulierungen und einer Abschaffung der Hindernisse für systemische Veränderungen anerkannt werden.</a:t>
            </a:r>
          </a:p>
          <a:p>
            <a:pPr marL="342900" indent="-342900">
              <a:buFont typeface="+mj-lt"/>
              <a:buAutoNum type="arabicPeriod" startAt="3"/>
            </a:pPr>
            <a:r>
              <a:rPr lang="de-CH" dirty="0">
                <a:solidFill>
                  <a:schemeClr val="bg1"/>
                </a:solidFill>
              </a:rPr>
              <a:t>Im Bausektor sollten Lernprozesse gefördert werden, um den Einsatz von Sekundärmaterialien in der gesamten Wertschöpfungskette zu erhöhen, einschliesslich Bauentwurf und -planung, neuer Technologien für Abbruch, Sortieren und Recycling und neuer Konzepte im Management von Lieferketten.</a:t>
            </a:r>
          </a:p>
        </p:txBody>
      </p:sp>
      <p:sp>
        <p:nvSpPr>
          <p:cNvPr id="4" name="Slide Number Placeholder 3">
            <a:extLst>
              <a:ext uri="{FF2B5EF4-FFF2-40B4-BE49-F238E27FC236}">
                <a16:creationId xmlns:a16="http://schemas.microsoft.com/office/drawing/2014/main" id="{5D82F52C-D4D1-2DFE-E121-CB6F340F5741}"/>
              </a:ext>
            </a:extLst>
          </p:cNvPr>
          <p:cNvSpPr>
            <a:spLocks noGrp="1"/>
          </p:cNvSpPr>
          <p:nvPr>
            <p:ph type="sldNum" sz="quarter" idx="14"/>
          </p:nvPr>
        </p:nvSpPr>
        <p:spPr/>
        <p:txBody>
          <a:bodyPr/>
          <a:lstStyle/>
          <a:p>
            <a:fld id="{476BE59D-4918-439E-9CBF-5840B2847889}" type="slidenum">
              <a:rPr lang="de-CH" smtClean="0"/>
              <a:pPr/>
              <a:t>23</a:t>
            </a:fld>
            <a:endParaRPr lang="de-CH" dirty="0"/>
          </a:p>
        </p:txBody>
      </p:sp>
      <p:sp>
        <p:nvSpPr>
          <p:cNvPr id="5" name="Footer Placeholder 4">
            <a:extLst>
              <a:ext uri="{FF2B5EF4-FFF2-40B4-BE49-F238E27FC236}">
                <a16:creationId xmlns:a16="http://schemas.microsoft.com/office/drawing/2014/main" id="{03284092-21F6-6CF5-6F26-A55FCEE2638F}"/>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40618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A85F-4996-11A5-F5CF-775DFA0BD7EF}"/>
              </a:ext>
            </a:extLst>
          </p:cNvPr>
          <p:cNvSpPr>
            <a:spLocks noGrp="1"/>
          </p:cNvSpPr>
          <p:nvPr>
            <p:ph type="title"/>
          </p:nvPr>
        </p:nvSpPr>
        <p:spPr>
          <a:xfrm>
            <a:off x="479425" y="476250"/>
            <a:ext cx="11233150" cy="1044575"/>
          </a:xfrm>
        </p:spPr>
        <p:txBody>
          <a:bodyPr anchor="t">
            <a:normAutofit/>
          </a:bodyPr>
          <a:lstStyle/>
          <a:p>
            <a:r>
              <a:rPr lang="de-CH" dirty="0"/>
              <a:t>Wohnen und Bauen</a:t>
            </a:r>
          </a:p>
        </p:txBody>
      </p:sp>
      <p:sp>
        <p:nvSpPr>
          <p:cNvPr id="3" name="Text Placeholder 2">
            <a:extLst>
              <a:ext uri="{FF2B5EF4-FFF2-40B4-BE49-F238E27FC236}">
                <a16:creationId xmlns:a16="http://schemas.microsoft.com/office/drawing/2014/main" id="{A77EF6B5-7823-9DFD-C597-9FAF6B362E50}"/>
              </a:ext>
            </a:extLst>
          </p:cNvPr>
          <p:cNvSpPr>
            <a:spLocks noGrp="1"/>
          </p:cNvSpPr>
          <p:nvPr>
            <p:ph type="body" sz="quarter" idx="13"/>
          </p:nvPr>
        </p:nvSpPr>
        <p:spPr>
          <a:xfrm>
            <a:off x="479425" y="1946920"/>
            <a:ext cx="5616575" cy="4074468"/>
          </a:xfrm>
        </p:spPr>
        <p:txBody>
          <a:bodyPr>
            <a:normAutofit/>
          </a:bodyPr>
          <a:lstStyle/>
          <a:p>
            <a:pPr marL="0" indent="0" rtl="0" eaLnBrk="1" latinLnBrk="0" hangingPunct="1">
              <a:spcAft>
                <a:spcPts val="600"/>
              </a:spcAft>
              <a:buNone/>
            </a:pPr>
            <a:r>
              <a:rPr lang="de-CH" dirty="0"/>
              <a:t>Der Materialverbrauch in der Bautätigkeit macht 71,3% aus, während 28,3% unseres CO</a:t>
            </a:r>
            <a:r>
              <a:rPr lang="de-CH" baseline="-25000" dirty="0"/>
              <a:t>2</a:t>
            </a:r>
            <a:r>
              <a:rPr lang="de-CH" dirty="0"/>
              <a:t>-Fussabdrucks auf diesen Bereich entfallen. Um bis zum Jahr 2050 eine klimaneutrale und ressourceneffiziente Bauwirtschaft zu realisieren, sind auf allen Ebenen politische Maßnahmen erforderlich, die Anreize für ein ressourcenschonenderes Bauen und Wohnen schaffen. Es wird eine Kombination aus nachfrage- und angebotsseitigen Strategien empfohlen.</a:t>
            </a:r>
          </a:p>
          <a:p>
            <a:pPr marL="0" indent="0" rtl="0" eaLnBrk="1" latinLnBrk="0" hangingPunct="1">
              <a:spcAft>
                <a:spcPts val="600"/>
              </a:spcAft>
              <a:buNone/>
            </a:pPr>
            <a:endParaRPr lang="de-CH" dirty="0">
              <a:hlinkClick r:id="rId2"/>
            </a:endParaRPr>
          </a:p>
          <a:p>
            <a:pPr marL="0" indent="0" algn="r">
              <a:spcAft>
                <a:spcPts val="600"/>
              </a:spcAft>
              <a:buNone/>
            </a:pPr>
            <a:r>
              <a:rPr lang="de-CH" dirty="0">
                <a:hlinkClick r:id="rId2"/>
              </a:rPr>
              <a:t>NFP 73, Wohnen und Bauen</a:t>
            </a:r>
            <a:endParaRPr lang="de-CH" dirty="0"/>
          </a:p>
        </p:txBody>
      </p:sp>
      <p:sp>
        <p:nvSpPr>
          <p:cNvPr id="4" name="Slide Number Placeholder 3">
            <a:extLst>
              <a:ext uri="{FF2B5EF4-FFF2-40B4-BE49-F238E27FC236}">
                <a16:creationId xmlns:a16="http://schemas.microsoft.com/office/drawing/2014/main" id="{173A4EE3-4EE7-727B-FF9A-7976D7043ACA}"/>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24</a:t>
            </a:fld>
            <a:endParaRPr lang="de-CH"/>
          </a:p>
        </p:txBody>
      </p:sp>
      <p:sp>
        <p:nvSpPr>
          <p:cNvPr id="5" name="Footer Placeholder 4">
            <a:extLst>
              <a:ext uri="{FF2B5EF4-FFF2-40B4-BE49-F238E27FC236}">
                <a16:creationId xmlns:a16="http://schemas.microsoft.com/office/drawing/2014/main" id="{26A1DA48-9281-96C5-0225-8DB1166AB530}"/>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a:t>NFP 73 – Nachhaltige Wirtschaft</a:t>
            </a:r>
          </a:p>
        </p:txBody>
      </p:sp>
      <p:pic>
        <p:nvPicPr>
          <p:cNvPr id="6" name="object 7">
            <a:extLst>
              <a:ext uri="{FF2B5EF4-FFF2-40B4-BE49-F238E27FC236}">
                <a16:creationId xmlns:a16="http://schemas.microsoft.com/office/drawing/2014/main" id="{07037BD5-8D9B-BEAB-D3AF-424FD164D2A5}"/>
              </a:ext>
            </a:extLst>
          </p:cNvPr>
          <p:cNvPicPr/>
          <p:nvPr/>
        </p:nvPicPr>
        <p:blipFill>
          <a:blip r:embed="rId3" cstate="print"/>
          <a:srcRect l="16919"/>
          <a:stretch>
            <a:fillRect/>
          </a:stretch>
        </p:blipFill>
        <p:spPr>
          <a:xfrm>
            <a:off x="6311900" y="1808163"/>
            <a:ext cx="5400675" cy="4213225"/>
          </a:xfrm>
          <a:prstGeom prst="rect">
            <a:avLst/>
          </a:prstGeom>
        </p:spPr>
      </p:pic>
    </p:spTree>
    <p:extLst>
      <p:ext uri="{BB962C8B-B14F-4D97-AF65-F5344CB8AC3E}">
        <p14:creationId xmlns:p14="http://schemas.microsoft.com/office/powerpoint/2010/main" val="4056617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13D9E23-1537-245D-EA34-973642011144}"/>
              </a:ext>
            </a:extLst>
          </p:cNvPr>
          <p:cNvGraphicFramePr>
            <a:graphicFrameLocks noChangeAspect="1"/>
          </p:cNvGraphicFramePr>
          <p:nvPr>
            <p:custDataLst>
              <p:tags r:id="rId1"/>
            </p:custDataLst>
            <p:extLst>
              <p:ext uri="{D42A27DB-BD31-4B8C-83A1-F6EECF244321}">
                <p14:modId xmlns:p14="http://schemas.microsoft.com/office/powerpoint/2010/main" val="6512840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D930261-160D-37C1-1B29-FEF507B19A4F}"/>
              </a:ext>
            </a:extLst>
          </p:cNvPr>
          <p:cNvSpPr>
            <a:spLocks noGrp="1"/>
          </p:cNvSpPr>
          <p:nvPr>
            <p:ph type="title"/>
          </p:nvPr>
        </p:nvSpPr>
        <p:spPr/>
        <p:txBody>
          <a:bodyPr vert="horz"/>
          <a:lstStyle/>
          <a:p>
            <a:r>
              <a:rPr lang="de-CH" dirty="0"/>
              <a:t>Wohnen und Bauen – Aufgabe</a:t>
            </a:r>
          </a:p>
        </p:txBody>
      </p:sp>
      <p:sp>
        <p:nvSpPr>
          <p:cNvPr id="3" name="Slide Number Placeholder 2">
            <a:extLst>
              <a:ext uri="{FF2B5EF4-FFF2-40B4-BE49-F238E27FC236}">
                <a16:creationId xmlns:a16="http://schemas.microsoft.com/office/drawing/2014/main" id="{EA71515E-524F-8FE7-2C8A-6922E20204E3}"/>
              </a:ext>
            </a:extLst>
          </p:cNvPr>
          <p:cNvSpPr>
            <a:spLocks noGrp="1"/>
          </p:cNvSpPr>
          <p:nvPr>
            <p:ph type="sldNum" sz="quarter" idx="14"/>
          </p:nvPr>
        </p:nvSpPr>
        <p:spPr/>
        <p:txBody>
          <a:bodyPr/>
          <a:lstStyle/>
          <a:p>
            <a:fld id="{476BE59D-4918-439E-9CBF-5840B2847889}" type="slidenum">
              <a:rPr lang="de-CH" smtClean="0"/>
              <a:pPr/>
              <a:t>25</a:t>
            </a:fld>
            <a:endParaRPr lang="de-CH" dirty="0"/>
          </a:p>
        </p:txBody>
      </p:sp>
      <p:sp>
        <p:nvSpPr>
          <p:cNvPr id="4" name="Text Placeholder 3">
            <a:extLst>
              <a:ext uri="{FF2B5EF4-FFF2-40B4-BE49-F238E27FC236}">
                <a16:creationId xmlns:a16="http://schemas.microsoft.com/office/drawing/2014/main" id="{7E9806AA-8C6A-D53C-1306-EB52456D5E13}"/>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53ED9CB3-BA55-30C5-5985-46B18189C2A7}"/>
              </a:ext>
            </a:extLst>
          </p:cNvPr>
          <p:cNvSpPr>
            <a:spLocks noGrp="1"/>
          </p:cNvSpPr>
          <p:nvPr>
            <p:ph type="body" sz="quarter" idx="13"/>
          </p:nvPr>
        </p:nvSpPr>
        <p:spPr>
          <a:xfrm>
            <a:off x="479426" y="2565400"/>
            <a:ext cx="4608512" cy="3455988"/>
          </a:xfrm>
        </p:spPr>
        <p:txBody>
          <a:bodyPr/>
          <a:lstStyle/>
          <a:p>
            <a:pPr marL="0" indent="0">
              <a:buNone/>
            </a:pPr>
            <a:r>
              <a:rPr lang="de-CH" dirty="0"/>
              <a:t>Welche konkreten Empfehlungen würdest du aus den Forschungsergebnissen ableiten (s. Lernmodul «Wohnen und Bauen») und an wen würdest du die Empfehlungen richten?</a:t>
            </a:r>
          </a:p>
          <a:p>
            <a:pPr marL="0" indent="0">
              <a:buNone/>
            </a:pPr>
            <a:endParaRPr lang="de-CH" dirty="0"/>
          </a:p>
          <a:p>
            <a:pPr marL="0" indent="0">
              <a:buNone/>
            </a:pPr>
            <a:r>
              <a:rPr lang="de-CH" dirty="0"/>
              <a:t>Vergleiche deine Empfehlungen dann mit denjenigen der Forschenden.</a:t>
            </a:r>
          </a:p>
          <a:p>
            <a:pPr marL="0" indent="0">
              <a:buNone/>
            </a:pPr>
            <a:endParaRPr lang="de-CH" dirty="0"/>
          </a:p>
        </p:txBody>
      </p:sp>
      <p:sp>
        <p:nvSpPr>
          <p:cNvPr id="6" name="Text Placeholder 5">
            <a:extLst>
              <a:ext uri="{FF2B5EF4-FFF2-40B4-BE49-F238E27FC236}">
                <a16:creationId xmlns:a16="http://schemas.microsoft.com/office/drawing/2014/main" id="{EF54AE37-B4BD-6B27-943F-3ADBBCC1EFE9}"/>
              </a:ext>
            </a:extLst>
          </p:cNvPr>
          <p:cNvSpPr>
            <a:spLocks noGrp="1"/>
          </p:cNvSpPr>
          <p:nvPr>
            <p:ph type="body" sz="quarter" idx="12"/>
          </p:nvPr>
        </p:nvSpPr>
        <p:spPr>
          <a:xfrm>
            <a:off x="479424" y="1808163"/>
            <a:ext cx="4879426" cy="587375"/>
          </a:xfrm>
        </p:spPr>
        <p:txBody>
          <a:bodyPr/>
          <a:lstStyle/>
          <a:p>
            <a:r>
              <a:rPr lang="de-CH" dirty="0"/>
              <a:t>Aufgabe</a:t>
            </a:r>
          </a:p>
        </p:txBody>
      </p:sp>
      <p:sp>
        <p:nvSpPr>
          <p:cNvPr id="8" name="Footer Placeholder 7">
            <a:extLst>
              <a:ext uri="{FF2B5EF4-FFF2-40B4-BE49-F238E27FC236}">
                <a16:creationId xmlns:a16="http://schemas.microsoft.com/office/drawing/2014/main" id="{8D5C292E-85BA-3BB9-F198-BEC5E91C5E23}"/>
              </a:ext>
            </a:extLst>
          </p:cNvPr>
          <p:cNvSpPr>
            <a:spLocks noGrp="1"/>
          </p:cNvSpPr>
          <p:nvPr>
            <p:ph type="ftr" sz="quarter" idx="17"/>
          </p:nvPr>
        </p:nvSpPr>
        <p:spPr/>
        <p:txBody>
          <a:bodyPr/>
          <a:lstStyle/>
          <a:p>
            <a:r>
              <a:rPr lang="de-CH"/>
              <a:t>NFP 73 – Nachhaltige Wirtschaft</a:t>
            </a:r>
            <a:endParaRPr lang="de-CH" dirty="0"/>
          </a:p>
        </p:txBody>
      </p:sp>
      <p:pic>
        <p:nvPicPr>
          <p:cNvPr id="2050" name="Picture 2">
            <a:extLst>
              <a:ext uri="{FF2B5EF4-FFF2-40B4-BE49-F238E27FC236}">
                <a16:creationId xmlns:a16="http://schemas.microsoft.com/office/drawing/2014/main" id="{524BB671-ACC7-61EB-FB45-91C6D940239D}"/>
              </a:ext>
            </a:extLst>
          </p:cNvPr>
          <p:cNvPicPr>
            <a:picLocks noGrp="1" noChangeAspect="1" noChangeArrowheads="1"/>
          </p:cNvPicPr>
          <p:nvPr>
            <p:ph type="pic" sz="quarter" idx="16"/>
          </p:nvPr>
        </p:nvPicPr>
        <p:blipFill>
          <a:blip r:embed="rId5">
            <a:extLst>
              <a:ext uri="{28A0092B-C50C-407E-A947-70E740481C1C}">
                <a14:useLocalDpi xmlns:a14="http://schemas.microsoft.com/office/drawing/2010/main" val="0"/>
              </a:ext>
            </a:extLst>
          </a:blip>
          <a:srcRect t="223" b="223"/>
          <a:stretch>
            <a:fillRect/>
          </a:stretch>
        </p:blipFill>
        <p:spPr bwMode="auto">
          <a:xfrm>
            <a:off x="5359400" y="1808163"/>
            <a:ext cx="6353175" cy="421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776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D797EBB-3B59-561D-5FFF-693FD51565F2}"/>
              </a:ext>
            </a:extLst>
          </p:cNvPr>
          <p:cNvGraphicFramePr>
            <a:graphicFrameLocks noChangeAspect="1"/>
          </p:cNvGraphicFramePr>
          <p:nvPr>
            <p:custDataLst>
              <p:tags r:id="rId1"/>
            </p:custDataLst>
            <p:extLst>
              <p:ext uri="{D42A27DB-BD31-4B8C-83A1-F6EECF244321}">
                <p14:modId xmlns:p14="http://schemas.microsoft.com/office/powerpoint/2010/main" val="358344541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51BDE91-AAD0-F0F8-096A-F596AE27970D}"/>
              </a:ext>
            </a:extLst>
          </p:cNvPr>
          <p:cNvSpPr>
            <a:spLocks noGrp="1"/>
          </p:cNvSpPr>
          <p:nvPr>
            <p:ph type="title"/>
          </p:nvPr>
        </p:nvSpPr>
        <p:spPr/>
        <p:txBody>
          <a:bodyPr vert="horz"/>
          <a:lstStyle/>
          <a:p>
            <a:r>
              <a:rPr lang="de-CH" dirty="0"/>
              <a:t>Wohnen und Bauen – Empfehlungen I</a:t>
            </a:r>
          </a:p>
        </p:txBody>
      </p:sp>
      <p:sp>
        <p:nvSpPr>
          <p:cNvPr id="3" name="Text Placeholder 2">
            <a:extLst>
              <a:ext uri="{FF2B5EF4-FFF2-40B4-BE49-F238E27FC236}">
                <a16:creationId xmlns:a16="http://schemas.microsoft.com/office/drawing/2014/main" id="{66DBD915-C139-6A72-D23B-7DBB31E2F9D5}"/>
              </a:ext>
            </a:extLst>
          </p:cNvPr>
          <p:cNvSpPr>
            <a:spLocks noGrp="1"/>
          </p:cNvSpPr>
          <p:nvPr>
            <p:ph type="body" sz="quarter" idx="13"/>
          </p:nvPr>
        </p:nvSpPr>
        <p:spPr/>
        <p:txBody>
          <a:bodyPr/>
          <a:lstStyle/>
          <a:p>
            <a:pPr marL="342900" indent="-342900">
              <a:buFont typeface="+mj-lt"/>
              <a:buAutoNum type="arabicPeriod"/>
            </a:pPr>
            <a:r>
              <a:rPr lang="de-CH" dirty="0">
                <a:solidFill>
                  <a:schemeClr val="bg1"/>
                </a:solidFill>
              </a:rPr>
              <a:t>Neue Technologien für den Abbruch und das Recycling von Gebäuden, Komponenten und Baustoffen einsetzen.</a:t>
            </a:r>
          </a:p>
          <a:p>
            <a:pPr marL="342900" indent="-342900">
              <a:buFont typeface="+mj-lt"/>
              <a:buAutoNum type="arabicPeriod"/>
            </a:pPr>
            <a:r>
              <a:rPr lang="de-CH" dirty="0">
                <a:solidFill>
                  <a:schemeClr val="bg1"/>
                </a:solidFill>
              </a:rPr>
              <a:t>Fossile Brennstoffe im betrieblichen Energiebedarf für Gebäude und bei der Herstellung von Baumaterialien ersetzen, gefördert durch wirtschaftliche Anreize.</a:t>
            </a:r>
          </a:p>
          <a:p>
            <a:pPr marL="342900" indent="-342900">
              <a:buFont typeface="+mj-lt"/>
              <a:buAutoNum type="arabicPeriod"/>
            </a:pPr>
            <a:r>
              <a:rPr lang="de-CH" dirty="0">
                <a:solidFill>
                  <a:schemeClr val="bg1"/>
                </a:solidFill>
              </a:rPr>
              <a:t>Den Anteil an biomassebasierten Materialien (z. B. Holz) sowie wiederverwendeten/rezyklierten Materialien im Bauwesen vergrössern, um den Materialmix im Wohnungsbau zu verändern. Dies beinhaltet eine bessere Nutzung von lokalen Wäldern.</a:t>
            </a:r>
          </a:p>
          <a:p>
            <a:pPr marL="342900" indent="-342900">
              <a:buFont typeface="+mj-lt"/>
              <a:buAutoNum type="arabicPeriod"/>
            </a:pPr>
            <a:endParaRPr lang="de-CH" dirty="0">
              <a:solidFill>
                <a:schemeClr val="bg1"/>
              </a:solidFill>
            </a:endParaRPr>
          </a:p>
          <a:p>
            <a:endParaRPr lang="de-CH" dirty="0"/>
          </a:p>
        </p:txBody>
      </p:sp>
      <p:sp>
        <p:nvSpPr>
          <p:cNvPr id="4" name="Slide Number Placeholder 3">
            <a:extLst>
              <a:ext uri="{FF2B5EF4-FFF2-40B4-BE49-F238E27FC236}">
                <a16:creationId xmlns:a16="http://schemas.microsoft.com/office/drawing/2014/main" id="{51F53487-AC8A-5E17-94D4-EC8370CB22EF}"/>
              </a:ext>
            </a:extLst>
          </p:cNvPr>
          <p:cNvSpPr>
            <a:spLocks noGrp="1"/>
          </p:cNvSpPr>
          <p:nvPr>
            <p:ph type="sldNum" sz="quarter" idx="14"/>
          </p:nvPr>
        </p:nvSpPr>
        <p:spPr/>
        <p:txBody>
          <a:bodyPr/>
          <a:lstStyle/>
          <a:p>
            <a:fld id="{476BE59D-4918-439E-9CBF-5840B2847889}" type="slidenum">
              <a:rPr lang="de-CH" smtClean="0"/>
              <a:pPr/>
              <a:t>26</a:t>
            </a:fld>
            <a:endParaRPr lang="de-CH" dirty="0"/>
          </a:p>
        </p:txBody>
      </p:sp>
      <p:sp>
        <p:nvSpPr>
          <p:cNvPr id="5" name="Footer Placeholder 4">
            <a:extLst>
              <a:ext uri="{FF2B5EF4-FFF2-40B4-BE49-F238E27FC236}">
                <a16:creationId xmlns:a16="http://schemas.microsoft.com/office/drawing/2014/main" id="{41FDD5CB-BD45-5307-E37F-D504FE3BD60E}"/>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18622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C1746-A907-4836-8154-7A3D05F0EBE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3B36C51-0CA5-9DAF-8BDF-9B48544E6C6E}"/>
              </a:ext>
            </a:extLst>
          </p:cNvPr>
          <p:cNvGraphicFramePr>
            <a:graphicFrameLocks noChangeAspect="1"/>
          </p:cNvGraphicFramePr>
          <p:nvPr>
            <p:custDataLst>
              <p:tags r:id="rId1"/>
            </p:custDataLst>
            <p:extLst>
              <p:ext uri="{D42A27DB-BD31-4B8C-83A1-F6EECF244321}">
                <p14:modId xmlns:p14="http://schemas.microsoft.com/office/powerpoint/2010/main" val="4368336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CD797EBB-3B59-561D-5FFF-693FD51565F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6CE24A-2716-9D72-2CD7-3B96F2E329F7}"/>
              </a:ext>
            </a:extLst>
          </p:cNvPr>
          <p:cNvSpPr>
            <a:spLocks noGrp="1"/>
          </p:cNvSpPr>
          <p:nvPr>
            <p:ph type="title"/>
          </p:nvPr>
        </p:nvSpPr>
        <p:spPr/>
        <p:txBody>
          <a:bodyPr vert="horz"/>
          <a:lstStyle/>
          <a:p>
            <a:r>
              <a:rPr lang="de-CH" dirty="0"/>
              <a:t>Wohnen und Bauen – Empfehlungen II</a:t>
            </a:r>
          </a:p>
        </p:txBody>
      </p:sp>
      <p:sp>
        <p:nvSpPr>
          <p:cNvPr id="3" name="Text Placeholder 2">
            <a:extLst>
              <a:ext uri="{FF2B5EF4-FFF2-40B4-BE49-F238E27FC236}">
                <a16:creationId xmlns:a16="http://schemas.microsoft.com/office/drawing/2014/main" id="{A88FEC8D-8D3F-33D4-F381-0E0AF288F9D5}"/>
              </a:ext>
            </a:extLst>
          </p:cNvPr>
          <p:cNvSpPr>
            <a:spLocks noGrp="1"/>
          </p:cNvSpPr>
          <p:nvPr>
            <p:ph type="body" sz="quarter" idx="13"/>
          </p:nvPr>
        </p:nvSpPr>
        <p:spPr/>
        <p:txBody>
          <a:bodyPr/>
          <a:lstStyle/>
          <a:p>
            <a:pPr marL="342900" indent="-342900">
              <a:buFont typeface="+mj-lt"/>
              <a:buAutoNum type="arabicPeriod" startAt="4"/>
            </a:pPr>
            <a:r>
              <a:rPr lang="de-CH" dirty="0">
                <a:solidFill>
                  <a:schemeClr val="bg1"/>
                </a:solidFill>
              </a:rPr>
              <a:t>Die gebauten Wohnflächen effizienter nutzen. Der Fokus muss auf einem Ansatz liegen, der die Nachfrage nach kleineren Wohnungen anregt, insbesondere für Haushalte der Altersgruppe der über 50-Jährigen.</a:t>
            </a:r>
          </a:p>
          <a:p>
            <a:pPr marL="342900" indent="-342900">
              <a:buFont typeface="+mj-lt"/>
              <a:buAutoNum type="arabicPeriod" startAt="4"/>
            </a:pPr>
            <a:r>
              <a:rPr lang="de-CH" dirty="0">
                <a:solidFill>
                  <a:schemeClr val="bg1"/>
                </a:solidFill>
              </a:rPr>
              <a:t>Die Wohnmobilität der Haushalte erhöhen.</a:t>
            </a:r>
          </a:p>
          <a:p>
            <a:pPr marL="342900" indent="-342900">
              <a:buFont typeface="+mj-lt"/>
              <a:buAutoNum type="arabicPeriod" startAt="4"/>
            </a:pPr>
            <a:r>
              <a:rPr lang="de-CH" dirty="0">
                <a:solidFill>
                  <a:schemeClr val="bg1"/>
                </a:solidFill>
              </a:rPr>
              <a:t>Stärkere Zusammenarbeit, gemeinsames Lernen und Innovation zwischen den Akteuren in der Planungsphase, mit einem grösseren Einbezug von Expertinnen und Experten in nachhaltigem Bauen und im Baumanagement.</a:t>
            </a:r>
          </a:p>
          <a:p>
            <a:pPr marL="342900" indent="-342900">
              <a:buFont typeface="+mj-lt"/>
              <a:buAutoNum type="arabicPeriod" startAt="4"/>
            </a:pPr>
            <a:r>
              <a:rPr lang="de-CH" dirty="0">
                <a:solidFill>
                  <a:schemeClr val="bg1"/>
                </a:solidFill>
              </a:rPr>
              <a:t>Ein Verbot von Gebäudeabbrüchen ist zu erwägen, bis eine ausreichende Kreislaufwirtschaft erstellt ist.</a:t>
            </a:r>
          </a:p>
          <a:p>
            <a:pPr marL="342900" indent="-342900">
              <a:buFont typeface="+mj-lt"/>
              <a:buAutoNum type="arabicPeriod" startAt="4"/>
            </a:pPr>
            <a:endParaRPr lang="de-CH" dirty="0">
              <a:solidFill>
                <a:schemeClr val="bg1"/>
              </a:solidFill>
            </a:endParaRPr>
          </a:p>
          <a:p>
            <a:endParaRPr lang="de-CH" dirty="0"/>
          </a:p>
        </p:txBody>
      </p:sp>
      <p:sp>
        <p:nvSpPr>
          <p:cNvPr id="4" name="Slide Number Placeholder 3">
            <a:extLst>
              <a:ext uri="{FF2B5EF4-FFF2-40B4-BE49-F238E27FC236}">
                <a16:creationId xmlns:a16="http://schemas.microsoft.com/office/drawing/2014/main" id="{D525637D-86FE-08BD-EC20-95177DB4DD4F}"/>
              </a:ext>
            </a:extLst>
          </p:cNvPr>
          <p:cNvSpPr>
            <a:spLocks noGrp="1"/>
          </p:cNvSpPr>
          <p:nvPr>
            <p:ph type="sldNum" sz="quarter" idx="14"/>
          </p:nvPr>
        </p:nvSpPr>
        <p:spPr/>
        <p:txBody>
          <a:bodyPr/>
          <a:lstStyle/>
          <a:p>
            <a:fld id="{476BE59D-4918-439E-9CBF-5840B2847889}" type="slidenum">
              <a:rPr lang="de-CH" smtClean="0"/>
              <a:pPr/>
              <a:t>27</a:t>
            </a:fld>
            <a:endParaRPr lang="de-CH" dirty="0"/>
          </a:p>
        </p:txBody>
      </p:sp>
      <p:sp>
        <p:nvSpPr>
          <p:cNvPr id="5" name="Footer Placeholder 4">
            <a:extLst>
              <a:ext uri="{FF2B5EF4-FFF2-40B4-BE49-F238E27FC236}">
                <a16:creationId xmlns:a16="http://schemas.microsoft.com/office/drawing/2014/main" id="{C5CDA4E5-6695-BEBB-8241-731B43D55372}"/>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4159221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FD3-DF48-605A-2F8E-4888A2261A1E}"/>
              </a:ext>
            </a:extLst>
          </p:cNvPr>
          <p:cNvSpPr>
            <a:spLocks noGrp="1"/>
          </p:cNvSpPr>
          <p:nvPr>
            <p:ph type="title"/>
          </p:nvPr>
        </p:nvSpPr>
        <p:spPr>
          <a:xfrm>
            <a:off x="479425" y="476250"/>
            <a:ext cx="11233150" cy="1044575"/>
          </a:xfrm>
        </p:spPr>
        <p:txBody>
          <a:bodyPr anchor="t">
            <a:normAutofit/>
          </a:bodyPr>
          <a:lstStyle/>
          <a:p>
            <a:r>
              <a:rPr lang="de-CH" dirty="0"/>
              <a:t>Verhalten und Konsum</a:t>
            </a:r>
          </a:p>
        </p:txBody>
      </p:sp>
      <p:sp>
        <p:nvSpPr>
          <p:cNvPr id="3" name="Text Placeholder 2">
            <a:extLst>
              <a:ext uri="{FF2B5EF4-FFF2-40B4-BE49-F238E27FC236}">
                <a16:creationId xmlns:a16="http://schemas.microsoft.com/office/drawing/2014/main" id="{51FB6577-1C42-95E3-395C-1276C973CF19}"/>
              </a:ext>
            </a:extLst>
          </p:cNvPr>
          <p:cNvSpPr>
            <a:spLocks noGrp="1"/>
          </p:cNvSpPr>
          <p:nvPr>
            <p:ph type="body" sz="quarter" idx="13"/>
          </p:nvPr>
        </p:nvSpPr>
        <p:spPr>
          <a:xfrm>
            <a:off x="479425" y="1808162"/>
            <a:ext cx="5400675" cy="4213225"/>
          </a:xfrm>
        </p:spPr>
        <p:txBody>
          <a:bodyPr>
            <a:normAutofit/>
          </a:bodyPr>
          <a:lstStyle/>
          <a:p>
            <a:pPr marL="0" indent="0" rtl="0" eaLnBrk="1" latinLnBrk="0" hangingPunct="1">
              <a:spcAft>
                <a:spcPts val="600"/>
              </a:spcAft>
              <a:buNone/>
            </a:pPr>
            <a:r>
              <a:rPr lang="de-CH" dirty="0"/>
              <a:t>Öffentliche Massnahmen sowie technologische und organisatorische Innovationen, zusammen mit der Förderung einer Kultur des Teilens, spielen eine entscheidende Rolle im Übergang der bestehenden Wirtschaft zu einem nachhaltigeren Modell.</a:t>
            </a:r>
          </a:p>
          <a:p>
            <a:pPr marL="0" indent="0" rtl="0" eaLnBrk="1" latinLnBrk="0" hangingPunct="1">
              <a:spcAft>
                <a:spcPts val="600"/>
              </a:spcAft>
              <a:buNone/>
            </a:pPr>
            <a:r>
              <a:rPr lang="de-CH" dirty="0"/>
              <a:t>Der Erfolg dieser Strategie ist jedoch stark abhängig vom Verhalten von Unternehmen und Individuen. Dabei sollten Einflussfaktoren wie intrinsische und extrinsische Motivation für das Verhalten von Unternehmen und Einzelpersonen berücksichtigt werden.</a:t>
            </a:r>
          </a:p>
          <a:p>
            <a:pPr marL="0" indent="0" algn="r">
              <a:spcAft>
                <a:spcPts val="600"/>
              </a:spcAft>
              <a:buNone/>
            </a:pPr>
            <a:r>
              <a:rPr lang="de-CH" dirty="0">
                <a:hlinkClick r:id="rId2"/>
              </a:rPr>
              <a:t>NFP 73, Nachhaltiges Verhalten</a:t>
            </a:r>
            <a:endParaRPr lang="de-CH" dirty="0"/>
          </a:p>
        </p:txBody>
      </p:sp>
      <p:sp>
        <p:nvSpPr>
          <p:cNvPr id="4" name="Slide Number Placeholder 3">
            <a:extLst>
              <a:ext uri="{FF2B5EF4-FFF2-40B4-BE49-F238E27FC236}">
                <a16:creationId xmlns:a16="http://schemas.microsoft.com/office/drawing/2014/main" id="{C47B08DC-0066-02AB-6E1D-9770759C7751}"/>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28</a:t>
            </a:fld>
            <a:endParaRPr lang="de-CH"/>
          </a:p>
        </p:txBody>
      </p:sp>
      <p:sp>
        <p:nvSpPr>
          <p:cNvPr id="5" name="Footer Placeholder 4">
            <a:extLst>
              <a:ext uri="{FF2B5EF4-FFF2-40B4-BE49-F238E27FC236}">
                <a16:creationId xmlns:a16="http://schemas.microsoft.com/office/drawing/2014/main" id="{09B18F7C-D3CE-28A5-CBF5-56A6F88BE5FA}"/>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a:t>NFP 73 – Nachhaltige Wirtschaft</a:t>
            </a:r>
          </a:p>
        </p:txBody>
      </p:sp>
      <p:pic>
        <p:nvPicPr>
          <p:cNvPr id="6" name="Picture 5">
            <a:extLst>
              <a:ext uri="{FF2B5EF4-FFF2-40B4-BE49-F238E27FC236}">
                <a16:creationId xmlns:a16="http://schemas.microsoft.com/office/drawing/2014/main" id="{715D89C9-51DE-D9E4-68C5-94C65ED43A7E}"/>
              </a:ext>
            </a:extLst>
          </p:cNvPr>
          <p:cNvPicPr>
            <a:picLocks noChangeAspect="1"/>
          </p:cNvPicPr>
          <p:nvPr/>
        </p:nvPicPr>
        <p:blipFill>
          <a:blip r:embed="rId3"/>
          <a:srcRect l="4634" r="2688"/>
          <a:stretch>
            <a:fillRect/>
          </a:stretch>
        </p:blipFill>
        <p:spPr>
          <a:xfrm>
            <a:off x="6044521" y="1808163"/>
            <a:ext cx="5668054" cy="4074468"/>
          </a:xfrm>
          <a:prstGeom prst="rect">
            <a:avLst/>
          </a:prstGeom>
        </p:spPr>
      </p:pic>
    </p:spTree>
    <p:extLst>
      <p:ext uri="{BB962C8B-B14F-4D97-AF65-F5344CB8AC3E}">
        <p14:creationId xmlns:p14="http://schemas.microsoft.com/office/powerpoint/2010/main" val="434573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EB31D38-C3D2-1173-B72D-77DB2B50E35A}"/>
              </a:ext>
            </a:extLst>
          </p:cNvPr>
          <p:cNvGraphicFramePr>
            <a:graphicFrameLocks noChangeAspect="1"/>
          </p:cNvGraphicFramePr>
          <p:nvPr>
            <p:custDataLst>
              <p:tags r:id="rId1"/>
            </p:custDataLst>
            <p:extLst>
              <p:ext uri="{D42A27DB-BD31-4B8C-83A1-F6EECF244321}">
                <p14:modId xmlns:p14="http://schemas.microsoft.com/office/powerpoint/2010/main" val="2448781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DC0158-2403-0279-8AC4-FA347F5591CA}"/>
              </a:ext>
            </a:extLst>
          </p:cNvPr>
          <p:cNvSpPr>
            <a:spLocks noGrp="1"/>
          </p:cNvSpPr>
          <p:nvPr>
            <p:ph type="title"/>
          </p:nvPr>
        </p:nvSpPr>
        <p:spPr/>
        <p:txBody>
          <a:bodyPr vert="horz"/>
          <a:lstStyle/>
          <a:p>
            <a:r>
              <a:rPr lang="de-CH" dirty="0"/>
              <a:t>Verhalten und Konsum – Aufgabe</a:t>
            </a:r>
          </a:p>
        </p:txBody>
      </p:sp>
      <p:sp>
        <p:nvSpPr>
          <p:cNvPr id="3" name="Slide Number Placeholder 2">
            <a:extLst>
              <a:ext uri="{FF2B5EF4-FFF2-40B4-BE49-F238E27FC236}">
                <a16:creationId xmlns:a16="http://schemas.microsoft.com/office/drawing/2014/main" id="{E42B3E59-A068-C1EE-8725-D72DEEC13592}"/>
              </a:ext>
            </a:extLst>
          </p:cNvPr>
          <p:cNvSpPr>
            <a:spLocks noGrp="1"/>
          </p:cNvSpPr>
          <p:nvPr>
            <p:ph type="sldNum" sz="quarter" idx="14"/>
          </p:nvPr>
        </p:nvSpPr>
        <p:spPr/>
        <p:txBody>
          <a:bodyPr/>
          <a:lstStyle/>
          <a:p>
            <a:fld id="{476BE59D-4918-439E-9CBF-5840B2847889}" type="slidenum">
              <a:rPr lang="de-CH" smtClean="0"/>
              <a:pPr/>
              <a:t>29</a:t>
            </a:fld>
            <a:endParaRPr lang="de-CH" dirty="0"/>
          </a:p>
        </p:txBody>
      </p:sp>
      <p:sp>
        <p:nvSpPr>
          <p:cNvPr id="4" name="Text Placeholder 3">
            <a:extLst>
              <a:ext uri="{FF2B5EF4-FFF2-40B4-BE49-F238E27FC236}">
                <a16:creationId xmlns:a16="http://schemas.microsoft.com/office/drawing/2014/main" id="{1C85FBF3-FFAF-0198-166D-2C587815FD0C}"/>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CF770A8-C6D3-D0B3-91C2-ECDEF7DC9182}"/>
              </a:ext>
            </a:extLst>
          </p:cNvPr>
          <p:cNvSpPr>
            <a:spLocks noGrp="1"/>
          </p:cNvSpPr>
          <p:nvPr>
            <p:ph type="body" sz="quarter" idx="13"/>
          </p:nvPr>
        </p:nvSpPr>
        <p:spPr/>
        <p:txBody>
          <a:bodyPr/>
          <a:lstStyle/>
          <a:p>
            <a:pPr marL="0" indent="0">
              <a:buNone/>
            </a:pPr>
            <a:r>
              <a:rPr lang="de-CH" dirty="0"/>
              <a:t>Welche konkreten Empfehlungen würdest du aus den Forschungsergebnissen ableiten (s. Lernmodul «Nachhaltiges Verhalten») und an wen würdest du die Empfehlungen richten?</a:t>
            </a:r>
          </a:p>
          <a:p>
            <a:pPr marL="0" indent="0">
              <a:buNone/>
            </a:pPr>
            <a:endParaRPr lang="de-CH" dirty="0"/>
          </a:p>
          <a:p>
            <a:pPr marL="0" indent="0">
              <a:buNone/>
            </a:pPr>
            <a:r>
              <a:rPr lang="de-CH" dirty="0"/>
              <a:t>Vergleiche deine Empfehlungen dann mit denjenigen der Forschenden.</a:t>
            </a:r>
          </a:p>
          <a:p>
            <a:pPr marL="0" indent="0">
              <a:buNone/>
            </a:pPr>
            <a:endParaRPr lang="de-CH" dirty="0"/>
          </a:p>
        </p:txBody>
      </p:sp>
      <p:sp>
        <p:nvSpPr>
          <p:cNvPr id="6" name="Text Placeholder 5">
            <a:extLst>
              <a:ext uri="{FF2B5EF4-FFF2-40B4-BE49-F238E27FC236}">
                <a16:creationId xmlns:a16="http://schemas.microsoft.com/office/drawing/2014/main" id="{FF5A09C4-ACFD-28DC-7DC8-2874672C560A}"/>
              </a:ext>
            </a:extLst>
          </p:cNvPr>
          <p:cNvSpPr>
            <a:spLocks noGrp="1"/>
          </p:cNvSpPr>
          <p:nvPr>
            <p:ph type="body" sz="quarter" idx="12"/>
          </p:nvPr>
        </p:nvSpPr>
        <p:spPr/>
        <p:txBody>
          <a:bodyPr/>
          <a:lstStyle/>
          <a:p>
            <a:r>
              <a:rPr lang="de-CH" dirty="0"/>
              <a:t>Aufgabe</a:t>
            </a:r>
          </a:p>
        </p:txBody>
      </p:sp>
      <p:sp>
        <p:nvSpPr>
          <p:cNvPr id="8" name="Footer Placeholder 7">
            <a:extLst>
              <a:ext uri="{FF2B5EF4-FFF2-40B4-BE49-F238E27FC236}">
                <a16:creationId xmlns:a16="http://schemas.microsoft.com/office/drawing/2014/main" id="{A1FD6CD1-8BF5-07C0-23A6-15FAFA3D5018}"/>
              </a:ext>
            </a:extLst>
          </p:cNvPr>
          <p:cNvSpPr>
            <a:spLocks noGrp="1"/>
          </p:cNvSpPr>
          <p:nvPr>
            <p:ph type="ftr" sz="quarter" idx="17"/>
          </p:nvPr>
        </p:nvSpPr>
        <p:spPr/>
        <p:txBody>
          <a:bodyPr/>
          <a:lstStyle/>
          <a:p>
            <a:r>
              <a:rPr lang="de-CH"/>
              <a:t>NFP 73 – Nachhaltige Wirtschaft</a:t>
            </a:r>
            <a:endParaRPr lang="de-CH" dirty="0"/>
          </a:p>
        </p:txBody>
      </p:sp>
      <p:pic>
        <p:nvPicPr>
          <p:cNvPr id="3074" name="Picture 2">
            <a:extLst>
              <a:ext uri="{FF2B5EF4-FFF2-40B4-BE49-F238E27FC236}">
                <a16:creationId xmlns:a16="http://schemas.microsoft.com/office/drawing/2014/main" id="{7EB3883F-0590-34A9-08CE-2C82C9DEADA0}"/>
              </a:ext>
            </a:extLst>
          </p:cNvPr>
          <p:cNvPicPr>
            <a:picLocks noGrp="1" noChangeAspect="1" noChangeArrowheads="1"/>
          </p:cNvPicPr>
          <p:nvPr>
            <p:ph type="pic" sz="quarter" idx="16"/>
          </p:nvPr>
        </p:nvPicPr>
        <p:blipFill>
          <a:blip r:embed="rId5">
            <a:extLst>
              <a:ext uri="{28A0092B-C50C-407E-A947-70E740481C1C}">
                <a14:useLocalDpi xmlns:a14="http://schemas.microsoft.com/office/drawing/2010/main" val="0"/>
              </a:ext>
            </a:extLst>
          </a:blip>
          <a:srcRect t="9304" b="9304"/>
          <a:stretch>
            <a:fillRect/>
          </a:stretch>
        </p:blipFill>
        <p:spPr bwMode="auto">
          <a:xfrm>
            <a:off x="3935413" y="1808163"/>
            <a:ext cx="7777162" cy="421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487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a:lstStyle/>
          <a:p>
            <a:r>
              <a:rPr lang="de-CH" dirty="0"/>
              <a:t>Lernziele</a:t>
            </a:r>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buNone/>
            </a:pPr>
            <a:r>
              <a:rPr lang="de-CH" dirty="0"/>
              <a:t>Der/die Lernende …</a:t>
            </a:r>
          </a:p>
          <a:p>
            <a:r>
              <a:rPr lang="de-CH" dirty="0"/>
              <a:t>kennt die grundsätzlichen politischen Instrumente zur Förderung einer nachhaltigen Wirtschaft</a:t>
            </a:r>
          </a:p>
          <a:p>
            <a:r>
              <a:rPr lang="de-CH" dirty="0"/>
              <a:t>versteht, wie aus Forschungsprojekten Politikempfehlungen abgeleitet werden können.</a:t>
            </a:r>
          </a:p>
          <a:p>
            <a:r>
              <a:rPr lang="de-CH" dirty="0"/>
              <a:t>kann die acht allgemeine Politikempfehlungen des NFP 73 nennen und erklären.</a:t>
            </a:r>
          </a:p>
          <a:p>
            <a:r>
              <a:rPr lang="de-CH" dirty="0"/>
              <a:t>kann fünf Schwerpunkt- oder Sektorspezifische Politikempfehlungen nennen und erläutern.</a:t>
            </a:r>
          </a:p>
          <a:p>
            <a:r>
              <a:rPr lang="de-CH" dirty="0"/>
              <a:t>reflektiert Möglichkeiten und Grenzen von Politikempfehlungen von Forschenden.</a:t>
            </a:r>
          </a:p>
          <a:p>
            <a:endParaRPr lang="de-CH" dirty="0"/>
          </a:p>
          <a:p>
            <a:endParaRPr lang="de-CH"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CH" smtClean="0"/>
              <a:pPr/>
              <a:t>3</a:t>
            </a:fld>
            <a:endParaRPr lang="de-CH"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6395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37B3815-A958-FD8E-1FD5-DF264B234370}"/>
              </a:ext>
            </a:extLst>
          </p:cNvPr>
          <p:cNvGraphicFramePr>
            <a:graphicFrameLocks noChangeAspect="1"/>
          </p:cNvGraphicFramePr>
          <p:nvPr>
            <p:custDataLst>
              <p:tags r:id="rId1"/>
            </p:custDataLst>
            <p:extLst>
              <p:ext uri="{D42A27DB-BD31-4B8C-83A1-F6EECF244321}">
                <p14:modId xmlns:p14="http://schemas.microsoft.com/office/powerpoint/2010/main" val="16793283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C686BDA-EBA5-9652-135E-4A387A67A749}"/>
              </a:ext>
            </a:extLst>
          </p:cNvPr>
          <p:cNvSpPr>
            <a:spLocks noGrp="1"/>
          </p:cNvSpPr>
          <p:nvPr>
            <p:ph type="title"/>
          </p:nvPr>
        </p:nvSpPr>
        <p:spPr/>
        <p:txBody>
          <a:bodyPr vert="horz"/>
          <a:lstStyle/>
          <a:p>
            <a:r>
              <a:rPr lang="de-CH" dirty="0"/>
              <a:t>Verhalten und Konsum – Empfehlungen I</a:t>
            </a:r>
          </a:p>
        </p:txBody>
      </p:sp>
      <p:sp>
        <p:nvSpPr>
          <p:cNvPr id="3" name="Text Placeholder 2">
            <a:extLst>
              <a:ext uri="{FF2B5EF4-FFF2-40B4-BE49-F238E27FC236}">
                <a16:creationId xmlns:a16="http://schemas.microsoft.com/office/drawing/2014/main" id="{2C87AEF5-DC22-924C-3D1D-C899DBE0C648}"/>
              </a:ext>
            </a:extLst>
          </p:cNvPr>
          <p:cNvSpPr>
            <a:spLocks noGrp="1"/>
          </p:cNvSpPr>
          <p:nvPr>
            <p:ph type="body" sz="quarter" idx="13"/>
          </p:nvPr>
        </p:nvSpPr>
        <p:spPr/>
        <p:txBody>
          <a:bodyPr/>
          <a:lstStyle/>
          <a:p>
            <a:pPr marL="342900" indent="-342900">
              <a:buFont typeface="+mj-lt"/>
              <a:buAutoNum type="arabicPeriod"/>
            </a:pPr>
            <a:r>
              <a:rPr lang="de-CH" dirty="0">
                <a:solidFill>
                  <a:schemeClr val="bg1"/>
                </a:solidFill>
              </a:rPr>
              <a:t>Die Umweltidentität von Bürgerinnen und Bürgern sollte durch langfristige, naturnahe Bildungsprogramme, die im frühestmöglichen Alter beginnen, gestärkt werden, damit sie eine enge Bindung zur natürlichen Umwelt entwickeln.</a:t>
            </a:r>
          </a:p>
          <a:p>
            <a:pPr marL="342900" indent="-342900">
              <a:buFont typeface="+mj-lt"/>
              <a:buAutoNum type="arabicPeriod"/>
            </a:pPr>
            <a:r>
              <a:rPr lang="de-CH" dirty="0">
                <a:solidFill>
                  <a:schemeClr val="bg1"/>
                </a:solidFill>
              </a:rPr>
              <a:t>Umweltfreundliche Botschaften, die zum Handeln der Bürgerinnen und Bürger anregen, sollten so oft wie möglich und möglichst nahe am Entscheidungspunkt der Konsumentinnen und Konsumenten wiederholt werden.</a:t>
            </a:r>
          </a:p>
          <a:p>
            <a:pPr marL="342900" indent="-342900">
              <a:buFont typeface="+mj-lt"/>
              <a:buAutoNum type="arabicPeriod"/>
            </a:pPr>
            <a:r>
              <a:rPr lang="de-CH" dirty="0">
                <a:solidFill>
                  <a:schemeClr val="bg1"/>
                </a:solidFill>
              </a:rPr>
              <a:t>Die Politik sollte Anbietende von Plattformen durch die Förderung einer Kultur des Teilens und der klaren Kommunikation von Umweltvorteilen unterstützen.</a:t>
            </a:r>
          </a:p>
          <a:p>
            <a:pPr marL="342900" indent="-342900">
              <a:buFont typeface="+mj-lt"/>
              <a:buAutoNum type="arabicPeriod"/>
            </a:pPr>
            <a:r>
              <a:rPr lang="de-CH" dirty="0">
                <a:solidFill>
                  <a:schemeClr val="bg1"/>
                </a:solidFill>
              </a:rPr>
              <a:t>Politische Entscheidungstragende sollten Konsumentinnen und Konsumenten ermutigen, über ihr (unbewusstes) moralisches Lizenzierungsverhalten nachzudenken. Das heisst, dass eine Person, die regelmässig den öffentlichen Verkehr benutzt, sich möglicherweise weniger unwohl fühlt, wenn sie sich für einen Langstreckenflug entscheidet.</a:t>
            </a:r>
          </a:p>
          <a:p>
            <a:endParaRPr lang="de-CH" dirty="0"/>
          </a:p>
        </p:txBody>
      </p:sp>
      <p:sp>
        <p:nvSpPr>
          <p:cNvPr id="4" name="Slide Number Placeholder 3">
            <a:extLst>
              <a:ext uri="{FF2B5EF4-FFF2-40B4-BE49-F238E27FC236}">
                <a16:creationId xmlns:a16="http://schemas.microsoft.com/office/drawing/2014/main" id="{61A2E949-DDD1-B9CE-441A-8ABA5DD760A6}"/>
              </a:ext>
            </a:extLst>
          </p:cNvPr>
          <p:cNvSpPr>
            <a:spLocks noGrp="1"/>
          </p:cNvSpPr>
          <p:nvPr>
            <p:ph type="sldNum" sz="quarter" idx="14"/>
          </p:nvPr>
        </p:nvSpPr>
        <p:spPr/>
        <p:txBody>
          <a:bodyPr/>
          <a:lstStyle/>
          <a:p>
            <a:fld id="{476BE59D-4918-439E-9CBF-5840B2847889}" type="slidenum">
              <a:rPr lang="de-CH" smtClean="0"/>
              <a:pPr/>
              <a:t>30</a:t>
            </a:fld>
            <a:endParaRPr lang="de-CH" dirty="0"/>
          </a:p>
        </p:txBody>
      </p:sp>
      <p:sp>
        <p:nvSpPr>
          <p:cNvPr id="5" name="Footer Placeholder 4">
            <a:extLst>
              <a:ext uri="{FF2B5EF4-FFF2-40B4-BE49-F238E27FC236}">
                <a16:creationId xmlns:a16="http://schemas.microsoft.com/office/drawing/2014/main" id="{CA9C745D-6B87-36A1-BE8C-B32EE17803D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888338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A322C-931F-46E1-5DD3-06452322131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9E37B64-BBC3-8910-4D85-4F2D37A2DCE9}"/>
              </a:ext>
            </a:extLst>
          </p:cNvPr>
          <p:cNvGraphicFramePr>
            <a:graphicFrameLocks noChangeAspect="1"/>
          </p:cNvGraphicFramePr>
          <p:nvPr>
            <p:custDataLst>
              <p:tags r:id="rId1"/>
            </p:custDataLst>
            <p:extLst>
              <p:ext uri="{D42A27DB-BD31-4B8C-83A1-F6EECF244321}">
                <p14:modId xmlns:p14="http://schemas.microsoft.com/office/powerpoint/2010/main" val="32226269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37B3815-A958-FD8E-1FD5-DF264B23437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79F37D-4762-6C85-1ADA-4208EDD35DC6}"/>
              </a:ext>
            </a:extLst>
          </p:cNvPr>
          <p:cNvSpPr>
            <a:spLocks noGrp="1"/>
          </p:cNvSpPr>
          <p:nvPr>
            <p:ph type="title"/>
          </p:nvPr>
        </p:nvSpPr>
        <p:spPr/>
        <p:txBody>
          <a:bodyPr vert="horz"/>
          <a:lstStyle/>
          <a:p>
            <a:r>
              <a:rPr lang="de-CH" dirty="0"/>
              <a:t>Verhalten und Konsum – Empfehlungen II</a:t>
            </a:r>
          </a:p>
        </p:txBody>
      </p:sp>
      <p:sp>
        <p:nvSpPr>
          <p:cNvPr id="3" name="Text Placeholder 2">
            <a:extLst>
              <a:ext uri="{FF2B5EF4-FFF2-40B4-BE49-F238E27FC236}">
                <a16:creationId xmlns:a16="http://schemas.microsoft.com/office/drawing/2014/main" id="{6C917B02-B29B-D334-22E8-3564D51966E4}"/>
              </a:ext>
            </a:extLst>
          </p:cNvPr>
          <p:cNvSpPr>
            <a:spLocks noGrp="1"/>
          </p:cNvSpPr>
          <p:nvPr>
            <p:ph type="body" sz="quarter" idx="13"/>
          </p:nvPr>
        </p:nvSpPr>
        <p:spPr/>
        <p:txBody>
          <a:bodyPr/>
          <a:lstStyle/>
          <a:p>
            <a:pPr marL="342900" indent="-342900">
              <a:buFont typeface="+mj-lt"/>
              <a:buAutoNum type="arabicPeriod" startAt="5"/>
            </a:pPr>
            <a:r>
              <a:rPr lang="de-CH" dirty="0">
                <a:solidFill>
                  <a:schemeClr val="bg1"/>
                </a:solidFill>
              </a:rPr>
              <a:t>Anbieter von Peer-to-Peer-Tauschplattformen sollten ihre Dienstleistungen anpassen, um mehr Kundinnen und Kunden anzuziehen und Rebound-Verhalten zu verringern</a:t>
            </a:r>
          </a:p>
          <a:p>
            <a:pPr marL="342900" indent="-342900">
              <a:buFont typeface="+mj-lt"/>
              <a:buAutoNum type="arabicPeriod" startAt="5"/>
            </a:pPr>
            <a:r>
              <a:rPr lang="de-CH" dirty="0">
                <a:solidFill>
                  <a:schemeClr val="bg1"/>
                </a:solidFill>
              </a:rPr>
              <a:t>Fördern der Nutzung von natürlichen Ressourcen durch private Haushalte mit Massnahmen, die sicherstellen, dass nachhaltige Güter und Dienstleistungen nicht teurer als nicht nachhaltige sind, sowie Informationen über nachhaltige Güter und Dienstleistungen und die Auswirkungen von Verhaltensänderungen und Massnahmen bereitstellen.</a:t>
            </a:r>
          </a:p>
          <a:p>
            <a:pPr marL="342900" indent="-342900">
              <a:buFont typeface="+mj-lt"/>
              <a:buAutoNum type="arabicPeriod" startAt="5"/>
            </a:pPr>
            <a:r>
              <a:rPr lang="de-CH" dirty="0">
                <a:solidFill>
                  <a:schemeClr val="bg1"/>
                </a:solidFill>
              </a:rPr>
              <a:t>Sicherstellen, dass die Massnahmen im Zielbereich des Verhaltens wirksam sind und die soziale und ökologische Identität der Konsumentinnen und Konsumenten aktiviert wird. Daher wäre es sinnvoll, sorgfältige Ex-ante-Analysen der am besten geeigneten Wegen zur Verhaltensänderung im Zielbereich sowie im Sekundärbereich durchzuführen. Die Massnahmen sollten so gestaltet sein, dass mehrere als ähnlich empfundene Bereiche angesprochen werden, dass der für das umweltfreundliche Verhalten erforderliche Aufwand als gering empfunden wird und dass relevante Informationen über die Umweltauswirkungen von Verhaltensänderungen verfügbar sind.</a:t>
            </a:r>
          </a:p>
          <a:p>
            <a:endParaRPr lang="de-CH" dirty="0">
              <a:solidFill>
                <a:schemeClr val="bg1"/>
              </a:solidFill>
            </a:endParaRPr>
          </a:p>
          <a:p>
            <a:endParaRPr lang="de-CH" dirty="0"/>
          </a:p>
        </p:txBody>
      </p:sp>
      <p:sp>
        <p:nvSpPr>
          <p:cNvPr id="4" name="Slide Number Placeholder 3">
            <a:extLst>
              <a:ext uri="{FF2B5EF4-FFF2-40B4-BE49-F238E27FC236}">
                <a16:creationId xmlns:a16="http://schemas.microsoft.com/office/drawing/2014/main" id="{21A7309E-A0CA-FE9F-8DAD-42D597B375A9}"/>
              </a:ext>
            </a:extLst>
          </p:cNvPr>
          <p:cNvSpPr>
            <a:spLocks noGrp="1"/>
          </p:cNvSpPr>
          <p:nvPr>
            <p:ph type="sldNum" sz="quarter" idx="14"/>
          </p:nvPr>
        </p:nvSpPr>
        <p:spPr/>
        <p:txBody>
          <a:bodyPr/>
          <a:lstStyle/>
          <a:p>
            <a:fld id="{476BE59D-4918-439E-9CBF-5840B2847889}" type="slidenum">
              <a:rPr lang="de-CH" smtClean="0"/>
              <a:pPr/>
              <a:t>31</a:t>
            </a:fld>
            <a:endParaRPr lang="de-CH" dirty="0"/>
          </a:p>
        </p:txBody>
      </p:sp>
      <p:sp>
        <p:nvSpPr>
          <p:cNvPr id="5" name="Footer Placeholder 4">
            <a:extLst>
              <a:ext uri="{FF2B5EF4-FFF2-40B4-BE49-F238E27FC236}">
                <a16:creationId xmlns:a16="http://schemas.microsoft.com/office/drawing/2014/main" id="{980BABEF-87C0-9F5A-DADF-C0F9FFEF323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443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27F5-EEE4-9D45-1451-BB4374ED6AC5}"/>
              </a:ext>
            </a:extLst>
          </p:cNvPr>
          <p:cNvSpPr>
            <a:spLocks noGrp="1"/>
          </p:cNvSpPr>
          <p:nvPr>
            <p:ph type="title"/>
          </p:nvPr>
        </p:nvSpPr>
        <p:spPr/>
        <p:txBody>
          <a:bodyPr/>
          <a:lstStyle/>
          <a:p>
            <a:r>
              <a:rPr lang="de-CH" dirty="0"/>
              <a:t>Ökosystemleistungen von Wäldern</a:t>
            </a:r>
          </a:p>
        </p:txBody>
      </p:sp>
      <p:sp>
        <p:nvSpPr>
          <p:cNvPr id="3" name="Text Placeholder 2">
            <a:extLst>
              <a:ext uri="{FF2B5EF4-FFF2-40B4-BE49-F238E27FC236}">
                <a16:creationId xmlns:a16="http://schemas.microsoft.com/office/drawing/2014/main" id="{30CE40F9-A5F1-4FCC-3627-EC34C0C3045B}"/>
              </a:ext>
            </a:extLst>
          </p:cNvPr>
          <p:cNvSpPr>
            <a:spLocks noGrp="1"/>
          </p:cNvSpPr>
          <p:nvPr>
            <p:ph type="body" sz="quarter" idx="13"/>
          </p:nvPr>
        </p:nvSpPr>
        <p:spPr>
          <a:xfrm>
            <a:off x="479425" y="1836666"/>
            <a:ext cx="5808359" cy="4213225"/>
          </a:xfrm>
        </p:spPr>
        <p:txBody>
          <a:bodyPr/>
          <a:lstStyle/>
          <a:p>
            <a:pPr marL="0" indent="0" algn="l">
              <a:buNone/>
            </a:pPr>
            <a:r>
              <a:rPr lang="de-CH" dirty="0"/>
              <a:t>Wälder erbringen vielfältige Ökosystemleistungen (WÖL): Sie produzieren Holz, mildern den Klimawandel, schützen vor Naturgefahren, schützen die Biodiversität und bieten Erholungsmöglichkeiten.</a:t>
            </a:r>
          </a:p>
          <a:p>
            <a:pPr marL="0" indent="0" algn="l">
              <a:buNone/>
            </a:pPr>
            <a:r>
              <a:rPr lang="de-CH" dirty="0"/>
              <a:t>Wälder bieten daher ökologische, wirtschaftliche und soziale Vorteile. Die aktuellen globalen Herausforderungen wie der Klimawandel, der Verlust von Biodiversität, die Energiekrise sowie der Wandel hin zu einer nachhaltigen Wirtschaft erhöhen jedoch die Nachfrage nach WÖL. Es sind geeignete politische Instrumente erforderlich, um die nachhaltige Bereitstellung einer Vielzahl von WÖL zu gewährleisten. </a:t>
            </a:r>
          </a:p>
          <a:p>
            <a:pPr marL="0" indent="0" algn="r">
              <a:buNone/>
            </a:pPr>
            <a:r>
              <a:rPr lang="de-CH" dirty="0">
                <a:hlinkClick r:id="rId2"/>
              </a:rPr>
              <a:t>NFP 73, Forstwirtschaft</a:t>
            </a:r>
            <a:endParaRPr lang="de-CH" dirty="0"/>
          </a:p>
        </p:txBody>
      </p:sp>
      <p:sp>
        <p:nvSpPr>
          <p:cNvPr id="4" name="Slide Number Placeholder 3">
            <a:extLst>
              <a:ext uri="{FF2B5EF4-FFF2-40B4-BE49-F238E27FC236}">
                <a16:creationId xmlns:a16="http://schemas.microsoft.com/office/drawing/2014/main" id="{B8F3C7D6-5DF9-D31D-5B60-3A994621DCBC}"/>
              </a:ext>
            </a:extLst>
          </p:cNvPr>
          <p:cNvSpPr>
            <a:spLocks noGrp="1"/>
          </p:cNvSpPr>
          <p:nvPr>
            <p:ph type="sldNum" sz="quarter" idx="14"/>
          </p:nvPr>
        </p:nvSpPr>
        <p:spPr/>
        <p:txBody>
          <a:bodyPr/>
          <a:lstStyle/>
          <a:p>
            <a:fld id="{476BE59D-4918-439E-9CBF-5840B2847889}" type="slidenum">
              <a:rPr lang="de-CH" smtClean="0"/>
              <a:pPr/>
              <a:t>32</a:t>
            </a:fld>
            <a:endParaRPr lang="de-CH" dirty="0"/>
          </a:p>
        </p:txBody>
      </p:sp>
      <p:sp>
        <p:nvSpPr>
          <p:cNvPr id="5" name="Footer Placeholder 4">
            <a:extLst>
              <a:ext uri="{FF2B5EF4-FFF2-40B4-BE49-F238E27FC236}">
                <a16:creationId xmlns:a16="http://schemas.microsoft.com/office/drawing/2014/main" id="{4652B3B1-7F79-F200-8B9F-1D6E65E866FA}"/>
              </a:ext>
            </a:extLst>
          </p:cNvPr>
          <p:cNvSpPr>
            <a:spLocks noGrp="1"/>
          </p:cNvSpPr>
          <p:nvPr>
            <p:ph type="ftr" sz="quarter" idx="15"/>
          </p:nvPr>
        </p:nvSpPr>
        <p:spPr/>
        <p:txBody>
          <a:bodyPr/>
          <a:lstStyle/>
          <a:p>
            <a:r>
              <a:rPr lang="de-CH" dirty="0"/>
              <a:t>NFP 73 – Nachhaltige Wirtschaft</a:t>
            </a:r>
          </a:p>
        </p:txBody>
      </p:sp>
      <p:pic>
        <p:nvPicPr>
          <p:cNvPr id="7" name="Picture 6" descr="A large stack of cut logs&#10;&#10;AI-generated content may be incorrect.">
            <a:extLst>
              <a:ext uri="{FF2B5EF4-FFF2-40B4-BE49-F238E27FC236}">
                <a16:creationId xmlns:a16="http://schemas.microsoft.com/office/drawing/2014/main" id="{B9D052B2-8043-AB1F-C21A-EBD6CB4FCDE0}"/>
              </a:ext>
            </a:extLst>
          </p:cNvPr>
          <p:cNvPicPr>
            <a:picLocks noChangeAspect="1"/>
          </p:cNvPicPr>
          <p:nvPr/>
        </p:nvPicPr>
        <p:blipFill>
          <a:blip r:embed="rId3">
            <a:extLst>
              <a:ext uri="{28A0092B-C50C-407E-A947-70E740481C1C}">
                <a14:useLocalDpi xmlns:a14="http://schemas.microsoft.com/office/drawing/2010/main" val="0"/>
              </a:ext>
            </a:extLst>
          </a:blip>
          <a:srcRect l="8318" r="4008"/>
          <a:stretch>
            <a:fillRect/>
          </a:stretch>
        </p:blipFill>
        <p:spPr>
          <a:xfrm>
            <a:off x="6647343" y="1814294"/>
            <a:ext cx="5544657" cy="4207094"/>
          </a:xfrm>
          <a:prstGeom prst="rect">
            <a:avLst/>
          </a:prstGeom>
        </p:spPr>
      </p:pic>
    </p:spTree>
    <p:extLst>
      <p:ext uri="{BB962C8B-B14F-4D97-AF65-F5344CB8AC3E}">
        <p14:creationId xmlns:p14="http://schemas.microsoft.com/office/powerpoint/2010/main" val="2159489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04E554FD-6578-C7B8-A32D-4C7F3AC07671}"/>
              </a:ext>
            </a:extLst>
          </p:cNvPr>
          <p:cNvGraphicFramePr>
            <a:graphicFrameLocks noChangeAspect="1"/>
          </p:cNvGraphicFramePr>
          <p:nvPr>
            <p:custDataLst>
              <p:tags r:id="rId1"/>
            </p:custDataLst>
            <p:extLst>
              <p:ext uri="{D42A27DB-BD31-4B8C-83A1-F6EECF244321}">
                <p14:modId xmlns:p14="http://schemas.microsoft.com/office/powerpoint/2010/main" val="11101790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1D46471-DE0C-6E16-B553-E0F16B3F0640}"/>
              </a:ext>
            </a:extLst>
          </p:cNvPr>
          <p:cNvSpPr>
            <a:spLocks noGrp="1"/>
          </p:cNvSpPr>
          <p:nvPr>
            <p:ph type="title"/>
          </p:nvPr>
        </p:nvSpPr>
        <p:spPr/>
        <p:txBody>
          <a:bodyPr vert="horz"/>
          <a:lstStyle/>
          <a:p>
            <a:r>
              <a:rPr lang="de-CH" dirty="0"/>
              <a:t>Ökosystemleistungen von Wäldern – Aufgabe</a:t>
            </a:r>
          </a:p>
        </p:txBody>
      </p:sp>
      <p:sp>
        <p:nvSpPr>
          <p:cNvPr id="3" name="Slide Number Placeholder 2">
            <a:extLst>
              <a:ext uri="{FF2B5EF4-FFF2-40B4-BE49-F238E27FC236}">
                <a16:creationId xmlns:a16="http://schemas.microsoft.com/office/drawing/2014/main" id="{C5D12D0C-F000-47F8-689D-09320D00E4B0}"/>
              </a:ext>
            </a:extLst>
          </p:cNvPr>
          <p:cNvSpPr>
            <a:spLocks noGrp="1"/>
          </p:cNvSpPr>
          <p:nvPr>
            <p:ph type="sldNum" sz="quarter" idx="14"/>
          </p:nvPr>
        </p:nvSpPr>
        <p:spPr/>
        <p:txBody>
          <a:bodyPr/>
          <a:lstStyle/>
          <a:p>
            <a:fld id="{476BE59D-4918-439E-9CBF-5840B2847889}" type="slidenum">
              <a:rPr lang="de-CH" smtClean="0"/>
              <a:pPr/>
              <a:t>33</a:t>
            </a:fld>
            <a:endParaRPr lang="de-CH" dirty="0"/>
          </a:p>
        </p:txBody>
      </p:sp>
      <p:sp>
        <p:nvSpPr>
          <p:cNvPr id="4" name="Text Placeholder 3">
            <a:extLst>
              <a:ext uri="{FF2B5EF4-FFF2-40B4-BE49-F238E27FC236}">
                <a16:creationId xmlns:a16="http://schemas.microsoft.com/office/drawing/2014/main" id="{D5DA46F6-E21B-1A50-C170-22354A23BC82}"/>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111C8C73-DB07-72F6-1BC3-013C5C7DC422}"/>
              </a:ext>
            </a:extLst>
          </p:cNvPr>
          <p:cNvSpPr>
            <a:spLocks noGrp="1"/>
          </p:cNvSpPr>
          <p:nvPr>
            <p:ph type="body" sz="quarter" idx="13"/>
          </p:nvPr>
        </p:nvSpPr>
        <p:spPr/>
        <p:txBody>
          <a:bodyPr/>
          <a:lstStyle/>
          <a:p>
            <a:pPr marL="0" indent="0">
              <a:buNone/>
            </a:pPr>
            <a:r>
              <a:rPr lang="de-CH" dirty="0"/>
              <a:t>Welche konkreten Empfehlungen würdest du aus den Forschungsergebnissen ableiten (s. Lernmodul «Forstwirtschaft») und an wen würdest du die Empfehlungen richten?</a:t>
            </a:r>
          </a:p>
          <a:p>
            <a:pPr marL="0" indent="0">
              <a:buNone/>
            </a:pPr>
            <a:endParaRPr lang="de-CH" dirty="0"/>
          </a:p>
          <a:p>
            <a:pPr marL="0" indent="0">
              <a:buNone/>
            </a:pPr>
            <a:r>
              <a:rPr lang="de-CH" dirty="0"/>
              <a:t>Vergleiche deine Empfehlungen dann mit denjenigen der Forschenden.</a:t>
            </a:r>
          </a:p>
          <a:p>
            <a:pPr marL="0" indent="0">
              <a:buNone/>
            </a:pPr>
            <a:endParaRPr lang="de-CH" dirty="0"/>
          </a:p>
        </p:txBody>
      </p:sp>
      <p:sp>
        <p:nvSpPr>
          <p:cNvPr id="6" name="Text Placeholder 5">
            <a:extLst>
              <a:ext uri="{FF2B5EF4-FFF2-40B4-BE49-F238E27FC236}">
                <a16:creationId xmlns:a16="http://schemas.microsoft.com/office/drawing/2014/main" id="{AB89E7DD-E0EE-1ACC-3E60-1949ED5E89C3}"/>
              </a:ext>
            </a:extLst>
          </p:cNvPr>
          <p:cNvSpPr>
            <a:spLocks noGrp="1"/>
          </p:cNvSpPr>
          <p:nvPr>
            <p:ph type="body" sz="quarter" idx="12"/>
          </p:nvPr>
        </p:nvSpPr>
        <p:spPr/>
        <p:txBody>
          <a:bodyPr/>
          <a:lstStyle/>
          <a:p>
            <a:r>
              <a:rPr lang="de-CH" dirty="0"/>
              <a:t>Aufgabe</a:t>
            </a:r>
          </a:p>
        </p:txBody>
      </p:sp>
      <p:sp>
        <p:nvSpPr>
          <p:cNvPr id="8" name="Footer Placeholder 7">
            <a:extLst>
              <a:ext uri="{FF2B5EF4-FFF2-40B4-BE49-F238E27FC236}">
                <a16:creationId xmlns:a16="http://schemas.microsoft.com/office/drawing/2014/main" id="{DBB7C39D-FB8B-FA99-4394-AF4201A8B0A4}"/>
              </a:ext>
            </a:extLst>
          </p:cNvPr>
          <p:cNvSpPr>
            <a:spLocks noGrp="1"/>
          </p:cNvSpPr>
          <p:nvPr>
            <p:ph type="ftr" sz="quarter" idx="17"/>
          </p:nvPr>
        </p:nvSpPr>
        <p:spPr/>
        <p:txBody>
          <a:bodyPr/>
          <a:lstStyle/>
          <a:p>
            <a:r>
              <a:rPr lang="de-CH"/>
              <a:t>NFP 73 – Nachhaltige Wirtschaft</a:t>
            </a:r>
            <a:endParaRPr lang="de-CH" dirty="0"/>
          </a:p>
        </p:txBody>
      </p:sp>
      <p:pic>
        <p:nvPicPr>
          <p:cNvPr id="16" name="object 7">
            <a:extLst>
              <a:ext uri="{FF2B5EF4-FFF2-40B4-BE49-F238E27FC236}">
                <a16:creationId xmlns:a16="http://schemas.microsoft.com/office/drawing/2014/main" id="{1C471DAD-B68A-1DE2-14D5-ED5B43D2C123}"/>
              </a:ext>
            </a:extLst>
          </p:cNvPr>
          <p:cNvPicPr>
            <a:picLocks noGrp="1"/>
          </p:cNvPicPr>
          <p:nvPr>
            <p:ph type="pic" sz="quarter" idx="16"/>
          </p:nvPr>
        </p:nvPicPr>
        <p:blipFill>
          <a:blip r:embed="rId5" cstate="print"/>
          <a:srcRect t="9369" b="9369"/>
          <a:stretch>
            <a:fillRect/>
          </a:stretch>
        </p:blipFill>
        <p:spPr>
          <a:xfrm>
            <a:off x="3935413" y="1808163"/>
            <a:ext cx="7777162" cy="4213225"/>
          </a:xfrm>
          <a:prstGeom prst="rect">
            <a:avLst/>
          </a:prstGeom>
        </p:spPr>
      </p:pic>
    </p:spTree>
    <p:extLst>
      <p:ext uri="{BB962C8B-B14F-4D97-AF65-F5344CB8AC3E}">
        <p14:creationId xmlns:p14="http://schemas.microsoft.com/office/powerpoint/2010/main" val="740029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D06E7F9-9D99-C132-4511-12777D3AB5A4}"/>
              </a:ext>
            </a:extLst>
          </p:cNvPr>
          <p:cNvGraphicFramePr>
            <a:graphicFrameLocks noChangeAspect="1"/>
          </p:cNvGraphicFramePr>
          <p:nvPr>
            <p:custDataLst>
              <p:tags r:id="rId1"/>
            </p:custDataLst>
            <p:extLst>
              <p:ext uri="{D42A27DB-BD31-4B8C-83A1-F6EECF244321}">
                <p14:modId xmlns:p14="http://schemas.microsoft.com/office/powerpoint/2010/main" val="9038811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36D5895-E3D7-6503-4C49-85DA58CF7E61}"/>
              </a:ext>
            </a:extLst>
          </p:cNvPr>
          <p:cNvSpPr>
            <a:spLocks noGrp="1"/>
          </p:cNvSpPr>
          <p:nvPr>
            <p:ph type="title"/>
          </p:nvPr>
        </p:nvSpPr>
        <p:spPr/>
        <p:txBody>
          <a:bodyPr vert="horz"/>
          <a:lstStyle/>
          <a:p>
            <a:r>
              <a:rPr lang="de-CH" dirty="0"/>
              <a:t>Ökosystemleistungen von Wäldern – Empfehlungen</a:t>
            </a:r>
          </a:p>
        </p:txBody>
      </p:sp>
      <p:sp>
        <p:nvSpPr>
          <p:cNvPr id="3" name="Text Placeholder 2">
            <a:extLst>
              <a:ext uri="{FF2B5EF4-FFF2-40B4-BE49-F238E27FC236}">
                <a16:creationId xmlns:a16="http://schemas.microsoft.com/office/drawing/2014/main" id="{BF8A2A52-9C46-DC6A-3EC7-720D12EF3EA0}"/>
              </a:ext>
            </a:extLst>
          </p:cNvPr>
          <p:cNvSpPr>
            <a:spLocks noGrp="1"/>
          </p:cNvSpPr>
          <p:nvPr>
            <p:ph type="body" sz="quarter" idx="13"/>
          </p:nvPr>
        </p:nvSpPr>
        <p:spPr/>
        <p:txBody>
          <a:bodyPr/>
          <a:lstStyle/>
          <a:p>
            <a:pPr marL="342900" indent="-342900">
              <a:buFont typeface="+mj-lt"/>
              <a:buAutoNum type="arabicPeriod"/>
            </a:pPr>
            <a:r>
              <a:rPr lang="de-CH" dirty="0"/>
              <a:t>Das Bewusstsein für WÖL und ihre komplexen Wechselwirkungen muss in der breiten Öffentlichkeit, bei politischen Entscheidungstragenden sowie Waldbesitzenden und Waldbewirtschaftenden geschärft werden. Dazu ist es erforderlich, die </a:t>
            </a:r>
            <a:r>
              <a:rPr lang="de-CH" b="1" dirty="0"/>
              <a:t>Vorteile der WÖL und ihre Zielkonflikte sichtbarer zu machen, </a:t>
            </a:r>
            <a:r>
              <a:rPr lang="de-CH" dirty="0"/>
              <a:t>z. B. indem die Kostentransparenz erhöht wird, Eigentumsrechte geklärt werden und das Verursacherprinzip gestärkt wird.</a:t>
            </a:r>
          </a:p>
          <a:p>
            <a:pPr marL="342900" indent="-342900">
              <a:buFont typeface="+mj-lt"/>
              <a:buAutoNum type="arabicPeriod"/>
            </a:pPr>
            <a:r>
              <a:rPr lang="de-CH" dirty="0"/>
              <a:t>Die Waldpolitik sollte </a:t>
            </a:r>
            <a:r>
              <a:rPr lang="de-CH" b="1" dirty="0"/>
              <a:t>ehrgeizige Ziele </a:t>
            </a:r>
            <a:r>
              <a:rPr lang="de-CH" dirty="0"/>
              <a:t>für alle wichtigen WÖL und Richtlinien für die Priorisierung vorgeben, um Konflikte aktiv anzugehen und Synergien zu nutzen. Dazu ist es erforderlich, dass die Ziele </a:t>
            </a:r>
            <a:r>
              <a:rPr lang="de-CH" b="1" dirty="0"/>
              <a:t>sektorenübergreifend koordiniert werden.</a:t>
            </a:r>
          </a:p>
          <a:p>
            <a:pPr marL="342900" indent="-342900">
              <a:buFont typeface="+mj-lt"/>
              <a:buAutoNum type="arabicPeriod"/>
            </a:pPr>
            <a:r>
              <a:rPr lang="de-CH" dirty="0"/>
              <a:t>Forstpolitische Instrumente sollten auf einem Policy-Mix beruhen und müssen mit anderen Sektoren abgestimmt werden. In einem Rechtsrahmen müssen klare Regeln für die </a:t>
            </a:r>
            <a:r>
              <a:rPr lang="de-CH" b="1" dirty="0"/>
              <a:t>Zertifizierung von Projekten zur Kohlenstoffsenkung festgelegt werden und eine marktwirtschaftliche Koordination </a:t>
            </a:r>
            <a:r>
              <a:rPr lang="de-CH" dirty="0"/>
              <a:t>könnte gefördert werden, jedoch innerhalb der Grenzen und in unterschiedlichem Masse, je nach WÖL.</a:t>
            </a:r>
          </a:p>
          <a:p>
            <a:endParaRPr lang="de-CH" dirty="0"/>
          </a:p>
        </p:txBody>
      </p:sp>
      <p:sp>
        <p:nvSpPr>
          <p:cNvPr id="4" name="Slide Number Placeholder 3">
            <a:extLst>
              <a:ext uri="{FF2B5EF4-FFF2-40B4-BE49-F238E27FC236}">
                <a16:creationId xmlns:a16="http://schemas.microsoft.com/office/drawing/2014/main" id="{0E7DB29C-2128-737D-F9B5-63471F225E4A}"/>
              </a:ext>
            </a:extLst>
          </p:cNvPr>
          <p:cNvSpPr>
            <a:spLocks noGrp="1"/>
          </p:cNvSpPr>
          <p:nvPr>
            <p:ph type="sldNum" sz="quarter" idx="14"/>
          </p:nvPr>
        </p:nvSpPr>
        <p:spPr/>
        <p:txBody>
          <a:bodyPr/>
          <a:lstStyle/>
          <a:p>
            <a:fld id="{476BE59D-4918-439E-9CBF-5840B2847889}" type="slidenum">
              <a:rPr lang="de-CH" smtClean="0"/>
              <a:pPr/>
              <a:t>34</a:t>
            </a:fld>
            <a:endParaRPr lang="de-CH" dirty="0"/>
          </a:p>
        </p:txBody>
      </p:sp>
      <p:sp>
        <p:nvSpPr>
          <p:cNvPr id="5" name="Footer Placeholder 4">
            <a:extLst>
              <a:ext uri="{FF2B5EF4-FFF2-40B4-BE49-F238E27FC236}">
                <a16:creationId xmlns:a16="http://schemas.microsoft.com/office/drawing/2014/main" id="{69145080-0E44-989A-6F9D-76D5BA3F444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49694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a:lstStyle/>
          <a:p>
            <a:r>
              <a:rPr lang="de-CH" dirty="0"/>
              <a:t>Abschlussdiskussion</a:t>
            </a:r>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de-CH" dirty="0"/>
              <a:t>Diskutiere zum Schluss in Zweier- oder Dreiergruppen:</a:t>
            </a:r>
          </a:p>
          <a:p>
            <a:pPr marL="342900" indent="-342900">
              <a:buFont typeface="+mj-lt"/>
              <a:buAutoNum type="arabicPeriod"/>
            </a:pPr>
            <a:r>
              <a:rPr lang="de-CH" dirty="0"/>
              <a:t>Gehen meine Empfehlungen in eine ähnliche Richtung wie diejenigen der Forschenden – oder gibt es nur wenige Gemeinsamkeiten?</a:t>
            </a:r>
          </a:p>
          <a:p>
            <a:pPr marL="342900" indent="-342900">
              <a:buFont typeface="+mj-lt"/>
              <a:buAutoNum type="arabicPeriod"/>
            </a:pPr>
            <a:r>
              <a:rPr lang="de-CH" dirty="0"/>
              <a:t>Als wie realistisch und politisch umsetzbar erachte ich meine Empfehlungen?</a:t>
            </a:r>
          </a:p>
          <a:p>
            <a:pPr marL="342900" indent="-342900">
              <a:buFont typeface="+mj-lt"/>
              <a:buAutoNum type="arabicPeriod"/>
            </a:pPr>
            <a:r>
              <a:rPr lang="de-CH" dirty="0"/>
              <a:t>Als wie realistisch und politisch umsetzbar erachte ich die Empfehlungen der Forschenden?</a:t>
            </a:r>
          </a:p>
          <a:p>
            <a:pPr marL="342900" indent="-342900">
              <a:buFont typeface="+mj-lt"/>
              <a:buAutoNum type="arabicPeriod"/>
            </a:pPr>
            <a:r>
              <a:rPr lang="de-CH" dirty="0"/>
              <a:t>Wo liegen die Möglichkeiten und Chancen und wo die Grenzen und Risiken, wenn Forschende Politikempfehlungen abgeben?</a:t>
            </a:r>
          </a:p>
          <a:p>
            <a:pPr marL="342900" indent="-342900">
              <a:buFont typeface="+mj-lt"/>
              <a:buAutoNum type="arabicPeriod"/>
            </a:pPr>
            <a:r>
              <a:rPr lang="de-CH" dirty="0"/>
              <a:t>Wo liegen die Möglichkeiten und Chancen und wo die Grenzen und Risiken, wenn </a:t>
            </a:r>
            <a:r>
              <a:rPr lang="de-CH"/>
              <a:t>Forschende Politikempfehlungen im Bereich der nachhaltigen Wirtschaft abgeben?</a:t>
            </a:r>
            <a:endParaRPr lang="de-CH" dirty="0"/>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CH" smtClean="0"/>
              <a:pPr/>
              <a:t>35</a:t>
            </a:fld>
            <a:endParaRPr lang="de-CH"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89882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EDCD-DE5B-D060-6C03-CC7A1E1A7A29}"/>
              </a:ext>
            </a:extLst>
          </p:cNvPr>
          <p:cNvSpPr>
            <a:spLocks noGrp="1"/>
          </p:cNvSpPr>
          <p:nvPr>
            <p:ph type="title"/>
          </p:nvPr>
        </p:nvSpPr>
        <p:spPr/>
        <p:txBody>
          <a:bodyPr/>
          <a:lstStyle/>
          <a:p>
            <a:r>
              <a:rPr lang="de-CH" dirty="0"/>
              <a:t>Anhang</a:t>
            </a:r>
          </a:p>
        </p:txBody>
      </p:sp>
      <p:sp>
        <p:nvSpPr>
          <p:cNvPr id="3" name="Text Placeholder 2">
            <a:extLst>
              <a:ext uri="{FF2B5EF4-FFF2-40B4-BE49-F238E27FC236}">
                <a16:creationId xmlns:a16="http://schemas.microsoft.com/office/drawing/2014/main" id="{880FAD3B-608E-8487-C49C-4D493E6722BB}"/>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869F4BB0-6E62-9978-019D-9245C5C9E2C3}"/>
              </a:ext>
            </a:extLst>
          </p:cNvPr>
          <p:cNvSpPr>
            <a:spLocks noGrp="1"/>
          </p:cNvSpPr>
          <p:nvPr>
            <p:ph type="sldNum" sz="quarter" idx="14"/>
          </p:nvPr>
        </p:nvSpPr>
        <p:spPr/>
        <p:txBody>
          <a:bodyPr/>
          <a:lstStyle/>
          <a:p>
            <a:fld id="{476BE59D-4918-439E-9CBF-5840B2847889}" type="slidenum">
              <a:rPr lang="de-CH" smtClean="0"/>
              <a:pPr/>
              <a:t>36</a:t>
            </a:fld>
            <a:endParaRPr lang="de-CH" dirty="0"/>
          </a:p>
        </p:txBody>
      </p:sp>
      <p:sp>
        <p:nvSpPr>
          <p:cNvPr id="5" name="Footer Placeholder 4">
            <a:extLst>
              <a:ext uri="{FF2B5EF4-FFF2-40B4-BE49-F238E27FC236}">
                <a16:creationId xmlns:a16="http://schemas.microsoft.com/office/drawing/2014/main" id="{0B058973-BE94-6C33-CAC8-171B308BF35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72722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501F872-B84D-205A-F445-6A065F0550AE}"/>
              </a:ext>
            </a:extLst>
          </p:cNvPr>
          <p:cNvGraphicFramePr>
            <a:graphicFrameLocks noChangeAspect="1"/>
          </p:cNvGraphicFramePr>
          <p:nvPr>
            <p:custDataLst>
              <p:tags r:id="rId1"/>
            </p:custDataLst>
            <p:extLst>
              <p:ext uri="{D42A27DB-BD31-4B8C-83A1-F6EECF244321}">
                <p14:modId xmlns:p14="http://schemas.microsoft.com/office/powerpoint/2010/main" val="297209461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A82938-B5ED-9F37-AB75-5480868D4A49}"/>
              </a:ext>
            </a:extLst>
          </p:cNvPr>
          <p:cNvSpPr>
            <a:spLocks noGrp="1"/>
          </p:cNvSpPr>
          <p:nvPr>
            <p:ph type="title"/>
          </p:nvPr>
        </p:nvSpPr>
        <p:spPr/>
        <p:txBody>
          <a:bodyPr vert="horz"/>
          <a:lstStyle/>
          <a:p>
            <a:r>
              <a:rPr lang="de-CH" dirty="0"/>
              <a:t>Sektorspezifische Empfehlungen 874605</a:t>
            </a:r>
            <a:br>
              <a:rPr lang="de-CH" dirty="0"/>
            </a:br>
            <a:endParaRPr lang="de-CH" dirty="0"/>
          </a:p>
        </p:txBody>
      </p:sp>
      <p:sp>
        <p:nvSpPr>
          <p:cNvPr id="3" name="Text Placeholder 2">
            <a:extLst>
              <a:ext uri="{FF2B5EF4-FFF2-40B4-BE49-F238E27FC236}">
                <a16:creationId xmlns:a16="http://schemas.microsoft.com/office/drawing/2014/main" id="{280E1401-10B9-22A9-A423-0F2D7BAE20AC}"/>
              </a:ext>
            </a:extLst>
          </p:cNvPr>
          <p:cNvSpPr>
            <a:spLocks noGrp="1"/>
          </p:cNvSpPr>
          <p:nvPr>
            <p:ph type="body" sz="quarter" idx="13"/>
          </p:nvPr>
        </p:nvSpPr>
        <p:spPr>
          <a:xfrm>
            <a:off x="479425" y="1808163"/>
            <a:ext cx="10859135" cy="4213225"/>
          </a:xfrm>
        </p:spPr>
        <p:txBody>
          <a:bodyPr/>
          <a:lstStyle/>
          <a:p>
            <a:pPr marL="0" indent="0" algn="l">
              <a:buNone/>
            </a:pPr>
            <a:r>
              <a:rPr lang="de-CH" dirty="0">
                <a:solidFill>
                  <a:srgbClr val="1A1A1A"/>
                </a:solidFill>
                <a:latin typeface="Theinhardt-Regular"/>
              </a:rPr>
              <a:t>Im </a:t>
            </a:r>
            <a:r>
              <a:rPr lang="de-CH" dirty="0">
                <a:solidFill>
                  <a:srgbClr val="1A1A1A"/>
                </a:solidFill>
                <a:hlinkClick r:id="rId5"/>
              </a:rPr>
              <a:t>White Paper mit den Politikempfehlungen </a:t>
            </a:r>
            <a:r>
              <a:rPr lang="de-CH" dirty="0">
                <a:solidFill>
                  <a:srgbClr val="1A1A1A"/>
                </a:solidFill>
              </a:rPr>
              <a:t>wurden zusätzlich für elf Sektoren Empfehlungen formuliert. Diese können ab S. 30 konsultiert werden:</a:t>
            </a:r>
          </a:p>
          <a:p>
            <a:pPr marL="0" indent="0" algn="l">
              <a:buNone/>
            </a:pPr>
            <a:endParaRPr lang="de-CH" dirty="0">
              <a:solidFill>
                <a:srgbClr val="1A1A1A"/>
              </a:solidFill>
            </a:endParaRPr>
          </a:p>
          <a:p>
            <a:pPr marL="0" indent="0" algn="l">
              <a:buNone/>
            </a:pPr>
            <a:endParaRPr lang="de-CH" dirty="0">
              <a:solidFill>
                <a:srgbClr val="1A1A1A"/>
              </a:solidFill>
            </a:endParaRPr>
          </a:p>
          <a:p>
            <a:pPr marL="0" indent="0" algn="l">
              <a:buNone/>
            </a:pPr>
            <a:endParaRPr lang="de-CH" sz="1800" b="0" i="0" u="none" strike="noStrike" baseline="0" dirty="0">
              <a:solidFill>
                <a:srgbClr val="1A1A1A"/>
              </a:solidFill>
            </a:endParaRPr>
          </a:p>
          <a:p>
            <a:pPr marL="558900" lvl="1" indent="-342900">
              <a:buFont typeface="+mj-lt"/>
              <a:buAutoNum type="arabicPeriod"/>
            </a:pPr>
            <a:endParaRPr lang="de-CH" b="0" i="0" u="none" strike="noStrike" baseline="0" dirty="0">
              <a:solidFill>
                <a:srgbClr val="1A1A1A"/>
              </a:solidFill>
            </a:endParaRPr>
          </a:p>
        </p:txBody>
      </p:sp>
      <p:sp>
        <p:nvSpPr>
          <p:cNvPr id="4" name="Slide Number Placeholder 3">
            <a:extLst>
              <a:ext uri="{FF2B5EF4-FFF2-40B4-BE49-F238E27FC236}">
                <a16:creationId xmlns:a16="http://schemas.microsoft.com/office/drawing/2014/main" id="{E9141EC7-E05E-D612-897C-93AC3FAD5D00}"/>
              </a:ext>
            </a:extLst>
          </p:cNvPr>
          <p:cNvSpPr>
            <a:spLocks noGrp="1"/>
          </p:cNvSpPr>
          <p:nvPr>
            <p:ph type="sldNum" sz="quarter" idx="14"/>
          </p:nvPr>
        </p:nvSpPr>
        <p:spPr/>
        <p:txBody>
          <a:bodyPr/>
          <a:lstStyle/>
          <a:p>
            <a:fld id="{476BE59D-4918-439E-9CBF-5840B2847889}" type="slidenum">
              <a:rPr lang="de-CH" smtClean="0"/>
              <a:pPr/>
              <a:t>37</a:t>
            </a:fld>
            <a:endParaRPr lang="de-CH" dirty="0"/>
          </a:p>
        </p:txBody>
      </p:sp>
      <p:sp>
        <p:nvSpPr>
          <p:cNvPr id="5" name="Footer Placeholder 4">
            <a:extLst>
              <a:ext uri="{FF2B5EF4-FFF2-40B4-BE49-F238E27FC236}">
                <a16:creationId xmlns:a16="http://schemas.microsoft.com/office/drawing/2014/main" id="{ED9641CE-A67B-26E4-CBAA-B7676735BC6F}"/>
              </a:ext>
            </a:extLst>
          </p:cNvPr>
          <p:cNvSpPr>
            <a:spLocks noGrp="1"/>
          </p:cNvSpPr>
          <p:nvPr>
            <p:ph type="ftr" sz="quarter" idx="15"/>
          </p:nvPr>
        </p:nvSpPr>
        <p:spPr/>
        <p:txBody>
          <a:bodyPr/>
          <a:lstStyle/>
          <a:p>
            <a:r>
              <a:rPr lang="de-CH"/>
              <a:t>NFP 73 – Nachhaltige Wirtschaft</a:t>
            </a:r>
            <a:endParaRPr lang="de-CH" dirty="0"/>
          </a:p>
        </p:txBody>
      </p:sp>
      <p:graphicFrame>
        <p:nvGraphicFramePr>
          <p:cNvPr id="6" name="Table 5">
            <a:extLst>
              <a:ext uri="{FF2B5EF4-FFF2-40B4-BE49-F238E27FC236}">
                <a16:creationId xmlns:a16="http://schemas.microsoft.com/office/drawing/2014/main" id="{3BCF2C71-105B-9129-9CD2-A06CF02557A8}"/>
              </a:ext>
            </a:extLst>
          </p:cNvPr>
          <p:cNvGraphicFramePr>
            <a:graphicFrameLocks noGrp="1"/>
          </p:cNvGraphicFramePr>
          <p:nvPr>
            <p:extLst>
              <p:ext uri="{D42A27DB-BD31-4B8C-83A1-F6EECF244321}">
                <p14:modId xmlns:p14="http://schemas.microsoft.com/office/powerpoint/2010/main" val="3586039145"/>
              </p:ext>
            </p:extLst>
          </p:nvPr>
        </p:nvGraphicFramePr>
        <p:xfrm>
          <a:off x="840013" y="2664639"/>
          <a:ext cx="7416576" cy="2163702"/>
        </p:xfrm>
        <a:graphic>
          <a:graphicData uri="http://schemas.openxmlformats.org/drawingml/2006/table">
            <a:tbl>
              <a:tblPr firstRow="1" bandRow="1">
                <a:tableStyleId>{2D5ABB26-0587-4C30-8999-92F81FD0307C}</a:tableStyleId>
              </a:tblPr>
              <a:tblGrid>
                <a:gridCol w="2870701">
                  <a:extLst>
                    <a:ext uri="{9D8B030D-6E8A-4147-A177-3AD203B41FA5}">
                      <a16:colId xmlns:a16="http://schemas.microsoft.com/office/drawing/2014/main" val="1064572233"/>
                    </a:ext>
                  </a:extLst>
                </a:gridCol>
                <a:gridCol w="4545875">
                  <a:extLst>
                    <a:ext uri="{9D8B030D-6E8A-4147-A177-3AD203B41FA5}">
                      <a16:colId xmlns:a16="http://schemas.microsoft.com/office/drawing/2014/main" val="1437053603"/>
                    </a:ext>
                  </a:extLst>
                </a:gridCol>
              </a:tblGrid>
              <a:tr h="32442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CH" b="0" u="none" strike="noStrike" baseline="0" dirty="0">
                          <a:solidFill>
                            <a:srgbClr val="1A1A1A"/>
                          </a:solidFill>
                        </a:rPr>
                        <a:t>1. Landwirtschaft</a:t>
                      </a:r>
                      <a:endParaRPr lang="de-CH" b="0" i="0" u="none" strike="noStrike" baseline="0" dirty="0">
                        <a:solidFill>
                          <a:srgbClr val="1A1A1A"/>
                        </a:solidFill>
                      </a:endParaRPr>
                    </a:p>
                  </a:txBody>
                  <a:tcPr marL="0" marR="0" marT="0" marB="0"/>
                </a:tc>
                <a:tc>
                  <a:txBody>
                    <a:bodyPr/>
                    <a:lstStyle/>
                    <a:p>
                      <a:pPr marL="0" lvl="2" indent="0" algn="l" defTabSz="914400" rtl="0" eaLnBrk="1" latinLnBrk="0" hangingPunct="1">
                        <a:lnSpc>
                          <a:spcPct val="150000"/>
                        </a:lnSpc>
                        <a:buFont typeface="+mj-lt"/>
                        <a:buNone/>
                      </a:pPr>
                      <a:r>
                        <a:rPr lang="de-CH" sz="1800" b="0" kern="1200" dirty="0">
                          <a:solidFill>
                            <a:srgbClr val="000000"/>
                          </a:solidFill>
                        </a:rPr>
                        <a:t>6. Gesundheit &amp; Gesundheitswesen</a:t>
                      </a:r>
                      <a:endParaRPr lang="de-CH" sz="1800" b="0" kern="1200" dirty="0">
                        <a:solidFill>
                          <a:srgbClr val="000000"/>
                        </a:solidFill>
                        <a:latin typeface="+mn-lt"/>
                        <a:ea typeface="+mn-ea"/>
                        <a:cs typeface="+mn-cs"/>
                      </a:endParaRPr>
                    </a:p>
                  </a:txBody>
                  <a:tcPr marL="0" marR="0" marT="0" marB="0"/>
                </a:tc>
                <a:extLst>
                  <a:ext uri="{0D108BD9-81ED-4DB2-BD59-A6C34878D82A}">
                    <a16:rowId xmlns:a16="http://schemas.microsoft.com/office/drawing/2014/main" val="3442169396"/>
                  </a:ext>
                </a:extLst>
              </a:tr>
              <a:tr h="32442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CH" b="0" u="none" strike="noStrike" baseline="0" dirty="0">
                          <a:solidFill>
                            <a:srgbClr val="1A1A1A"/>
                          </a:solidFill>
                        </a:rPr>
                        <a:t>2. Wohnen und Bauen</a:t>
                      </a:r>
                      <a:endParaRPr lang="de-CH" b="0" i="0" u="none" strike="noStrike" baseline="0" dirty="0">
                        <a:solidFill>
                          <a:srgbClr val="1A1A1A"/>
                        </a:solidFill>
                      </a:endParaRPr>
                    </a:p>
                  </a:txBody>
                  <a:tcPr marL="0" marR="0" marT="0" marB="0"/>
                </a:tc>
                <a:tc>
                  <a:txBody>
                    <a:bodyPr/>
                    <a:lstStyle/>
                    <a:p>
                      <a:pPr marL="0" lvl="2" indent="0" algn="l" defTabSz="914400" rtl="0" eaLnBrk="1" latinLnBrk="0" hangingPunct="1">
                        <a:lnSpc>
                          <a:spcPct val="150000"/>
                        </a:lnSpc>
                        <a:buFont typeface="+mj-lt"/>
                        <a:buNone/>
                      </a:pPr>
                      <a:r>
                        <a:rPr lang="de-CH" sz="1800" kern="1200" dirty="0">
                          <a:solidFill>
                            <a:srgbClr val="000000"/>
                          </a:solidFill>
                        </a:rPr>
                        <a:t>7. Haushalte &amp; Konsumenten</a:t>
                      </a:r>
                      <a:endParaRPr lang="de-CH" sz="1800" kern="1200" dirty="0">
                        <a:solidFill>
                          <a:srgbClr val="000000"/>
                        </a:solidFill>
                        <a:latin typeface="+mn-lt"/>
                        <a:ea typeface="+mn-ea"/>
                        <a:cs typeface="+mn-cs"/>
                      </a:endParaRPr>
                    </a:p>
                  </a:txBody>
                  <a:tcPr marL="0" marR="0" marT="0" marB="0"/>
                </a:tc>
                <a:extLst>
                  <a:ext uri="{0D108BD9-81ED-4DB2-BD59-A6C34878D82A}">
                    <a16:rowId xmlns:a16="http://schemas.microsoft.com/office/drawing/2014/main" val="1035945422"/>
                  </a:ext>
                </a:extLst>
              </a:tr>
              <a:tr h="32442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CH" b="0" u="none" strike="noStrike" baseline="0" dirty="0">
                          <a:solidFill>
                            <a:srgbClr val="1A1A1A"/>
                          </a:solidFill>
                        </a:rPr>
                        <a:t>3. Lebensmittelsektor</a:t>
                      </a:r>
                      <a:endParaRPr lang="de-CH" b="0" i="0" u="none" strike="noStrike" baseline="0" dirty="0">
                        <a:solidFill>
                          <a:srgbClr val="1A1A1A"/>
                        </a:solidFill>
                      </a:endParaRPr>
                    </a:p>
                  </a:txBody>
                  <a:tcPr marL="0" marR="0" marT="0" marB="0"/>
                </a:tc>
                <a:tc>
                  <a:txBody>
                    <a:bodyPr/>
                    <a:lstStyle/>
                    <a:p>
                      <a:pPr marL="0" lvl="2" indent="0" algn="l" defTabSz="914400" rtl="0" eaLnBrk="1" latinLnBrk="0" hangingPunct="1">
                        <a:lnSpc>
                          <a:spcPct val="150000"/>
                        </a:lnSpc>
                        <a:buFont typeface="+mj-lt"/>
                        <a:buNone/>
                      </a:pPr>
                      <a:r>
                        <a:rPr lang="de-CH" sz="1800" kern="1200" dirty="0">
                          <a:solidFill>
                            <a:srgbClr val="000000"/>
                          </a:solidFill>
                        </a:rPr>
                        <a:t>8. Industrie</a:t>
                      </a:r>
                      <a:endParaRPr lang="de-CH" sz="1800" kern="1200" dirty="0">
                        <a:solidFill>
                          <a:srgbClr val="000000"/>
                        </a:solidFill>
                        <a:latin typeface="+mn-lt"/>
                        <a:ea typeface="+mn-ea"/>
                        <a:cs typeface="+mn-cs"/>
                      </a:endParaRPr>
                    </a:p>
                  </a:txBody>
                  <a:tcPr marL="0" marR="0" marT="0" marB="0"/>
                </a:tc>
                <a:extLst>
                  <a:ext uri="{0D108BD9-81ED-4DB2-BD59-A6C34878D82A}">
                    <a16:rowId xmlns:a16="http://schemas.microsoft.com/office/drawing/2014/main" val="164994643"/>
                  </a:ext>
                </a:extLst>
              </a:tr>
              <a:tr h="324425">
                <a:tc>
                  <a:txBody>
                    <a:bodyPr/>
                    <a:lstStyle/>
                    <a:p>
                      <a:pPr>
                        <a:lnSpc>
                          <a:spcPct val="150000"/>
                        </a:lnSpc>
                      </a:pPr>
                      <a:r>
                        <a:rPr lang="de-CH" b="0" u="none" strike="noStrike" baseline="0" dirty="0">
                          <a:solidFill>
                            <a:srgbClr val="1A1A1A"/>
                          </a:solidFill>
                        </a:rPr>
                        <a:t>4. Wald</a:t>
                      </a:r>
                      <a:endParaRPr lang="de-CH" dirty="0"/>
                    </a:p>
                  </a:txBody>
                  <a:tcPr marL="0" marR="0" marT="0" marB="0"/>
                </a:tc>
                <a:tc>
                  <a:txBody>
                    <a:bodyPr/>
                    <a:lstStyle/>
                    <a:p>
                      <a:pPr marL="0" lvl="2" indent="0" algn="l" defTabSz="914400" rtl="0" eaLnBrk="1" latinLnBrk="0" hangingPunct="1">
                        <a:lnSpc>
                          <a:spcPct val="150000"/>
                        </a:lnSpc>
                        <a:buFont typeface="+mj-lt"/>
                        <a:buNone/>
                      </a:pPr>
                      <a:r>
                        <a:rPr lang="de-CH" sz="1800" kern="1200" dirty="0">
                          <a:solidFill>
                            <a:srgbClr val="000000"/>
                          </a:solidFill>
                        </a:rPr>
                        <a:t>9. Mobilitätssektor</a:t>
                      </a:r>
                      <a:endParaRPr lang="de-CH" sz="1800" kern="1200" dirty="0">
                        <a:solidFill>
                          <a:srgbClr val="000000"/>
                        </a:solidFill>
                        <a:latin typeface="+mn-lt"/>
                        <a:ea typeface="+mn-ea"/>
                        <a:cs typeface="+mn-cs"/>
                      </a:endParaRPr>
                    </a:p>
                  </a:txBody>
                  <a:tcPr marL="0" marR="0" marT="0" marB="0"/>
                </a:tc>
                <a:extLst>
                  <a:ext uri="{0D108BD9-81ED-4DB2-BD59-A6C34878D82A}">
                    <a16:rowId xmlns:a16="http://schemas.microsoft.com/office/drawing/2014/main" val="213857473"/>
                  </a:ext>
                </a:extLst>
              </a:tr>
              <a:tr h="32442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CH" b="0" u="none" strike="noStrike" baseline="0" dirty="0">
                          <a:solidFill>
                            <a:srgbClr val="1A1A1A"/>
                          </a:solidFill>
                        </a:rPr>
                        <a:t>5. Grüne Finanzen</a:t>
                      </a:r>
                      <a:endParaRPr lang="de-CH" b="0" i="0" u="none" strike="noStrike" baseline="0" dirty="0">
                        <a:solidFill>
                          <a:srgbClr val="1A1A1A"/>
                        </a:solidFill>
                      </a:endParaRPr>
                    </a:p>
                  </a:txBody>
                  <a:tcPr marL="0" marR="0" marT="0" marB="0"/>
                </a:tc>
                <a:tc>
                  <a:txBody>
                    <a:bodyPr/>
                    <a:lstStyle/>
                    <a:p>
                      <a:pPr marL="0" lvl="2" indent="0" algn="l" defTabSz="914400" rtl="0" eaLnBrk="1" latinLnBrk="0" hangingPunct="1">
                        <a:lnSpc>
                          <a:spcPct val="150000"/>
                        </a:lnSpc>
                        <a:buFont typeface="+mj-lt"/>
                        <a:buNone/>
                      </a:pPr>
                      <a:r>
                        <a:rPr lang="de-CH" sz="1800" kern="1200" dirty="0">
                          <a:solidFill>
                            <a:srgbClr val="000000"/>
                          </a:solidFill>
                        </a:rPr>
                        <a:t>10. Abfall &amp; Verpackung</a:t>
                      </a:r>
                      <a:endParaRPr lang="de-CH" sz="1800" kern="1200" dirty="0">
                        <a:solidFill>
                          <a:srgbClr val="000000"/>
                        </a:solidFill>
                        <a:latin typeface="+mn-lt"/>
                        <a:ea typeface="+mn-ea"/>
                        <a:cs typeface="+mn-cs"/>
                      </a:endParaRPr>
                    </a:p>
                  </a:txBody>
                  <a:tcPr marL="0" marR="0" marT="0" marB="0"/>
                </a:tc>
                <a:extLst>
                  <a:ext uri="{0D108BD9-81ED-4DB2-BD59-A6C34878D82A}">
                    <a16:rowId xmlns:a16="http://schemas.microsoft.com/office/drawing/2014/main" val="1664137549"/>
                  </a:ext>
                </a:extLst>
              </a:tr>
              <a:tr h="324425">
                <a:tc>
                  <a:txBody>
                    <a:bodyPr/>
                    <a:lstStyle/>
                    <a:p>
                      <a:pPr>
                        <a:lnSpc>
                          <a:spcPct val="150000"/>
                        </a:lnSpc>
                      </a:pPr>
                      <a:endParaRPr lang="de-CH" dirty="0"/>
                    </a:p>
                  </a:txBody>
                  <a:tcPr marL="0" marR="0" marT="0" marB="0"/>
                </a:tc>
                <a:tc>
                  <a:txBody>
                    <a:bodyPr/>
                    <a:lstStyle/>
                    <a:p>
                      <a:pPr marL="0" marR="0" lvl="0" indent="0" algn="l" defTabSz="914400" rtl="0" eaLnBrk="1" fontAlgn="auto" latinLnBrk="0" hangingPunct="1">
                        <a:lnSpc>
                          <a:spcPct val="150000"/>
                        </a:lnSpc>
                        <a:spcBef>
                          <a:spcPts val="0"/>
                        </a:spcBef>
                        <a:spcAft>
                          <a:spcPts val="0"/>
                        </a:spcAft>
                        <a:buClrTx/>
                        <a:buSzTx/>
                        <a:buFont typeface="+mj-lt"/>
                        <a:buNone/>
                        <a:tabLst/>
                        <a:defRPr/>
                      </a:pPr>
                      <a:r>
                        <a:rPr lang="de-CH" b="0" u="none" strike="noStrike" baseline="0" dirty="0">
                          <a:solidFill>
                            <a:srgbClr val="1A1A1A"/>
                          </a:solidFill>
                        </a:rPr>
                        <a:t>11. (Ab-)Wasser</a:t>
                      </a:r>
                      <a:endParaRPr lang="de-CH" dirty="0"/>
                    </a:p>
                  </a:txBody>
                  <a:tcPr marL="0" marR="0" marT="0" marB="0"/>
                </a:tc>
                <a:extLst>
                  <a:ext uri="{0D108BD9-81ED-4DB2-BD59-A6C34878D82A}">
                    <a16:rowId xmlns:a16="http://schemas.microsoft.com/office/drawing/2014/main" val="2051352040"/>
                  </a:ext>
                </a:extLst>
              </a:tr>
            </a:tbl>
          </a:graphicData>
        </a:graphic>
      </p:graphicFrame>
    </p:spTree>
    <p:extLst>
      <p:ext uri="{BB962C8B-B14F-4D97-AF65-F5344CB8AC3E}">
        <p14:creationId xmlns:p14="http://schemas.microsoft.com/office/powerpoint/2010/main" val="1617326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C692-C4AE-9B18-53A3-7170A9E02079}"/>
              </a:ext>
            </a:extLst>
          </p:cNvPr>
          <p:cNvSpPr>
            <a:spLocks noGrp="1"/>
          </p:cNvSpPr>
          <p:nvPr>
            <p:ph type="title"/>
          </p:nvPr>
        </p:nvSpPr>
        <p:spPr/>
        <p:txBody>
          <a:bodyPr/>
          <a:lstStyle/>
          <a:p>
            <a:r>
              <a:rPr lang="de-CH" dirty="0"/>
              <a:t>Vertiefende Quellen zum Thema</a:t>
            </a:r>
          </a:p>
        </p:txBody>
      </p:sp>
      <p:sp>
        <p:nvSpPr>
          <p:cNvPr id="3" name="Text Placeholder 2">
            <a:extLst>
              <a:ext uri="{FF2B5EF4-FFF2-40B4-BE49-F238E27FC236}">
                <a16:creationId xmlns:a16="http://schemas.microsoft.com/office/drawing/2014/main" id="{B63E1721-A07C-ED4A-8D78-5B7129364AEB}"/>
              </a:ext>
            </a:extLst>
          </p:cNvPr>
          <p:cNvSpPr>
            <a:spLocks noGrp="1"/>
          </p:cNvSpPr>
          <p:nvPr>
            <p:ph type="body" sz="quarter" idx="13"/>
          </p:nvPr>
        </p:nvSpPr>
        <p:spPr/>
        <p:txBody>
          <a:bodyPr/>
          <a:lstStyle/>
          <a:p>
            <a:pPr marL="0" indent="0">
              <a:buNone/>
            </a:pPr>
            <a:endParaRPr lang="de-CH" dirty="0"/>
          </a:p>
          <a:p>
            <a:pPr marL="0" indent="0">
              <a:buNone/>
            </a:pPr>
            <a:r>
              <a:rPr lang="de-CH" dirty="0">
                <a:hlinkClick r:id="rId2"/>
              </a:rPr>
              <a:t>Abschluss des Nationalen Forschungsprogramm «Nachhaltige Wirtschaft </a:t>
            </a:r>
            <a:r>
              <a:rPr lang="de-CH" dirty="0"/>
              <a:t>(Video)</a:t>
            </a:r>
          </a:p>
          <a:p>
            <a:endParaRPr lang="de-CH" dirty="0"/>
          </a:p>
        </p:txBody>
      </p:sp>
      <p:sp>
        <p:nvSpPr>
          <p:cNvPr id="4" name="Slide Number Placeholder 3">
            <a:extLst>
              <a:ext uri="{FF2B5EF4-FFF2-40B4-BE49-F238E27FC236}">
                <a16:creationId xmlns:a16="http://schemas.microsoft.com/office/drawing/2014/main" id="{BFE0721B-83BD-44CD-54B8-FF8D21835BA5}"/>
              </a:ext>
            </a:extLst>
          </p:cNvPr>
          <p:cNvSpPr>
            <a:spLocks noGrp="1"/>
          </p:cNvSpPr>
          <p:nvPr>
            <p:ph type="sldNum" sz="quarter" idx="14"/>
          </p:nvPr>
        </p:nvSpPr>
        <p:spPr/>
        <p:txBody>
          <a:bodyPr/>
          <a:lstStyle/>
          <a:p>
            <a:fld id="{476BE59D-4918-439E-9CBF-5840B2847889}" type="slidenum">
              <a:rPr lang="de-CH" smtClean="0"/>
              <a:pPr/>
              <a:t>38</a:t>
            </a:fld>
            <a:endParaRPr lang="de-CH" dirty="0"/>
          </a:p>
        </p:txBody>
      </p:sp>
      <p:sp>
        <p:nvSpPr>
          <p:cNvPr id="5" name="Footer Placeholder 4">
            <a:extLst>
              <a:ext uri="{FF2B5EF4-FFF2-40B4-BE49-F238E27FC236}">
                <a16:creationId xmlns:a16="http://schemas.microsoft.com/office/drawing/2014/main" id="{42B35813-83D4-01C5-69CD-6825353FCFA1}"/>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970333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a:lstStyle/>
          <a:p>
            <a:r>
              <a:rPr lang="de-CH" dirty="0"/>
              <a:t>Einsatz des Lernmoduls</a:t>
            </a:r>
            <a:endParaRPr lang="en-GB" dirty="0"/>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a:lnSpc>
                <a:spcPct val="100000"/>
              </a:lnSpc>
              <a:spcAft>
                <a:spcPts val="1200"/>
              </a:spcAft>
              <a:buFont typeface="Arial" panose="020B0604020202020204" pitchFamily="34" charset="0"/>
              <a:buChar char="•"/>
            </a:pPr>
            <a:r>
              <a:rPr lang="de-CH" dirty="0"/>
              <a:t>Geeignet für den Einsatz in Bachelorstudiengänge an Schweizer Hochschulen</a:t>
            </a:r>
          </a:p>
          <a:p>
            <a:pPr>
              <a:lnSpc>
                <a:spcPct val="100000"/>
              </a:lnSpc>
              <a:spcAft>
                <a:spcPts val="1200"/>
              </a:spcAft>
              <a:buFont typeface="Arial" panose="020B0604020202020204" pitchFamily="34" charset="0"/>
              <a:buChar char="•"/>
            </a:pPr>
            <a:r>
              <a:rPr lang="de-CH" dirty="0"/>
              <a:t>Als Einführung auch geeignet für Master- und Weiterbildungsstudiengänge an Schweizer Hochschulen</a:t>
            </a:r>
          </a:p>
          <a:p>
            <a:pPr>
              <a:lnSpc>
                <a:spcPct val="100000"/>
              </a:lnSpc>
              <a:spcAft>
                <a:spcPts val="1200"/>
              </a:spcAft>
              <a:buFont typeface="Arial" panose="020B0604020202020204" pitchFamily="34" charset="0"/>
              <a:buChar char="•"/>
            </a:pPr>
            <a:r>
              <a:rPr lang="de-CH" dirty="0"/>
              <a:t>Geeignet für das Selbststudium, kann auch im Präsenzunterricht eingesetzt werden</a:t>
            </a:r>
          </a:p>
          <a:p>
            <a:pPr>
              <a:lnSpc>
                <a:spcPct val="100000"/>
              </a:lnSpc>
              <a:spcAft>
                <a:spcPts val="1200"/>
              </a:spcAft>
              <a:buFont typeface="Arial" panose="020B0604020202020204" pitchFamily="34" charset="0"/>
              <a:buChar char="•"/>
            </a:pPr>
            <a:r>
              <a:rPr lang="de-CH" dirty="0"/>
              <a:t>Umfang: 3-4 Stunden Lernzeit, für Vertiefung weitere 3-4 Stunden Lernzeit</a:t>
            </a:r>
          </a:p>
          <a:p>
            <a:pPr marL="0" indent="0">
              <a:buNone/>
            </a:pPr>
            <a:endParaRPr lang="en-GB"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CH" smtClean="0"/>
              <a:pPr/>
              <a:t>39</a:t>
            </a:fld>
            <a:endParaRPr lang="de-CH"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806316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a:xfrm>
            <a:off x="479425" y="476250"/>
            <a:ext cx="11233150" cy="1044575"/>
          </a:xfrm>
        </p:spPr>
        <p:txBody>
          <a:bodyPr anchor="t">
            <a:normAutofit/>
          </a:bodyPr>
          <a:lstStyle/>
          <a:p>
            <a:r>
              <a:rPr lang="de-CH" dirty="0"/>
              <a:t>Übersicht Schwerpunkte</a:t>
            </a:r>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a:xfrm>
            <a:off x="479425" y="1808163"/>
            <a:ext cx="5400675" cy="4213225"/>
          </a:xfrm>
        </p:spPr>
        <p:txBody>
          <a:bodyPr>
            <a:normAutofit/>
          </a:bodyPr>
          <a:lstStyle/>
          <a:p>
            <a:pPr marL="0" indent="0">
              <a:spcAft>
                <a:spcPts val="600"/>
              </a:spcAft>
              <a:buNone/>
            </a:pPr>
            <a:r>
              <a:rPr lang="de-CH" dirty="0"/>
              <a:t>Im NFP 73 gab es neun Forschungsschwerpunkte:</a:t>
            </a:r>
            <a:endParaRPr lang="de-CH"/>
          </a:p>
          <a:p>
            <a:pPr>
              <a:spcAft>
                <a:spcPts val="600"/>
              </a:spcAft>
            </a:pPr>
            <a:r>
              <a:rPr lang="de-CH" dirty="0"/>
              <a:t>Landwirtschaft und Ernährung</a:t>
            </a:r>
            <a:endParaRPr lang="de-CH"/>
          </a:p>
          <a:p>
            <a:pPr>
              <a:spcAft>
                <a:spcPts val="600"/>
              </a:spcAft>
            </a:pPr>
            <a:r>
              <a:rPr lang="de-CH" dirty="0"/>
              <a:t>Forstwirtschaft</a:t>
            </a:r>
            <a:endParaRPr lang="de-CH"/>
          </a:p>
          <a:p>
            <a:pPr>
              <a:spcAft>
                <a:spcPts val="600"/>
              </a:spcAft>
            </a:pPr>
            <a:r>
              <a:rPr lang="de-CH" dirty="0"/>
              <a:t>Wohnen und Bauen</a:t>
            </a:r>
            <a:endParaRPr lang="de-CH"/>
          </a:p>
          <a:p>
            <a:pPr>
              <a:spcAft>
                <a:spcPts val="600"/>
              </a:spcAft>
            </a:pPr>
            <a:r>
              <a:rPr lang="de-CH" dirty="0"/>
              <a:t>Städte und Mobilität</a:t>
            </a:r>
            <a:endParaRPr lang="de-CH"/>
          </a:p>
          <a:p>
            <a:pPr>
              <a:spcAft>
                <a:spcPts val="600"/>
              </a:spcAft>
            </a:pPr>
            <a:r>
              <a:rPr lang="de-CH" dirty="0"/>
              <a:t>Lieferketten</a:t>
            </a:r>
            <a:endParaRPr lang="de-CH"/>
          </a:p>
          <a:p>
            <a:pPr>
              <a:spcAft>
                <a:spcPts val="600"/>
              </a:spcAft>
            </a:pPr>
            <a:r>
              <a:rPr lang="de-CH" dirty="0"/>
              <a:t>Kreislaufwirtschaft</a:t>
            </a:r>
            <a:endParaRPr lang="de-CH"/>
          </a:p>
          <a:p>
            <a:pPr>
              <a:spcAft>
                <a:spcPts val="600"/>
              </a:spcAft>
            </a:pPr>
            <a:r>
              <a:rPr lang="de-CH" dirty="0"/>
              <a:t>Finanzwesen</a:t>
            </a:r>
            <a:endParaRPr lang="de-CH"/>
          </a:p>
          <a:p>
            <a:pPr>
              <a:spcAft>
                <a:spcPts val="600"/>
              </a:spcAft>
            </a:pPr>
            <a:r>
              <a:rPr lang="de-CH" dirty="0"/>
              <a:t>Nachhaltiges Verhalten</a:t>
            </a:r>
            <a:endParaRPr lang="de-CH"/>
          </a:p>
          <a:p>
            <a:pPr>
              <a:spcAft>
                <a:spcPts val="600"/>
              </a:spcAft>
            </a:pPr>
            <a:r>
              <a:rPr lang="de-CH" dirty="0" err="1"/>
              <a:t>Governanz</a:t>
            </a:r>
            <a:endParaRPr lang="de-CH"/>
          </a:p>
          <a:p>
            <a:pPr marL="0" indent="0">
              <a:spcAft>
                <a:spcPts val="600"/>
              </a:spcAft>
              <a:buNone/>
            </a:pPr>
            <a:endParaRPr lang="de-CH"/>
          </a:p>
          <a:p>
            <a:pPr>
              <a:spcAft>
                <a:spcPts val="600"/>
              </a:spcAft>
            </a:pPr>
            <a:endParaRPr lang="de-CH"/>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4</a:t>
            </a:fld>
            <a:endParaRPr lang="de-CH"/>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a:t>NFP 73 – Nachhaltige Wirtschaft</a:t>
            </a:r>
          </a:p>
        </p:txBody>
      </p:sp>
      <p:pic>
        <p:nvPicPr>
          <p:cNvPr id="7" name="Picture 6" descr="A close-up of a magnifying glass&#10;&#10;AI-generated content may be incorrect.">
            <a:extLst>
              <a:ext uri="{FF2B5EF4-FFF2-40B4-BE49-F238E27FC236}">
                <a16:creationId xmlns:a16="http://schemas.microsoft.com/office/drawing/2014/main" id="{265608F8-1E84-954C-C1C2-403E885D6CCE}"/>
              </a:ext>
            </a:extLst>
          </p:cNvPr>
          <p:cNvPicPr>
            <a:picLocks noChangeAspect="1"/>
          </p:cNvPicPr>
          <p:nvPr/>
        </p:nvPicPr>
        <p:blipFill>
          <a:blip r:embed="rId2">
            <a:extLst>
              <a:ext uri="{28A0092B-C50C-407E-A947-70E740481C1C}">
                <a14:useLocalDpi xmlns:a14="http://schemas.microsoft.com/office/drawing/2010/main" val="0"/>
              </a:ext>
            </a:extLst>
          </a:blip>
          <a:srcRect l="5025" r="1818" b="1"/>
          <a:stretch>
            <a:fillRect/>
          </a:stretch>
        </p:blipFill>
        <p:spPr>
          <a:xfrm>
            <a:off x="6311902" y="1808164"/>
            <a:ext cx="5880097" cy="4213224"/>
          </a:xfrm>
          <a:prstGeom prst="rect">
            <a:avLst/>
          </a:prstGeom>
          <a:noFill/>
        </p:spPr>
      </p:pic>
    </p:spTree>
    <p:extLst>
      <p:ext uri="{BB962C8B-B14F-4D97-AF65-F5344CB8AC3E}">
        <p14:creationId xmlns:p14="http://schemas.microsoft.com/office/powerpoint/2010/main" val="741183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a:lstStyle/>
          <a:p>
            <a:r>
              <a:rPr lang="de-CH" dirty="0"/>
              <a:t>Das NFP 73 Nachhaltige Wirtschaft: </a:t>
            </a:r>
            <a:br>
              <a:rPr lang="de-CH" dirty="0"/>
            </a:br>
            <a:r>
              <a:rPr lang="de-CH" dirty="0"/>
              <a:t>ressourcenschonend, zukunftsfähig, innovativ</a:t>
            </a:r>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de-CH" sz="1800" b="0" i="0" dirty="0">
                <a:solidFill>
                  <a:srgbClr val="1B2422"/>
                </a:solidFill>
                <a:effectLst/>
              </a:rPr>
              <a:t>Das NFP 73 hat zum Ziel wissenschaftliche Erkenntnisse über eine nachhaltige Wirtschaft mit schonender Nutzung natürlicher Ressourcen, mehr Wohlfahrt und erhöhter Wettbewerbsfähigkeit des Wirtschaftsstandortes Schweiz zu erarbeiten.</a:t>
            </a:r>
          </a:p>
          <a:p>
            <a:pPr marL="0" indent="0">
              <a:buNone/>
            </a:pPr>
            <a:endParaRPr lang="de-CH" sz="1800" b="0" i="0" dirty="0">
              <a:solidFill>
                <a:srgbClr val="1B2422"/>
              </a:solidFill>
              <a:effectLst/>
            </a:endParaRPr>
          </a:p>
          <a:p>
            <a:pPr marL="0" indent="0">
              <a:buNone/>
            </a:pPr>
            <a:r>
              <a:rPr lang="de-CH" sz="1800" dirty="0">
                <a:solidFill>
                  <a:srgbClr val="1B2422"/>
                </a:solidFill>
              </a:rPr>
              <a:t>Rahmen:</a:t>
            </a:r>
            <a:endParaRPr lang="de-CH" sz="1800" b="0" i="0" dirty="0">
              <a:solidFill>
                <a:srgbClr val="1B2422"/>
              </a:solidFill>
              <a:effectLst/>
            </a:endParaRPr>
          </a:p>
          <a:p>
            <a:pPr>
              <a:lnSpc>
                <a:spcPct val="100000"/>
              </a:lnSpc>
              <a:spcAft>
                <a:spcPts val="1200"/>
              </a:spcAft>
            </a:pPr>
            <a:r>
              <a:rPr lang="de-CH" sz="1800" dirty="0"/>
              <a:t>29 Forschungsprojekte in 9 Schwerpunkten</a:t>
            </a:r>
          </a:p>
          <a:p>
            <a:pPr>
              <a:lnSpc>
                <a:spcPct val="100000"/>
              </a:lnSpc>
              <a:spcAft>
                <a:spcPts val="1200"/>
              </a:spcAft>
            </a:pPr>
            <a:r>
              <a:rPr lang="de-CH" sz="1800" dirty="0"/>
              <a:t>Laufzeit: 2016-2023</a:t>
            </a:r>
          </a:p>
          <a:p>
            <a:pPr>
              <a:lnSpc>
                <a:spcPct val="100000"/>
              </a:lnSpc>
              <a:spcAft>
                <a:spcPts val="1200"/>
              </a:spcAft>
            </a:pPr>
            <a:r>
              <a:rPr lang="de-CH" sz="1800" dirty="0"/>
              <a:t>Forschungsdauer: 5 Jahre</a:t>
            </a:r>
          </a:p>
          <a:p>
            <a:pPr>
              <a:lnSpc>
                <a:spcPct val="100000"/>
              </a:lnSpc>
              <a:spcAft>
                <a:spcPts val="1200"/>
              </a:spcAft>
            </a:pPr>
            <a:r>
              <a:rPr lang="de-CH" sz="1800" dirty="0"/>
              <a:t>Finanzrahmen: </a:t>
            </a:r>
            <a:r>
              <a:rPr lang="de-CH" sz="1800" b="0" i="0" dirty="0">
                <a:solidFill>
                  <a:srgbClr val="04293C"/>
                </a:solidFill>
                <a:effectLst/>
              </a:rPr>
              <a:t>CHF 20'000’000</a:t>
            </a:r>
            <a:endParaRPr lang="de-CH" sz="1800" dirty="0"/>
          </a:p>
          <a:p>
            <a:endParaRPr lang="de-CH" dirty="0"/>
          </a:p>
          <a:p>
            <a:pPr marL="0" indent="0">
              <a:buNone/>
            </a:pPr>
            <a:r>
              <a:rPr lang="de-CH" sz="1800">
                <a:solidFill>
                  <a:srgbClr val="04293C"/>
                </a:solidFill>
              </a:rPr>
              <a:t>Danksagung: Die Entwicklung dieses Lernmoduls wurde durch SNF/NFP 73 ermöglicht.</a:t>
            </a:r>
            <a:endParaRPr lang="de-CH" sz="1800"/>
          </a:p>
          <a:p>
            <a:pPr marL="0" indent="0">
              <a:buNone/>
            </a:pPr>
            <a:endParaRPr lang="de-CH"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CH" smtClean="0"/>
              <a:pPr/>
              <a:t>40</a:t>
            </a:fld>
            <a:endParaRPr lang="de-CH"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110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0F9A-EF92-E67A-7DE9-06859EB206C7}"/>
              </a:ext>
            </a:extLst>
          </p:cNvPr>
          <p:cNvSpPr>
            <a:spLocks noGrp="1"/>
          </p:cNvSpPr>
          <p:nvPr>
            <p:ph type="title"/>
          </p:nvPr>
        </p:nvSpPr>
        <p:spPr/>
        <p:txBody>
          <a:bodyPr/>
          <a:lstStyle/>
          <a:p>
            <a:r>
              <a:rPr lang="de-CH" dirty="0"/>
              <a:t>Aus Forschungsergebnissen werden Politikempfehlungen</a:t>
            </a:r>
          </a:p>
        </p:txBody>
      </p:sp>
      <p:sp>
        <p:nvSpPr>
          <p:cNvPr id="3" name="Text Placeholder 2">
            <a:extLst>
              <a:ext uri="{FF2B5EF4-FFF2-40B4-BE49-F238E27FC236}">
                <a16:creationId xmlns:a16="http://schemas.microsoft.com/office/drawing/2014/main" id="{FBEC2812-1438-09C8-B7AC-452C8E3708F5}"/>
              </a:ext>
            </a:extLst>
          </p:cNvPr>
          <p:cNvSpPr>
            <a:spLocks noGrp="1"/>
          </p:cNvSpPr>
          <p:nvPr>
            <p:ph type="body" sz="quarter" idx="13"/>
          </p:nvPr>
        </p:nvSpPr>
        <p:spPr>
          <a:xfrm rot="10800000" flipV="1">
            <a:off x="5436507" y="6016255"/>
            <a:ext cx="6276067" cy="365227"/>
          </a:xfrm>
        </p:spPr>
        <p:txBody>
          <a:bodyPr/>
          <a:lstStyle/>
          <a:p>
            <a:pPr marL="0" indent="0" algn="r">
              <a:buNone/>
            </a:pPr>
            <a:r>
              <a:rPr lang="de-CH" sz="1400" dirty="0">
                <a:hlinkClick r:id="rId2"/>
              </a:rPr>
              <a:t>SNF (2023): Politikempfehlungen. White Paper. Schlusssynthese des NFP 73</a:t>
            </a:r>
            <a:endParaRPr lang="de-CH" sz="1400" dirty="0"/>
          </a:p>
        </p:txBody>
      </p:sp>
      <p:sp>
        <p:nvSpPr>
          <p:cNvPr id="4" name="Slide Number Placeholder 3">
            <a:extLst>
              <a:ext uri="{FF2B5EF4-FFF2-40B4-BE49-F238E27FC236}">
                <a16:creationId xmlns:a16="http://schemas.microsoft.com/office/drawing/2014/main" id="{4984F962-2DAE-FFAB-07BC-21D71441F63C}"/>
              </a:ext>
            </a:extLst>
          </p:cNvPr>
          <p:cNvSpPr>
            <a:spLocks noGrp="1"/>
          </p:cNvSpPr>
          <p:nvPr>
            <p:ph type="sldNum" sz="quarter" idx="14"/>
          </p:nvPr>
        </p:nvSpPr>
        <p:spPr/>
        <p:txBody>
          <a:bodyPr/>
          <a:lstStyle/>
          <a:p>
            <a:fld id="{476BE59D-4918-439E-9CBF-5840B2847889}" type="slidenum">
              <a:rPr lang="de-CH" smtClean="0"/>
              <a:pPr/>
              <a:t>5</a:t>
            </a:fld>
            <a:endParaRPr lang="de-CH" dirty="0"/>
          </a:p>
        </p:txBody>
      </p:sp>
      <p:sp>
        <p:nvSpPr>
          <p:cNvPr id="5" name="Footer Placeholder 4">
            <a:extLst>
              <a:ext uri="{FF2B5EF4-FFF2-40B4-BE49-F238E27FC236}">
                <a16:creationId xmlns:a16="http://schemas.microsoft.com/office/drawing/2014/main" id="{3E04C794-D213-7E6E-3E65-83C8D4C8722C}"/>
              </a:ext>
            </a:extLst>
          </p:cNvPr>
          <p:cNvSpPr>
            <a:spLocks noGrp="1"/>
          </p:cNvSpPr>
          <p:nvPr>
            <p:ph type="ftr" sz="quarter" idx="15"/>
          </p:nvPr>
        </p:nvSpPr>
        <p:spPr/>
        <p:txBody>
          <a:bodyPr/>
          <a:lstStyle/>
          <a:p>
            <a:r>
              <a:rPr lang="de-CH"/>
              <a:t>NFP 73 – Nachhaltige Wirtschaft</a:t>
            </a:r>
            <a:endParaRPr lang="de-CH" dirty="0"/>
          </a:p>
        </p:txBody>
      </p:sp>
      <p:pic>
        <p:nvPicPr>
          <p:cNvPr id="6" name="Picture 5">
            <a:extLst>
              <a:ext uri="{FF2B5EF4-FFF2-40B4-BE49-F238E27FC236}">
                <a16:creationId xmlns:a16="http://schemas.microsoft.com/office/drawing/2014/main" id="{2FA9F436-42F9-F7F4-3049-54866A20BBD8}"/>
              </a:ext>
            </a:extLst>
          </p:cNvPr>
          <p:cNvPicPr>
            <a:picLocks noChangeAspect="1"/>
          </p:cNvPicPr>
          <p:nvPr/>
        </p:nvPicPr>
        <p:blipFill>
          <a:blip r:embed="rId3"/>
          <a:srcRect t="3947" b="2154"/>
          <a:stretch>
            <a:fillRect/>
          </a:stretch>
        </p:blipFill>
        <p:spPr>
          <a:xfrm>
            <a:off x="2169769" y="1739924"/>
            <a:ext cx="7271452" cy="4141332"/>
          </a:xfrm>
          <a:prstGeom prst="rect">
            <a:avLst/>
          </a:prstGeom>
        </p:spPr>
      </p:pic>
    </p:spTree>
    <p:extLst>
      <p:ext uri="{BB962C8B-B14F-4D97-AF65-F5344CB8AC3E}">
        <p14:creationId xmlns:p14="http://schemas.microsoft.com/office/powerpoint/2010/main" val="1744592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a:lstStyle/>
          <a:p>
            <a:r>
              <a:rPr lang="de-CH" dirty="0"/>
              <a:t>Einstiegsfragen</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p:txBody>
          <a:bodyPr/>
          <a:lstStyle/>
          <a:p>
            <a:pPr marL="0" indent="0">
              <a:lnSpc>
                <a:spcPct val="100000"/>
              </a:lnSpc>
              <a:spcAft>
                <a:spcPts val="1200"/>
              </a:spcAft>
              <a:buNone/>
            </a:pPr>
            <a:r>
              <a:rPr lang="de-CH" sz="1800" dirty="0"/>
              <a:t>Versuche bitte mit deinem Vorwissen und deinen Erfahrungen folgende Fragen zu beantworten. Am besten diskutierst du deine Antworten mit einer Kollegin oder einem Kollegen:</a:t>
            </a:r>
          </a:p>
          <a:p>
            <a:r>
              <a:rPr lang="de-CH" dirty="0"/>
              <a:t>Welche politischen Instrumente kennst du, welche bei der nachhaltigen Entwicklung der Wirtschaft angewendet werden?</a:t>
            </a:r>
          </a:p>
          <a:p>
            <a:r>
              <a:rPr lang="de-CH" dirty="0"/>
              <a:t>Welche allgemeinen politischen Empfehlungen würdest du aus den Forschungsprojekten in den neun Schwerpunkten ableiten?</a:t>
            </a:r>
          </a:p>
          <a:p>
            <a:r>
              <a:rPr lang="de-CH" dirty="0"/>
              <a:t>Welche spezifischen politischen Empfehlungen würdest du zu den Schwerpunkten oder zu einzelnen Wirtschaftssektoren ableiten?</a:t>
            </a:r>
          </a:p>
          <a:p>
            <a:pPr>
              <a:buFont typeface="Wingdings" panose="05000000000000000000" pitchFamily="2" charset="2"/>
              <a:buChar char="Ø"/>
            </a:pPr>
            <a:endParaRPr lang="de-CH" dirty="0"/>
          </a:p>
          <a:p>
            <a:pPr>
              <a:buFont typeface="Wingdings" panose="05000000000000000000" pitchFamily="2" charset="2"/>
              <a:buChar char="Ø"/>
            </a:pPr>
            <a:r>
              <a:rPr lang="de-CH" dirty="0"/>
              <a:t>Zu welchen Nachhaltigkeitszielen würde damit ein Beitrag geleistet? </a:t>
            </a:r>
          </a:p>
          <a:p>
            <a:pPr marL="0" indent="0">
              <a:buNone/>
            </a:pPr>
            <a:endParaRPr lang="de-CH" dirty="0"/>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CH" smtClean="0"/>
              <a:pPr/>
              <a:t>6</a:t>
            </a:fld>
            <a:endParaRPr lang="de-CH"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20161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a:lstStyle/>
          <a:p>
            <a:r>
              <a:rPr lang="de-CH" dirty="0"/>
              <a:t>Bezüge zu den Nachhaltigkeitszielen der UNO</a:t>
            </a:r>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CH" smtClean="0"/>
              <a:pPr/>
              <a:t>7</a:t>
            </a:fld>
            <a:endParaRPr lang="de-CH"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CH"/>
              <a:t>NFP 73 – Nachhaltige Wirtschaft</a:t>
            </a:r>
            <a:endParaRPr lang="de-CH" dirty="0"/>
          </a:p>
        </p:txBody>
      </p:sp>
      <p:pic>
        <p:nvPicPr>
          <p:cNvPr id="3" name="Picture 2" descr="A diagram of a circular structure&#10;&#10;AI-generated content may be incorrect.">
            <a:extLst>
              <a:ext uri="{FF2B5EF4-FFF2-40B4-BE49-F238E27FC236}">
                <a16:creationId xmlns:a16="http://schemas.microsoft.com/office/drawing/2014/main" id="{818CD76F-8CFC-588C-529B-84A15766C0C4}"/>
              </a:ext>
            </a:extLst>
          </p:cNvPr>
          <p:cNvPicPr>
            <a:picLocks noChangeAspect="1"/>
          </p:cNvPicPr>
          <p:nvPr/>
        </p:nvPicPr>
        <p:blipFill>
          <a:blip r:embed="rId2"/>
          <a:stretch>
            <a:fillRect/>
          </a:stretch>
        </p:blipFill>
        <p:spPr>
          <a:xfrm>
            <a:off x="2919043" y="1459224"/>
            <a:ext cx="6552272" cy="5019040"/>
          </a:xfrm>
          <a:prstGeom prst="rect">
            <a:avLst/>
          </a:prstGeom>
        </p:spPr>
      </p:pic>
      <p:sp>
        <p:nvSpPr>
          <p:cNvPr id="8" name="TextBox 7">
            <a:extLst>
              <a:ext uri="{FF2B5EF4-FFF2-40B4-BE49-F238E27FC236}">
                <a16:creationId xmlns:a16="http://schemas.microsoft.com/office/drawing/2014/main" id="{16189DC4-3689-B6B0-3B92-9807AF06F045}"/>
              </a:ext>
            </a:extLst>
          </p:cNvPr>
          <p:cNvSpPr txBox="1"/>
          <p:nvPr/>
        </p:nvSpPr>
        <p:spPr>
          <a:xfrm>
            <a:off x="8692989" y="6314687"/>
            <a:ext cx="3266228" cy="283349"/>
          </a:xfrm>
          <a:prstGeom prst="rect">
            <a:avLst/>
          </a:prstGeom>
          <a:noFill/>
        </p:spPr>
        <p:txBody>
          <a:bodyPr wrap="square" rtlCol="0">
            <a:spAutoFit/>
          </a:bodyPr>
          <a:lstStyle/>
          <a:p>
            <a:r>
              <a:rPr lang="de-CH" sz="1200" b="0" i="0" dirty="0">
                <a:solidFill>
                  <a:srgbClr val="202122"/>
                </a:solidFill>
                <a:effectLst/>
                <a:latin typeface="Arial" panose="020B0604020202020204" pitchFamily="34" charset="0"/>
              </a:rPr>
              <a:t>Stockholm </a:t>
            </a:r>
            <a:r>
              <a:rPr lang="de-CH" sz="1200" b="0" i="0" dirty="0" err="1">
                <a:solidFill>
                  <a:srgbClr val="202122"/>
                </a:solidFill>
                <a:effectLst/>
                <a:latin typeface="Arial" panose="020B0604020202020204" pitchFamily="34" charset="0"/>
              </a:rPr>
              <a:t>Resilience</a:t>
            </a:r>
            <a:r>
              <a:rPr lang="de-CH" sz="1200" b="0" i="0" dirty="0">
                <a:solidFill>
                  <a:srgbClr val="202122"/>
                </a:solidFill>
                <a:effectLst/>
                <a:latin typeface="Arial" panose="020B0604020202020204" pitchFamily="34" charset="0"/>
              </a:rPr>
              <a:t> </a:t>
            </a:r>
            <a:r>
              <a:rPr lang="de-CH" sz="1200" b="0" i="0" dirty="0" err="1">
                <a:solidFill>
                  <a:srgbClr val="202122"/>
                </a:solidFill>
                <a:effectLst/>
                <a:latin typeface="Arial" panose="020B0604020202020204" pitchFamily="34" charset="0"/>
              </a:rPr>
              <a:t>Centre</a:t>
            </a:r>
            <a:endParaRPr lang="de-CH" sz="1200" dirty="0"/>
          </a:p>
        </p:txBody>
      </p:sp>
    </p:spTree>
    <p:extLst>
      <p:ext uri="{BB962C8B-B14F-4D97-AF65-F5344CB8AC3E}">
        <p14:creationId xmlns:p14="http://schemas.microsoft.com/office/powerpoint/2010/main" val="2528204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F645567-62A3-E96F-9C5F-D1CCDBA7120B}"/>
              </a:ext>
            </a:extLst>
          </p:cNvPr>
          <p:cNvGraphicFramePr>
            <a:graphicFrameLocks noChangeAspect="1"/>
          </p:cNvGraphicFramePr>
          <p:nvPr>
            <p:custDataLst>
              <p:tags r:id="rId1"/>
            </p:custDataLst>
            <p:extLst>
              <p:ext uri="{D42A27DB-BD31-4B8C-83A1-F6EECF244321}">
                <p14:modId xmlns:p14="http://schemas.microsoft.com/office/powerpoint/2010/main" val="178695720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60B7DB5-C121-2BA0-2ADC-BCBB9369C5C0}"/>
              </a:ext>
            </a:extLst>
          </p:cNvPr>
          <p:cNvSpPr>
            <a:spLocks noGrp="1"/>
          </p:cNvSpPr>
          <p:nvPr>
            <p:ph type="title"/>
          </p:nvPr>
        </p:nvSpPr>
        <p:spPr/>
        <p:txBody>
          <a:bodyPr vert="horz"/>
          <a:lstStyle/>
          <a:p>
            <a:r>
              <a:rPr lang="de-CH" dirty="0"/>
              <a:t>Prinzipien</a:t>
            </a:r>
          </a:p>
        </p:txBody>
      </p:sp>
      <p:sp>
        <p:nvSpPr>
          <p:cNvPr id="3" name="Slide Number Placeholder 2">
            <a:extLst>
              <a:ext uri="{FF2B5EF4-FFF2-40B4-BE49-F238E27FC236}">
                <a16:creationId xmlns:a16="http://schemas.microsoft.com/office/drawing/2014/main" id="{D68A7017-3E63-437E-897C-C32D4CD4B1DF}"/>
              </a:ext>
            </a:extLst>
          </p:cNvPr>
          <p:cNvSpPr>
            <a:spLocks noGrp="1"/>
          </p:cNvSpPr>
          <p:nvPr>
            <p:ph type="sldNum" sz="quarter" idx="14"/>
          </p:nvPr>
        </p:nvSpPr>
        <p:spPr/>
        <p:txBody>
          <a:bodyPr/>
          <a:lstStyle/>
          <a:p>
            <a:fld id="{476BE59D-4918-439E-9CBF-5840B2847889}" type="slidenum">
              <a:rPr lang="de-CH" smtClean="0"/>
              <a:pPr/>
              <a:t>8</a:t>
            </a:fld>
            <a:endParaRPr lang="de-CH" dirty="0"/>
          </a:p>
        </p:txBody>
      </p:sp>
      <p:sp>
        <p:nvSpPr>
          <p:cNvPr id="4" name="Text Placeholder 3">
            <a:extLst>
              <a:ext uri="{FF2B5EF4-FFF2-40B4-BE49-F238E27FC236}">
                <a16:creationId xmlns:a16="http://schemas.microsoft.com/office/drawing/2014/main" id="{DFAC5059-4E8C-F11B-3ED4-60EEB6A9F5F7}"/>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41F95716-7FE4-1B03-FF38-A231DF0B84E5}"/>
              </a:ext>
            </a:extLst>
          </p:cNvPr>
          <p:cNvSpPr>
            <a:spLocks noGrp="1"/>
          </p:cNvSpPr>
          <p:nvPr>
            <p:ph type="body" sz="quarter" idx="13"/>
          </p:nvPr>
        </p:nvSpPr>
        <p:spPr>
          <a:xfrm>
            <a:off x="479425" y="2565400"/>
            <a:ext cx="11248541" cy="3455988"/>
          </a:xfrm>
        </p:spPr>
        <p:txBody>
          <a:bodyPr/>
          <a:lstStyle/>
          <a:p>
            <a:pPr marL="342900" indent="-342900">
              <a:buFont typeface="+mj-lt"/>
              <a:buAutoNum type="arabicPeriod"/>
            </a:pPr>
            <a:r>
              <a:rPr lang="de-CH" b="1" dirty="0"/>
              <a:t>Regeneration: </a:t>
            </a:r>
            <a:r>
              <a:rPr lang="de-CH" dirty="0"/>
              <a:t>Erneuerbare Ressourcen sollten effizient genutzt werden;</a:t>
            </a:r>
          </a:p>
          <a:p>
            <a:pPr marL="342900" indent="-342900">
              <a:buFont typeface="+mj-lt"/>
              <a:buAutoNum type="arabicPeriod"/>
            </a:pPr>
            <a:r>
              <a:rPr lang="de-CH" b="1" dirty="0"/>
              <a:t>Substituierbarkeit: </a:t>
            </a:r>
            <a:r>
              <a:rPr lang="de-CH" dirty="0"/>
              <a:t>Nicht erneuerbare Ressourcen sollten effizient genutzt werden und ihre Nutzung sollte auf ein Mass beschränkt werden, das durch erneuerbare Ressourcen oder andere Formen von Kapital ausgeglichen (d.h. ersetzt) werden kann; </a:t>
            </a:r>
          </a:p>
          <a:p>
            <a:pPr marL="342900" indent="-342900">
              <a:buFont typeface="+mj-lt"/>
              <a:buAutoNum type="arabicPeriod"/>
            </a:pPr>
            <a:r>
              <a:rPr lang="de-CH" b="1" dirty="0"/>
              <a:t>Assimilation: </a:t>
            </a:r>
            <a:r>
              <a:rPr lang="de-CH" dirty="0"/>
              <a:t>Die Freisetzung von gefährlichen oder umweltschädlichen Stoffen in die Umwelt sollte deren Assimilierungskapazität nicht übersteigen, und die Konzentrationen sollten unterhalb kritischer Werte gehalten werden. Wenn die Assimilationskapazität erreicht ist, muss die Freisetzung solcher Stoffe auf null reduziert werden, um ihre Akkumulation in der Umwelt zu verhindern;</a:t>
            </a:r>
          </a:p>
          <a:p>
            <a:pPr marL="342900" indent="-342900">
              <a:buFont typeface="+mj-lt"/>
              <a:buAutoNum type="arabicPeriod"/>
            </a:pPr>
            <a:r>
              <a:rPr lang="de-CH" b="1" dirty="0"/>
              <a:t>Vermeidung von Irreversibilität: </a:t>
            </a:r>
            <a:r>
              <a:rPr lang="de-CH" dirty="0"/>
              <a:t>Irreversible negative Auswirkungen menschlicher Produktions- und Konsumaktivitäten auf Bereiche wie Ökosysteme, biogeochemische und hydrologische Kreisläufe sollten vermieden werden. Kipppunkte im Klimasystem beispielsweise sollten nicht überschritten werden.</a:t>
            </a:r>
          </a:p>
          <a:p>
            <a:endParaRPr lang="de-CH" dirty="0"/>
          </a:p>
        </p:txBody>
      </p:sp>
      <p:sp>
        <p:nvSpPr>
          <p:cNvPr id="6" name="Text Placeholder 5">
            <a:extLst>
              <a:ext uri="{FF2B5EF4-FFF2-40B4-BE49-F238E27FC236}">
                <a16:creationId xmlns:a16="http://schemas.microsoft.com/office/drawing/2014/main" id="{9A8E18D8-7C0D-1F80-949D-CD397B846B2A}"/>
              </a:ext>
            </a:extLst>
          </p:cNvPr>
          <p:cNvSpPr>
            <a:spLocks noGrp="1"/>
          </p:cNvSpPr>
          <p:nvPr>
            <p:ph type="body" sz="quarter" idx="12"/>
          </p:nvPr>
        </p:nvSpPr>
        <p:spPr>
          <a:xfrm>
            <a:off x="479424" y="1808163"/>
            <a:ext cx="11248542" cy="587375"/>
          </a:xfrm>
        </p:spPr>
        <p:txBody>
          <a:bodyPr/>
          <a:lstStyle/>
          <a:p>
            <a:r>
              <a:rPr lang="de-CH" sz="2400" dirty="0"/>
              <a:t>Die Massnahmen orientieren sich an folgenden Prinzipien: </a:t>
            </a:r>
          </a:p>
        </p:txBody>
      </p:sp>
      <p:sp>
        <p:nvSpPr>
          <p:cNvPr id="8" name="Footer Placeholder 7">
            <a:extLst>
              <a:ext uri="{FF2B5EF4-FFF2-40B4-BE49-F238E27FC236}">
                <a16:creationId xmlns:a16="http://schemas.microsoft.com/office/drawing/2014/main" id="{B440DA4D-BB92-DD2A-441D-AE0A72DB91F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843153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22268E6D-C3F0-9220-2DB1-6EDB606FA700}"/>
              </a:ext>
            </a:extLst>
          </p:cNvPr>
          <p:cNvGraphicFramePr>
            <a:graphicFrameLocks noChangeAspect="1"/>
          </p:cNvGraphicFramePr>
          <p:nvPr>
            <p:custDataLst>
              <p:tags r:id="rId1"/>
            </p:custDataLst>
            <p:extLst>
              <p:ext uri="{D42A27DB-BD31-4B8C-83A1-F6EECF244321}">
                <p14:modId xmlns:p14="http://schemas.microsoft.com/office/powerpoint/2010/main" val="41825238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D222DA5-3C31-1024-B60D-20C5736E9360}"/>
              </a:ext>
            </a:extLst>
          </p:cNvPr>
          <p:cNvSpPr>
            <a:spLocks noGrp="1"/>
          </p:cNvSpPr>
          <p:nvPr>
            <p:ph type="title"/>
          </p:nvPr>
        </p:nvSpPr>
        <p:spPr/>
        <p:txBody>
          <a:bodyPr vert="horz"/>
          <a:lstStyle/>
          <a:p>
            <a:r>
              <a:rPr lang="de-CH" dirty="0"/>
              <a:t>Politische Instrumente</a:t>
            </a:r>
          </a:p>
        </p:txBody>
      </p:sp>
      <p:sp>
        <p:nvSpPr>
          <p:cNvPr id="3" name="Slide Number Placeholder 2">
            <a:extLst>
              <a:ext uri="{FF2B5EF4-FFF2-40B4-BE49-F238E27FC236}">
                <a16:creationId xmlns:a16="http://schemas.microsoft.com/office/drawing/2014/main" id="{799F9B20-10F4-5AC3-AF22-0CD420F1682B}"/>
              </a:ext>
            </a:extLst>
          </p:cNvPr>
          <p:cNvSpPr>
            <a:spLocks noGrp="1"/>
          </p:cNvSpPr>
          <p:nvPr>
            <p:ph type="sldNum" sz="quarter" idx="14"/>
          </p:nvPr>
        </p:nvSpPr>
        <p:spPr/>
        <p:txBody>
          <a:bodyPr/>
          <a:lstStyle/>
          <a:p>
            <a:fld id="{476BE59D-4918-439E-9CBF-5840B2847889}" type="slidenum">
              <a:rPr lang="de-CH" smtClean="0"/>
              <a:pPr/>
              <a:t>9</a:t>
            </a:fld>
            <a:endParaRPr lang="de-CH" dirty="0"/>
          </a:p>
        </p:txBody>
      </p:sp>
      <p:sp>
        <p:nvSpPr>
          <p:cNvPr id="4" name="Text Placeholder 3">
            <a:extLst>
              <a:ext uri="{FF2B5EF4-FFF2-40B4-BE49-F238E27FC236}">
                <a16:creationId xmlns:a16="http://schemas.microsoft.com/office/drawing/2014/main" id="{8DF5AA5E-A2CE-7D08-7E78-EB37E0F820EA}"/>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DF7582DE-37A6-E1E9-A70B-79E8AFCD3E7C}"/>
              </a:ext>
            </a:extLst>
          </p:cNvPr>
          <p:cNvSpPr>
            <a:spLocks noGrp="1"/>
          </p:cNvSpPr>
          <p:nvPr>
            <p:ph type="body" sz="quarter" idx="13"/>
          </p:nvPr>
        </p:nvSpPr>
        <p:spPr>
          <a:xfrm>
            <a:off x="479425" y="2565400"/>
            <a:ext cx="11233150" cy="3455988"/>
          </a:xfrm>
        </p:spPr>
        <p:txBody>
          <a:bodyPr/>
          <a:lstStyle/>
          <a:p>
            <a:pPr marL="0" indent="0">
              <a:lnSpc>
                <a:spcPct val="110000"/>
              </a:lnSpc>
              <a:spcAft>
                <a:spcPts val="500"/>
              </a:spcAft>
              <a:buNone/>
            </a:pPr>
            <a:r>
              <a:rPr lang="de-CH" dirty="0"/>
              <a:t> ..welche auch kombiniert eingesetzt werden können:</a:t>
            </a:r>
            <a:endParaRPr lang="de-CH" b="1" dirty="0"/>
          </a:p>
          <a:p>
            <a:pPr marL="342900" indent="-342900">
              <a:lnSpc>
                <a:spcPct val="110000"/>
              </a:lnSpc>
              <a:buFont typeface="+mj-lt"/>
              <a:buAutoNum type="arabicPeriod"/>
            </a:pPr>
            <a:r>
              <a:rPr lang="de-CH" b="1" dirty="0"/>
              <a:t>Marktwirtschaftliche Instrumente </a:t>
            </a:r>
            <a:r>
              <a:rPr lang="de-CH" dirty="0"/>
              <a:t>wie Steuern und Gebühren belegen Umweltressourcen, die früher als kostenloses Gut betrachtet wurden, mit einem Preisschild. Dies sollte zur Folge haben, dass weniger umweltschädigende Produktionsverfahren gewählt werden, während die höheren Kosten für umweltschädigende Produkte an die Endkonsumentinnen und -</a:t>
            </a:r>
            <a:r>
              <a:rPr lang="de-CH" dirty="0" err="1"/>
              <a:t>konsumenten</a:t>
            </a:r>
            <a:r>
              <a:rPr lang="de-CH" dirty="0"/>
              <a:t> weitergegeben werden.</a:t>
            </a:r>
          </a:p>
          <a:p>
            <a:pPr marL="342900" indent="-342900">
              <a:lnSpc>
                <a:spcPct val="110000"/>
              </a:lnSpc>
              <a:buFont typeface="+mj-lt"/>
              <a:buAutoNum type="arabicPeriod"/>
            </a:pPr>
            <a:r>
              <a:rPr lang="de-CH" b="1" dirty="0"/>
              <a:t>Regulierungsinstrumente</a:t>
            </a:r>
            <a:r>
              <a:rPr lang="de-CH" dirty="0"/>
              <a:t> beeinflussen das Konsumverhalten direkt, indem sie die Wahlfreiheit beschränken, beispielsweise Technologien vorschreiben oder bestimmte Aktivitäten verbieten.</a:t>
            </a:r>
          </a:p>
          <a:p>
            <a:pPr marL="342900" indent="-342900">
              <a:lnSpc>
                <a:spcPct val="110000"/>
              </a:lnSpc>
              <a:buFont typeface="+mj-lt"/>
              <a:buAutoNum type="arabicPeriod"/>
            </a:pPr>
            <a:r>
              <a:rPr lang="de-CH" b="1" dirty="0"/>
              <a:t>Verhaltensinterventionen,</a:t>
            </a:r>
            <a:r>
              <a:rPr lang="de-CH" dirty="0"/>
              <a:t> dazu gehören etwa Anreize, freiwillige Vereinbarungen oder Nudging.</a:t>
            </a:r>
          </a:p>
          <a:p>
            <a:endParaRPr lang="de-CH" dirty="0"/>
          </a:p>
        </p:txBody>
      </p:sp>
      <p:sp>
        <p:nvSpPr>
          <p:cNvPr id="6" name="Text Placeholder 5">
            <a:extLst>
              <a:ext uri="{FF2B5EF4-FFF2-40B4-BE49-F238E27FC236}">
                <a16:creationId xmlns:a16="http://schemas.microsoft.com/office/drawing/2014/main" id="{7DF7CA89-27F9-DC87-8456-66726CF69803}"/>
              </a:ext>
            </a:extLst>
          </p:cNvPr>
          <p:cNvSpPr>
            <a:spLocks noGrp="1"/>
          </p:cNvSpPr>
          <p:nvPr>
            <p:ph type="body" sz="quarter" idx="12"/>
          </p:nvPr>
        </p:nvSpPr>
        <p:spPr>
          <a:xfrm>
            <a:off x="479424" y="1808163"/>
            <a:ext cx="11248542" cy="587375"/>
          </a:xfrm>
        </p:spPr>
        <p:txBody>
          <a:bodyPr/>
          <a:lstStyle/>
          <a:p>
            <a:pPr>
              <a:lnSpc>
                <a:spcPct val="110000"/>
              </a:lnSpc>
            </a:pPr>
            <a:r>
              <a:rPr lang="de-CH" sz="2400" dirty="0"/>
              <a:t>Drei Typen politischer Instrumente zur Verfügung</a:t>
            </a:r>
          </a:p>
        </p:txBody>
      </p:sp>
      <p:sp>
        <p:nvSpPr>
          <p:cNvPr id="8" name="Footer Placeholder 7">
            <a:extLst>
              <a:ext uri="{FF2B5EF4-FFF2-40B4-BE49-F238E27FC236}">
                <a16:creationId xmlns:a16="http://schemas.microsoft.com/office/drawing/2014/main" id="{E6A52FD3-28E0-1031-750E-21584209651B}"/>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25538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A66F1D-A320-4135-A5A1-3FB2B20DFA1B}">
  <ds:schemaRefs>
    <ds:schemaRef ds:uri="http://schemas.openxmlformats.org/package/2006/metadata/core-properties"/>
    <ds:schemaRef ds:uri="http://www.w3.org/XML/1998/namespace"/>
    <ds:schemaRef ds:uri="http://purl.org/dc/terms/"/>
    <ds:schemaRef ds:uri="http://schemas.microsoft.com/office/2006/metadata/properties"/>
    <ds:schemaRef ds:uri="http://schemas.microsoft.com/office/2006/documentManagement/types"/>
    <ds:schemaRef ds:uri="a7cc7ebd-2fa7-4938-8178-e67a6f6112bd"/>
    <ds:schemaRef ds:uri="b29bbfd8-b7a5-4cdd-94f7-16e12e21a51b"/>
    <ds:schemaRef ds:uri="http://schemas.microsoft.com/office/infopath/2007/PartnerControls"/>
    <ds:schemaRef ds:uri="http://purl.org/dc/dcmitype/"/>
    <ds:schemaRef ds:uri="http://purl.org/dc/elements/1.1/"/>
  </ds:schemaRefs>
</ds:datastoreItem>
</file>

<file path=customXml/itemProps3.xml><?xml version="1.0" encoding="utf-8"?>
<ds:datastoreItem xmlns:ds="http://schemas.openxmlformats.org/officeDocument/2006/customXml" ds:itemID="{3045CE4D-432F-4A66-B675-4B9C170F31CF}">
  <ds:schemaRefs>
    <ds:schemaRef ds:uri="http://schemas.microsoft.com/sharepoint/events"/>
  </ds:schemaRefs>
</ds:datastoreItem>
</file>

<file path=customXml/itemProps4.xml><?xml version="1.0" encoding="utf-8"?>
<ds:datastoreItem xmlns:ds="http://schemas.openxmlformats.org/officeDocument/2006/customXml" ds:itemID="{519C1BB8-243C-4CA7-95D4-9119225620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NFP73_folien_vorlagen_2021_de</Template>
  <TotalTime>15363</TotalTime>
  <Words>3470</Words>
  <Application>Microsoft Macintosh PowerPoint</Application>
  <PresentationFormat>Widescreen</PresentationFormat>
  <Paragraphs>272</Paragraphs>
  <Slides>40</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6" baseType="lpstr">
      <vt:lpstr>Arial</vt:lpstr>
      <vt:lpstr>Theinhardt-Regular</vt:lpstr>
      <vt:lpstr>Times</vt:lpstr>
      <vt:lpstr>Wingdings</vt:lpstr>
      <vt:lpstr>SNF</vt:lpstr>
      <vt:lpstr>think-cell Slide</vt:lpstr>
      <vt:lpstr>Synthese: Politikempfehlungen</vt:lpstr>
      <vt:lpstr>Synthese: Politikempfehlungen </vt:lpstr>
      <vt:lpstr>Lernziele</vt:lpstr>
      <vt:lpstr>Übersicht Schwerpunkte</vt:lpstr>
      <vt:lpstr>Aus Forschungsergebnissen werden Politikempfehlungen</vt:lpstr>
      <vt:lpstr>Einstiegsfragen</vt:lpstr>
      <vt:lpstr>Bezüge zu den Nachhaltigkeitszielen der UNO</vt:lpstr>
      <vt:lpstr>Prinzipien</vt:lpstr>
      <vt:lpstr>Politische Instrumente</vt:lpstr>
      <vt:lpstr>Politikempfehlungen I  Aus den Ergebnissen des NFP 73 wurden acht Empfehlungen an die Schweizer Regierung entwickelt:</vt:lpstr>
      <vt:lpstr>Politikempfehlungen II  </vt:lpstr>
      <vt:lpstr>Politikempfehlungen III  </vt:lpstr>
      <vt:lpstr>Politikempfehlungen IV  </vt:lpstr>
      <vt:lpstr>Politikempfehlungen V  </vt:lpstr>
      <vt:lpstr>Spezifische Politikempfehlungen</vt:lpstr>
      <vt:lpstr>Lebensmittelproduktion und Ernährung</vt:lpstr>
      <vt:lpstr>Lebensmittelproduktion und Ernährung – Aufgabe</vt:lpstr>
      <vt:lpstr>Lebensmittelproduktion und Ernährung – Empfehlungen I</vt:lpstr>
      <vt:lpstr>Lebensmittelproduktion und Ernährung – Empfehlungen II</vt:lpstr>
      <vt:lpstr>Kreislaufwirtschaft</vt:lpstr>
      <vt:lpstr>Kreislaufwirtschaft – Aufgabe</vt:lpstr>
      <vt:lpstr>Kreislaufwirtschaft – Empfehlungen I</vt:lpstr>
      <vt:lpstr>Kreislaufwirtschaft – Empfehlungen II</vt:lpstr>
      <vt:lpstr>Wohnen und Bauen</vt:lpstr>
      <vt:lpstr>Wohnen und Bauen – Aufgabe</vt:lpstr>
      <vt:lpstr>Wohnen und Bauen – Empfehlungen I</vt:lpstr>
      <vt:lpstr>Wohnen und Bauen – Empfehlungen II</vt:lpstr>
      <vt:lpstr>Verhalten und Konsum</vt:lpstr>
      <vt:lpstr>Verhalten und Konsum – Aufgabe</vt:lpstr>
      <vt:lpstr>Verhalten und Konsum – Empfehlungen I</vt:lpstr>
      <vt:lpstr>Verhalten und Konsum – Empfehlungen II</vt:lpstr>
      <vt:lpstr>Ökosystemleistungen von Wäldern</vt:lpstr>
      <vt:lpstr>Ökosystemleistungen von Wäldern – Aufgabe</vt:lpstr>
      <vt:lpstr>Ökosystemleistungen von Wäldern – Empfehlungen</vt:lpstr>
      <vt:lpstr>Abschlussdiskussion</vt:lpstr>
      <vt:lpstr>Anhang</vt:lpstr>
      <vt:lpstr>Sektorspezifische Empfehlungen 874605 </vt:lpstr>
      <vt:lpstr>Vertiefende Quellen zum Thema</vt:lpstr>
      <vt:lpstr>Einsatz des Lernmoduls</vt:lpstr>
      <vt:lpstr>Das NFP 73 Nachhaltige Wirtschaft:  ressourcenschonend, zukunftsfähig, innovativ</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Sofia Jordan</cp:lastModifiedBy>
  <cp:revision>59</cp:revision>
  <dcterms:created xsi:type="dcterms:W3CDTF">2022-05-16T14:25:03Z</dcterms:created>
  <dcterms:modified xsi:type="dcterms:W3CDTF">2025-09-25T09:29:57Z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